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69"/>
  </p:notesMasterIdLst>
  <p:handoutMasterIdLst>
    <p:handoutMasterId r:id="rId70"/>
  </p:handoutMasterIdLst>
  <p:sldIdLst>
    <p:sldId id="539" r:id="rId2"/>
    <p:sldId id="411" r:id="rId3"/>
    <p:sldId id="336" r:id="rId4"/>
    <p:sldId id="360" r:id="rId5"/>
    <p:sldId id="413" r:id="rId6"/>
    <p:sldId id="414" r:id="rId7"/>
    <p:sldId id="399" r:id="rId8"/>
    <p:sldId id="396" r:id="rId9"/>
    <p:sldId id="397" r:id="rId10"/>
    <p:sldId id="412" r:id="rId11"/>
    <p:sldId id="498" r:id="rId12"/>
    <p:sldId id="503" r:id="rId13"/>
    <p:sldId id="502" r:id="rId14"/>
    <p:sldId id="501" r:id="rId15"/>
    <p:sldId id="505" r:id="rId16"/>
    <p:sldId id="507" r:id="rId17"/>
    <p:sldId id="506" r:id="rId18"/>
    <p:sldId id="504" r:id="rId19"/>
    <p:sldId id="516" r:id="rId20"/>
    <p:sldId id="515" r:id="rId21"/>
    <p:sldId id="514" r:id="rId22"/>
    <p:sldId id="513" r:id="rId23"/>
    <p:sldId id="518" r:id="rId24"/>
    <p:sldId id="519" r:id="rId25"/>
    <p:sldId id="512" r:id="rId26"/>
    <p:sldId id="521" r:id="rId27"/>
    <p:sldId id="523" r:id="rId28"/>
    <p:sldId id="520" r:id="rId29"/>
    <p:sldId id="525" r:id="rId30"/>
    <p:sldId id="527" r:id="rId31"/>
    <p:sldId id="511" r:id="rId32"/>
    <p:sldId id="528" r:id="rId33"/>
    <p:sldId id="526" r:id="rId34"/>
    <p:sldId id="529" r:id="rId35"/>
    <p:sldId id="531" r:id="rId36"/>
    <p:sldId id="508" r:id="rId37"/>
    <p:sldId id="533" r:id="rId38"/>
    <p:sldId id="419" r:id="rId39"/>
    <p:sldId id="449" r:id="rId40"/>
    <p:sldId id="453" r:id="rId41"/>
    <p:sldId id="454" r:id="rId42"/>
    <p:sldId id="452" r:id="rId43"/>
    <p:sldId id="492" r:id="rId44"/>
    <p:sldId id="493" r:id="rId45"/>
    <p:sldId id="455" r:id="rId46"/>
    <p:sldId id="469" r:id="rId47"/>
    <p:sldId id="461" r:id="rId48"/>
    <p:sldId id="517" r:id="rId49"/>
    <p:sldId id="468" r:id="rId50"/>
    <p:sldId id="534" r:id="rId51"/>
    <p:sldId id="471" r:id="rId52"/>
    <p:sldId id="462" r:id="rId53"/>
    <p:sldId id="464" r:id="rId54"/>
    <p:sldId id="535" r:id="rId55"/>
    <p:sldId id="536" r:id="rId56"/>
    <p:sldId id="463" r:id="rId57"/>
    <p:sldId id="473" r:id="rId58"/>
    <p:sldId id="466" r:id="rId59"/>
    <p:sldId id="459" r:id="rId60"/>
    <p:sldId id="472" r:id="rId61"/>
    <p:sldId id="458" r:id="rId62"/>
    <p:sldId id="474" r:id="rId63"/>
    <p:sldId id="477" r:id="rId64"/>
    <p:sldId id="537" r:id="rId65"/>
    <p:sldId id="490" r:id="rId66"/>
    <p:sldId id="540" r:id="rId67"/>
    <p:sldId id="541" r:id="rId68"/>
  </p:sldIdLst>
  <p:sldSz cx="9144000" cy="5143500" type="screen16x9"/>
  <p:notesSz cx="6648450" cy="9850438"/>
  <p:embeddedFontLst>
    <p:embeddedFont>
      <p:font typeface="Futura Md BT" panose="020B0602020204020303" pitchFamily="34" charset="0"/>
      <p:regular r:id="rId71"/>
      <p:bold r:id="rId72"/>
      <p:boldItalic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Freehand471 BT" panose="03080802040402060304" pitchFamily="66" charset="0"/>
      <p:regular r:id="rId78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y0FfS6eEIiiWdxp7BmYtjw==" hashData="GUEOmPGhjbX98tIxLGkLvFFsVBQ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920"/>
    <a:srgbClr val="B8E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9714" autoAdjust="0"/>
  </p:normalViewPr>
  <p:slideViewPr>
    <p:cSldViewPr showGuides="1">
      <p:cViewPr varScale="1">
        <p:scale>
          <a:sx n="140" d="100"/>
          <a:sy n="140" d="100"/>
        </p:scale>
        <p:origin x="-804" y="-90"/>
      </p:cViewPr>
      <p:guideLst>
        <p:guide orient="horz" pos="1575"/>
        <p:guide pos="2880"/>
      </p:guideLst>
    </p:cSldViewPr>
  </p:slideViewPr>
  <p:outlineViewPr>
    <p:cViewPr>
      <p:scale>
        <a:sx n="33" d="100"/>
        <a:sy n="33" d="100"/>
      </p:scale>
      <p:origin x="0" y="10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044"/>
    </p:cViewPr>
  </p:sorterViewPr>
  <p:notesViewPr>
    <p:cSldViewPr showGuides="1">
      <p:cViewPr varScale="1">
        <p:scale>
          <a:sx n="71" d="100"/>
          <a:sy n="71" d="100"/>
        </p:scale>
        <p:origin x="-2124" y="-120"/>
      </p:cViewPr>
      <p:guideLst>
        <p:guide orient="horz" pos="3102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720" cy="493074"/>
          </a:xfrm>
          <a:prstGeom prst="rect">
            <a:avLst/>
          </a:prstGeom>
        </p:spPr>
        <p:txBody>
          <a:bodyPr vert="horz" lIns="90206" tIns="45103" rIns="90206" bIns="4510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65178" y="0"/>
            <a:ext cx="2881720" cy="493074"/>
          </a:xfrm>
          <a:prstGeom prst="rect">
            <a:avLst/>
          </a:prstGeom>
        </p:spPr>
        <p:txBody>
          <a:bodyPr vert="horz" lIns="90206" tIns="45103" rIns="90206" bIns="45103" rtlCol="0"/>
          <a:lstStyle>
            <a:lvl1pPr algn="r">
              <a:defRPr sz="1200"/>
            </a:lvl1pPr>
          </a:lstStyle>
          <a:p>
            <a:fld id="{30F394F3-6326-4872-B243-53F81E421C23}" type="datetimeFigureOut">
              <a:rPr lang="de-DE" smtClean="0"/>
              <a:t>29.05.2020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55790"/>
            <a:ext cx="2881720" cy="493073"/>
          </a:xfrm>
          <a:prstGeom prst="rect">
            <a:avLst/>
          </a:prstGeom>
        </p:spPr>
        <p:txBody>
          <a:bodyPr vert="horz" lIns="90206" tIns="45103" rIns="90206" bIns="4510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65178" y="9355790"/>
            <a:ext cx="2881720" cy="493073"/>
          </a:xfrm>
          <a:prstGeom prst="rect">
            <a:avLst/>
          </a:prstGeom>
        </p:spPr>
        <p:txBody>
          <a:bodyPr vert="horz" lIns="90206" tIns="45103" rIns="90206" bIns="45103" rtlCol="0" anchor="b"/>
          <a:lstStyle>
            <a:lvl1pPr algn="r">
              <a:defRPr sz="1200"/>
            </a:lvl1pPr>
          </a:lstStyle>
          <a:p>
            <a:fld id="{6D7D2FE5-07C9-43CB-A292-6B8D449583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6182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0995" cy="492522"/>
          </a:xfrm>
          <a:prstGeom prst="rect">
            <a:avLst/>
          </a:prstGeom>
        </p:spPr>
        <p:txBody>
          <a:bodyPr vert="horz" lIns="94272" tIns="47136" rIns="94272" bIns="4713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65917" y="1"/>
            <a:ext cx="2880995" cy="492522"/>
          </a:xfrm>
          <a:prstGeom prst="rect">
            <a:avLst/>
          </a:prstGeom>
        </p:spPr>
        <p:txBody>
          <a:bodyPr vert="horz" lIns="94272" tIns="47136" rIns="94272" bIns="4713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88B95546-030E-449E-A920-7D8B587CF896}" type="datetimeFigureOut">
              <a:rPr lang="de-DE"/>
              <a:pPr>
                <a:defRPr/>
              </a:pPr>
              <a:t>29.05.2020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" y="738188"/>
            <a:ext cx="6565900" cy="3694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72" tIns="47136" rIns="94272" bIns="47136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4845" y="4678958"/>
            <a:ext cx="5318760" cy="4432697"/>
          </a:xfrm>
          <a:prstGeom prst="rect">
            <a:avLst/>
          </a:prstGeom>
        </p:spPr>
        <p:txBody>
          <a:bodyPr vert="horz" lIns="94272" tIns="47136" rIns="94272" bIns="47136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56207"/>
            <a:ext cx="2880995" cy="492522"/>
          </a:xfrm>
          <a:prstGeom prst="rect">
            <a:avLst/>
          </a:prstGeom>
        </p:spPr>
        <p:txBody>
          <a:bodyPr vert="horz" lIns="94272" tIns="47136" rIns="94272" bIns="4713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65917" y="9356207"/>
            <a:ext cx="2880995" cy="492522"/>
          </a:xfrm>
          <a:prstGeom prst="rect">
            <a:avLst/>
          </a:prstGeom>
        </p:spPr>
        <p:txBody>
          <a:bodyPr vert="horz" lIns="94272" tIns="47136" rIns="94272" bIns="4713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6FBC24B5-9A7B-47A2-B5D9-8F209E77BA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2375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275" y="738188"/>
            <a:ext cx="6565900" cy="36941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E898D71-E62E-4556-8143-4DC3D2FCC452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275" y="738188"/>
            <a:ext cx="6565900" cy="36941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E898D71-E62E-4556-8143-4DC3D2FCC452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275" y="738188"/>
            <a:ext cx="6565900" cy="36941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E898D71-E62E-4556-8143-4DC3D2FCC452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275" y="738188"/>
            <a:ext cx="6565900" cy="36941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E898D71-E62E-4556-8143-4DC3D2FCC452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275" y="738188"/>
            <a:ext cx="6565900" cy="36941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E898D71-E62E-4556-8143-4DC3D2FCC452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275" y="738188"/>
            <a:ext cx="6565900" cy="36941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E898D71-E62E-4556-8143-4DC3D2FCC452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C24B5-9A7B-47A2-B5D9-8F209E77BAE2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7543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359" y="1597739"/>
            <a:ext cx="7773282" cy="110253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978" y="2914482"/>
            <a:ext cx="6400044" cy="1314226"/>
          </a:xfrm>
        </p:spPr>
        <p:txBody>
          <a:bodyPr/>
          <a:lstStyle>
            <a:lvl1pPr marL="0" indent="0" algn="ctr">
              <a:buNone/>
              <a:defRPr/>
            </a:lvl1pPr>
            <a:lvl2pPr marL="457112" indent="0" algn="ctr">
              <a:buNone/>
              <a:defRPr/>
            </a:lvl2pPr>
            <a:lvl3pPr marL="914225" indent="0" algn="ctr">
              <a:buNone/>
              <a:defRPr/>
            </a:lvl3pPr>
            <a:lvl4pPr marL="1371336" indent="0" algn="ctr">
              <a:buNone/>
              <a:defRPr/>
            </a:lvl4pPr>
            <a:lvl5pPr marL="1828449" indent="0" algn="ctr">
              <a:buNone/>
              <a:defRPr/>
            </a:lvl5pPr>
            <a:lvl6pPr marL="2285562" indent="0" algn="ctr">
              <a:buNone/>
              <a:defRPr/>
            </a:lvl6pPr>
            <a:lvl7pPr marL="2742672" indent="0" algn="ctr">
              <a:buNone/>
              <a:defRPr/>
            </a:lvl7pPr>
            <a:lvl8pPr marL="3199785" indent="0" algn="ctr">
              <a:buNone/>
              <a:defRPr/>
            </a:lvl8pPr>
            <a:lvl9pPr marL="3656898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952" y="5"/>
            <a:ext cx="2170724" cy="459412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" y="5"/>
            <a:ext cx="6395005" cy="4594121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"/>
            <a:ext cx="6643196" cy="7623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333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2480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el, zwei Inhalt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"/>
            <a:ext cx="6643196" cy="7623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333" y="1199562"/>
            <a:ext cx="4054201" cy="163679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7333" y="2957326"/>
            <a:ext cx="4054201" cy="163679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half" idx="3"/>
          </p:nvPr>
        </p:nvSpPr>
        <p:spPr>
          <a:xfrm>
            <a:off x="4632480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"/>
            <a:ext cx="6643196" cy="7623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333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32480" y="1199562"/>
            <a:ext cx="4054201" cy="163679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32480" y="2957326"/>
            <a:ext cx="4054201" cy="163679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"/>
            <a:ext cx="6643196" cy="7623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333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32480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0" y="2"/>
            <a:ext cx="6643196" cy="7623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333" y="1199562"/>
            <a:ext cx="4054201" cy="163679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32480" y="1199562"/>
            <a:ext cx="4054201" cy="163679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333" y="2957326"/>
            <a:ext cx="4054201" cy="163679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32480" y="2957326"/>
            <a:ext cx="4054201" cy="163679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1895" y="3305100"/>
            <a:ext cx="7773282" cy="102189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1895" y="2179878"/>
            <a:ext cx="7773282" cy="112522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12" indent="0">
              <a:buNone/>
              <a:defRPr sz="1800"/>
            </a:lvl2pPr>
            <a:lvl3pPr marL="914225" indent="0">
              <a:buNone/>
              <a:defRPr sz="1600"/>
            </a:lvl3pPr>
            <a:lvl4pPr marL="1371336" indent="0">
              <a:buNone/>
              <a:defRPr sz="1400"/>
            </a:lvl4pPr>
            <a:lvl5pPr marL="1828449" indent="0">
              <a:buNone/>
              <a:defRPr sz="1400"/>
            </a:lvl5pPr>
            <a:lvl6pPr marL="2285562" indent="0">
              <a:buNone/>
              <a:defRPr sz="1400"/>
            </a:lvl6pPr>
            <a:lvl7pPr marL="2742672" indent="0">
              <a:buNone/>
              <a:defRPr sz="1400"/>
            </a:lvl7pPr>
            <a:lvl8pPr marL="3199785" indent="0">
              <a:buNone/>
              <a:defRPr sz="1400"/>
            </a:lvl8pPr>
            <a:lvl9pPr marL="3656898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333" y="1199567"/>
            <a:ext cx="4054201" cy="33945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2480" y="1199567"/>
            <a:ext cx="4054201" cy="33945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326" y="205389"/>
            <a:ext cx="8229348" cy="85809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327" y="1151682"/>
            <a:ext cx="4040342" cy="48007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2" indent="0">
              <a:buNone/>
              <a:defRPr sz="2000" b="1"/>
            </a:lvl2pPr>
            <a:lvl3pPr marL="914225" indent="0">
              <a:buNone/>
              <a:defRPr sz="1800" b="1"/>
            </a:lvl3pPr>
            <a:lvl4pPr marL="1371336" indent="0">
              <a:buNone/>
              <a:defRPr sz="1600" b="1"/>
            </a:lvl4pPr>
            <a:lvl5pPr marL="1828449" indent="0">
              <a:buNone/>
              <a:defRPr sz="1600" b="1"/>
            </a:lvl5pPr>
            <a:lvl6pPr marL="2285562" indent="0">
              <a:buNone/>
              <a:defRPr sz="1600" b="1"/>
            </a:lvl6pPr>
            <a:lvl7pPr marL="2742672" indent="0">
              <a:buNone/>
              <a:defRPr sz="1600" b="1"/>
            </a:lvl7pPr>
            <a:lvl8pPr marL="3199785" indent="0">
              <a:buNone/>
              <a:defRPr sz="1600" b="1"/>
            </a:lvl8pPr>
            <a:lvl9pPr marL="3656898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327" y="1631761"/>
            <a:ext cx="4040342" cy="29623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75" y="1151682"/>
            <a:ext cx="4041603" cy="48007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2" indent="0">
              <a:buNone/>
              <a:defRPr sz="2000" b="1"/>
            </a:lvl2pPr>
            <a:lvl3pPr marL="914225" indent="0">
              <a:buNone/>
              <a:defRPr sz="1800" b="1"/>
            </a:lvl3pPr>
            <a:lvl4pPr marL="1371336" indent="0">
              <a:buNone/>
              <a:defRPr sz="1600" b="1"/>
            </a:lvl4pPr>
            <a:lvl5pPr marL="1828449" indent="0">
              <a:buNone/>
              <a:defRPr sz="1600" b="1"/>
            </a:lvl5pPr>
            <a:lvl6pPr marL="2285562" indent="0">
              <a:buNone/>
              <a:defRPr sz="1600" b="1"/>
            </a:lvl6pPr>
            <a:lvl7pPr marL="2742672" indent="0">
              <a:buNone/>
              <a:defRPr sz="1600" b="1"/>
            </a:lvl7pPr>
            <a:lvl8pPr marL="3199785" indent="0">
              <a:buNone/>
              <a:defRPr sz="1600" b="1"/>
            </a:lvl8pPr>
            <a:lvl9pPr marL="3656898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75" y="1631761"/>
            <a:ext cx="4041603" cy="29623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331" y="205388"/>
            <a:ext cx="3008525" cy="8706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461" y="205388"/>
            <a:ext cx="5111217" cy="43887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331" y="1076080"/>
            <a:ext cx="3008525" cy="3518043"/>
          </a:xfrm>
        </p:spPr>
        <p:txBody>
          <a:bodyPr/>
          <a:lstStyle>
            <a:lvl1pPr marL="0" indent="0">
              <a:buNone/>
              <a:defRPr sz="1400"/>
            </a:lvl1pPr>
            <a:lvl2pPr marL="457112" indent="0">
              <a:buNone/>
              <a:defRPr sz="1200"/>
            </a:lvl2pPr>
            <a:lvl3pPr marL="914225" indent="0">
              <a:buNone/>
              <a:defRPr sz="1000"/>
            </a:lvl3pPr>
            <a:lvl4pPr marL="1371336" indent="0">
              <a:buNone/>
              <a:defRPr sz="900"/>
            </a:lvl4pPr>
            <a:lvl5pPr marL="1828449" indent="0">
              <a:buNone/>
              <a:defRPr sz="900"/>
            </a:lvl5pPr>
            <a:lvl6pPr marL="2285562" indent="0">
              <a:buNone/>
              <a:defRPr sz="900"/>
            </a:lvl6pPr>
            <a:lvl7pPr marL="2742672" indent="0">
              <a:buNone/>
              <a:defRPr sz="900"/>
            </a:lvl7pPr>
            <a:lvl8pPr marL="3199785" indent="0">
              <a:buNone/>
              <a:defRPr sz="900"/>
            </a:lvl8pPr>
            <a:lvl9pPr marL="3656898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769" y="3599951"/>
            <a:ext cx="5485392" cy="4258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769" y="459921"/>
            <a:ext cx="5485392" cy="3085847"/>
          </a:xfrm>
        </p:spPr>
        <p:txBody>
          <a:bodyPr/>
          <a:lstStyle>
            <a:lvl1pPr marL="0" indent="0">
              <a:buNone/>
              <a:defRPr sz="3200"/>
            </a:lvl1pPr>
            <a:lvl2pPr marL="457112" indent="0">
              <a:buNone/>
              <a:defRPr sz="2800"/>
            </a:lvl2pPr>
            <a:lvl3pPr marL="914225" indent="0">
              <a:buNone/>
              <a:defRPr sz="2400"/>
            </a:lvl3pPr>
            <a:lvl4pPr marL="1371336" indent="0">
              <a:buNone/>
              <a:defRPr sz="2000"/>
            </a:lvl4pPr>
            <a:lvl5pPr marL="1828449" indent="0">
              <a:buNone/>
              <a:defRPr sz="2000"/>
            </a:lvl5pPr>
            <a:lvl6pPr marL="2285562" indent="0">
              <a:buNone/>
              <a:defRPr sz="2000"/>
            </a:lvl6pPr>
            <a:lvl7pPr marL="2742672" indent="0">
              <a:buNone/>
              <a:defRPr sz="2000"/>
            </a:lvl7pPr>
            <a:lvl8pPr marL="3199785" indent="0">
              <a:buNone/>
              <a:defRPr sz="2000"/>
            </a:lvl8pPr>
            <a:lvl9pPr marL="3656898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769" y="4025842"/>
            <a:ext cx="5485392" cy="603561"/>
          </a:xfrm>
        </p:spPr>
        <p:txBody>
          <a:bodyPr/>
          <a:lstStyle>
            <a:lvl1pPr marL="0" indent="0">
              <a:buNone/>
              <a:defRPr sz="1400"/>
            </a:lvl1pPr>
            <a:lvl2pPr marL="457112" indent="0">
              <a:buNone/>
              <a:defRPr sz="1200"/>
            </a:lvl2pPr>
            <a:lvl3pPr marL="914225" indent="0">
              <a:buNone/>
              <a:defRPr sz="1000"/>
            </a:lvl3pPr>
            <a:lvl4pPr marL="1371336" indent="0">
              <a:buNone/>
              <a:defRPr sz="900"/>
            </a:lvl4pPr>
            <a:lvl5pPr marL="1828449" indent="0">
              <a:buNone/>
              <a:defRPr sz="900"/>
            </a:lvl5pPr>
            <a:lvl6pPr marL="2285562" indent="0">
              <a:buNone/>
              <a:defRPr sz="900"/>
            </a:lvl6pPr>
            <a:lvl7pPr marL="2742672" indent="0">
              <a:buNone/>
              <a:defRPr sz="900"/>
            </a:lvl7pPr>
            <a:lvl8pPr marL="3199785" indent="0">
              <a:buNone/>
              <a:defRPr sz="900"/>
            </a:lvl8pPr>
            <a:lvl9pPr marL="3656898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" y="713190"/>
            <a:ext cx="9138961" cy="4427795"/>
          </a:xfrm>
          <a:prstGeom prst="rect">
            <a:avLst/>
          </a:prstGeom>
          <a:gradFill flip="none" rotWithShape="1">
            <a:gsLst>
              <a:gs pos="80000">
                <a:srgbClr val="000000">
                  <a:alpha val="15000"/>
                </a:srgbClr>
              </a:gs>
              <a:gs pos="95000">
                <a:schemeClr val="bg1"/>
              </a:gs>
            </a:gsLst>
            <a:lin ang="5400000" scaled="1"/>
            <a:tileRect/>
          </a:gradFill>
          <a:ln w="0">
            <a:noFill/>
            <a:miter lim="800000"/>
            <a:headEnd/>
            <a:tailEnd/>
          </a:ln>
          <a:effectLst/>
        </p:spPr>
        <p:txBody>
          <a:bodyPr wrap="none" lIns="91422" tIns="45711" rIns="91422" bIns="4571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"/>
            <a:ext cx="6643196" cy="7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326" y="1199567"/>
            <a:ext cx="8229348" cy="339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4101" name="Picture 5" descr="Logo HMH  neu"/>
          <p:cNvPicPr>
            <a:picLocks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549" y="149949"/>
            <a:ext cx="2010723" cy="47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5" y="713190"/>
            <a:ext cx="9138961" cy="27721"/>
          </a:xfrm>
          <a:prstGeom prst="rect">
            <a:avLst/>
          </a:prstGeom>
          <a:solidFill>
            <a:srgbClr val="F4792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2" tIns="45711" rIns="91422" bIns="4571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" name="Picture 2" descr="C:\Users\Niels Gärtner\AppData\Local\Microsoft\Windows\Temporary Internet Files\Low\Content.IE5\UQPB6ZNT\MC900442144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966" y="4768901"/>
            <a:ext cx="360000" cy="37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iels Gärtner\AppData\Local\Microsoft\Windows\Temporary Internet Files\Low\Content.IE5\0ATZ34DO\MC900442143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70000"/>
            <a:ext cx="360000" cy="37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5pPr>
      <a:lvl6pPr marL="457112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6pPr>
      <a:lvl7pPr marL="914225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7pPr>
      <a:lvl8pPr marL="137133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8pPr>
      <a:lvl9pPr marL="1828449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9pPr>
    </p:titleStyle>
    <p:bodyStyle>
      <a:lvl1pPr marL="342834" indent="-342834" algn="l" rtl="0" eaLnBrk="1" fontAlgn="base" hangingPunct="1">
        <a:spcBef>
          <a:spcPct val="20000"/>
        </a:spcBef>
        <a:spcAft>
          <a:spcPct val="0"/>
        </a:spcAft>
        <a:buClr>
          <a:srgbClr val="F47920"/>
        </a:buClr>
        <a:buFontTx/>
        <a:buBlip>
          <a:blip r:embed="rId21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807" indent="-28569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81" indent="-22855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93" indent="-228555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006" indent="-22855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117" indent="-22855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230" indent="-22855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342" indent="-22855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454" indent="-22855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2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5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6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9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2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2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85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98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rrnhuter-missionshilfe.de/" TargetMode="External"/><Relationship Id="rId13" Type="http://schemas.openxmlformats.org/officeDocument/2006/relationships/slide" Target="slide1.xml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nahe%20bei%20den%20Menschen.pdf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slide" Target="slide2.xml"/><Relationship Id="rId4" Type="http://schemas.openxmlformats.org/officeDocument/2006/relationships/slide" Target="slide66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11" Type="http://schemas.openxmlformats.org/officeDocument/2006/relationships/slide" Target="slide2.xml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microsoft.com/office/2007/relationships/hdphoto" Target="../media/hdphoto13.wdp"/><Relationship Id="rId4" Type="http://schemas.openxmlformats.org/officeDocument/2006/relationships/image" Target="../media/image40.png"/><Relationship Id="rId9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4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microsoft.com/office/2007/relationships/hdphoto" Target="../media/hdphoto33.wdp"/><Relationship Id="rId7" Type="http://schemas.microsoft.com/office/2007/relationships/hdphoto" Target="../media/hdphoto35.wdp"/><Relationship Id="rId12" Type="http://schemas.microsoft.com/office/2007/relationships/hdphoto" Target="../media/hdphoto37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6.jpeg"/><Relationship Id="rId5" Type="http://schemas.microsoft.com/office/2007/relationships/hdphoto" Target="../media/hdphoto34.wdp"/><Relationship Id="rId10" Type="http://schemas.openxmlformats.org/officeDocument/2006/relationships/image" Target="../media/image20.png"/><Relationship Id="rId4" Type="http://schemas.openxmlformats.org/officeDocument/2006/relationships/image" Target="../media/image63.jpeg"/><Relationship Id="rId9" Type="http://schemas.microsoft.com/office/2007/relationships/hdphoto" Target="../media/hdphoto36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microsoft.com/office/2007/relationships/hdphoto" Target="../media/hdphoto33.wdp"/><Relationship Id="rId7" Type="http://schemas.microsoft.com/office/2007/relationships/hdphoto" Target="../media/hdphoto35.wdp"/><Relationship Id="rId12" Type="http://schemas.microsoft.com/office/2007/relationships/hdphoto" Target="../media/hdphoto37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6.jpeg"/><Relationship Id="rId5" Type="http://schemas.microsoft.com/office/2007/relationships/hdphoto" Target="../media/hdphoto34.wdp"/><Relationship Id="rId10" Type="http://schemas.openxmlformats.org/officeDocument/2006/relationships/image" Target="../media/image20.png"/><Relationship Id="rId4" Type="http://schemas.openxmlformats.org/officeDocument/2006/relationships/image" Target="../media/image63.jpeg"/><Relationship Id="rId9" Type="http://schemas.microsoft.com/office/2007/relationships/hdphoto" Target="../media/hdphoto36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7" Type="http://schemas.microsoft.com/office/2007/relationships/hdphoto" Target="../media/hdphoto44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microsoft.com/office/2007/relationships/hdphoto" Target="../media/hdphoto43.wdp"/><Relationship Id="rId4" Type="http://schemas.openxmlformats.org/officeDocument/2006/relationships/image" Target="../media/image91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10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6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1656000"/>
            <a:ext cx="2160050" cy="216003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Niels Gärtner\AppData\Local\Microsoft\Windows\Temporary Internet Files\Low\Content.IE5\N5LSXOJC\MC900442147[1]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5643" y="3231584"/>
            <a:ext cx="576000" cy="6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iels Gärtner\AppData\Local\Microsoft\Windows\Temporary Internet Files\Low\Content.IE5\N5LSXOJC\MC900442132[1].PN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480" y="2137200"/>
            <a:ext cx="576000" cy="56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iels Gärtner\AppData\Local\Microsoft\Windows\Temporary Internet Files\Low\Content.IE5\N5LSXOJC\MC900442131[1]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5643" y="2676764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Niels Gärtner\AppData\Local\Microsoft\Windows\Temporary Internet Files\Low\Content.IE5\N5LSXOJC\MC900442147[1]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5643" y="1550820"/>
            <a:ext cx="576000" cy="60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499992" y="1700712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latin typeface="+mn-lt"/>
              </a:rPr>
              <a:t>Präsentation: nahe bei den Menschen</a:t>
            </a:r>
            <a:endParaRPr lang="de-DE" sz="1400" b="1" dirty="0">
              <a:latin typeface="+mn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580112" y="2263684"/>
            <a:ext cx="4133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+mn-lt"/>
              </a:rPr>
              <a:t>Text zur Präsentation</a:t>
            </a:r>
            <a:endParaRPr lang="de-DE" sz="1400" dirty="0">
              <a:latin typeface="+mn-lt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471190" y="2810876"/>
            <a:ext cx="4133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latin typeface="+mn-lt"/>
              </a:rPr>
              <a:t>Aktuelle Informationen </a:t>
            </a:r>
            <a:r>
              <a:rPr lang="de-DE" sz="1400" dirty="0" smtClean="0">
                <a:latin typeface="+mn-lt"/>
              </a:rPr>
              <a:t>auf der Website</a:t>
            </a:r>
            <a:endParaRPr lang="de-DE" sz="1400" dirty="0">
              <a:latin typeface="+mn-lt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499992" y="3381476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latin typeface="+mn-lt"/>
              </a:rPr>
              <a:t>Filme zu Projekten</a:t>
            </a:r>
          </a:p>
        </p:txBody>
      </p:sp>
      <p:pic>
        <p:nvPicPr>
          <p:cNvPr id="9" name="Picture 2" descr="C:\Users\Niels Gärtner\AppData\Local\Microsoft\Windows\Temporary Internet Files\Low\Content.IE5\B266XSWK\MC900442123[1]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4448" y="4605682"/>
            <a:ext cx="576000" cy="56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00" y="90000"/>
            <a:ext cx="576000" cy="57210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55576" y="175998"/>
            <a:ext cx="3617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 Menschen</a:t>
            </a:r>
            <a:endParaRPr lang="de-DE" sz="2000" b="1" dirty="0">
              <a:latin typeface="+mn-lt"/>
            </a:endParaRPr>
          </a:p>
        </p:txBody>
      </p:sp>
      <p:pic>
        <p:nvPicPr>
          <p:cNvPr id="2" name="Grafik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3500"/>
            <a:ext cx="3459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162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Weltkarte HMH oM 20 Tschechie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8000"/>
            <a:ext cx="9144000" cy="4660009"/>
          </a:xfrm>
          <a:prstGeom prst="rect">
            <a:avLst/>
          </a:prstGeom>
          <a:effectLst/>
        </p:spPr>
      </p:pic>
      <p:grpSp>
        <p:nvGrpSpPr>
          <p:cNvPr id="6" name="Gruppieren 5"/>
          <p:cNvGrpSpPr/>
          <p:nvPr/>
        </p:nvGrpSpPr>
        <p:grpSpPr>
          <a:xfrm>
            <a:off x="4067945" y="1927240"/>
            <a:ext cx="161936" cy="248301"/>
            <a:chOff x="3779912" y="3291830"/>
            <a:chExt cx="1071570" cy="1643074"/>
          </a:xfrm>
        </p:grpSpPr>
        <p:sp>
          <p:nvSpPr>
            <p:cNvPr id="10" name="Gleichschenkliges Dreieck 9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Ellipse 10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2123728" y="3015631"/>
            <a:ext cx="161936" cy="248301"/>
            <a:chOff x="3779912" y="3291830"/>
            <a:chExt cx="1071570" cy="1643074"/>
          </a:xfrm>
        </p:grpSpPr>
        <p:sp>
          <p:nvSpPr>
            <p:cNvPr id="13" name="Gleichschenkliges Dreieck 12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Ellipse 13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2843808" y="1419622"/>
            <a:ext cx="161936" cy="248301"/>
            <a:chOff x="3779912" y="3291830"/>
            <a:chExt cx="1071570" cy="1643074"/>
          </a:xfrm>
        </p:grpSpPr>
        <p:sp>
          <p:nvSpPr>
            <p:cNvPr id="16" name="Gleichschenkliges Dreieck 15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Ellipse 16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2278834" y="3355339"/>
            <a:ext cx="161936" cy="248301"/>
            <a:chOff x="3779912" y="3291830"/>
            <a:chExt cx="1071570" cy="1643074"/>
          </a:xfrm>
        </p:grpSpPr>
        <p:sp>
          <p:nvSpPr>
            <p:cNvPr id="19" name="Gleichschenkliges Dreieck 18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1988197" y="2175541"/>
            <a:ext cx="161936" cy="248301"/>
            <a:chOff x="3779912" y="3291830"/>
            <a:chExt cx="1071570" cy="1643074"/>
          </a:xfrm>
        </p:grpSpPr>
        <p:sp>
          <p:nvSpPr>
            <p:cNvPr id="22" name="Gleichschenkliges Dreieck 21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Ellipse 22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4283968" y="4480255"/>
            <a:ext cx="161936" cy="248301"/>
            <a:chOff x="3779912" y="3291830"/>
            <a:chExt cx="1071570" cy="1643074"/>
          </a:xfrm>
        </p:grpSpPr>
        <p:sp>
          <p:nvSpPr>
            <p:cNvPr id="25" name="Gleichschenkliges Dreieck 24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635896" y="3292182"/>
            <a:ext cx="161936" cy="248301"/>
            <a:chOff x="3779912" y="3291830"/>
            <a:chExt cx="1071570" cy="1643074"/>
          </a:xfrm>
        </p:grpSpPr>
        <p:sp>
          <p:nvSpPr>
            <p:cNvPr id="28" name="Gleichschenkliges Dreieck 27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4320438" y="1456602"/>
            <a:ext cx="161936" cy="248301"/>
            <a:chOff x="3779912" y="3291830"/>
            <a:chExt cx="1071570" cy="1643074"/>
          </a:xfrm>
        </p:grpSpPr>
        <p:sp>
          <p:nvSpPr>
            <p:cNvPr id="31" name="Gleichschenkliges Dreieck 30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Ellipse 31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6293880" y="3107038"/>
            <a:ext cx="161936" cy="248301"/>
            <a:chOff x="3779912" y="3291830"/>
            <a:chExt cx="1071570" cy="1643074"/>
          </a:xfrm>
        </p:grpSpPr>
        <p:sp>
          <p:nvSpPr>
            <p:cNvPr id="34" name="Gleichschenkliges Dreieck 33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Ellipse 34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2427116" y="1765305"/>
            <a:ext cx="161936" cy="248301"/>
            <a:chOff x="3779912" y="3291830"/>
            <a:chExt cx="1071570" cy="1643074"/>
          </a:xfrm>
        </p:grpSpPr>
        <p:sp>
          <p:nvSpPr>
            <p:cNvPr id="37" name="Gleichschenkliges Dreieck 36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1763688" y="2901920"/>
            <a:ext cx="161936" cy="248301"/>
            <a:chOff x="3779912" y="3291830"/>
            <a:chExt cx="1071570" cy="1643074"/>
          </a:xfrm>
        </p:grpSpPr>
        <p:sp>
          <p:nvSpPr>
            <p:cNvPr id="40" name="Gleichschenkliges Dreieck 39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Ellipse 40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1547664" y="3089970"/>
            <a:ext cx="161936" cy="248301"/>
            <a:chOff x="3779912" y="3291830"/>
            <a:chExt cx="1071570" cy="1643074"/>
          </a:xfrm>
        </p:grpSpPr>
        <p:sp>
          <p:nvSpPr>
            <p:cNvPr id="43" name="Gleichschenkliges Dreieck 42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7308304" y="4241489"/>
            <a:ext cx="161936" cy="248301"/>
            <a:chOff x="3779912" y="3291830"/>
            <a:chExt cx="1071570" cy="1643074"/>
          </a:xfrm>
        </p:grpSpPr>
        <p:sp>
          <p:nvSpPr>
            <p:cNvPr id="46" name="Gleichschenkliges Dreieck 45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5796136" y="2571750"/>
            <a:ext cx="161936" cy="248301"/>
            <a:chOff x="3779912" y="3291830"/>
            <a:chExt cx="1071570" cy="1643074"/>
          </a:xfrm>
        </p:grpSpPr>
        <p:sp>
          <p:nvSpPr>
            <p:cNvPr id="49" name="Gleichschenkliges Dreieck 48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4716016" y="2490782"/>
            <a:ext cx="161936" cy="248301"/>
            <a:chOff x="3779912" y="3291830"/>
            <a:chExt cx="1071570" cy="1643074"/>
          </a:xfrm>
        </p:grpSpPr>
        <p:sp>
          <p:nvSpPr>
            <p:cNvPr id="52" name="Gleichschenkliges Dreieck 51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539552" y="1543772"/>
            <a:ext cx="161936" cy="248301"/>
            <a:chOff x="3779912" y="3291830"/>
            <a:chExt cx="1071570" cy="1643074"/>
          </a:xfrm>
        </p:grpSpPr>
        <p:sp>
          <p:nvSpPr>
            <p:cNvPr id="55" name="Gleichschenkliges Dreieck 54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Ellipse 55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2154683" y="3317554"/>
            <a:ext cx="161936" cy="248301"/>
            <a:chOff x="3779912" y="3291830"/>
            <a:chExt cx="1071570" cy="1643074"/>
          </a:xfrm>
        </p:grpSpPr>
        <p:sp>
          <p:nvSpPr>
            <p:cNvPr id="58" name="Gleichschenkliges Dreieck 57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4672833" y="3795886"/>
            <a:ext cx="161936" cy="248301"/>
            <a:chOff x="3779912" y="3291830"/>
            <a:chExt cx="1071570" cy="1643074"/>
          </a:xfrm>
        </p:grpSpPr>
        <p:sp>
          <p:nvSpPr>
            <p:cNvPr id="61" name="Gleichschenkliges Dreieck 60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1466696" y="3043881"/>
            <a:ext cx="161936" cy="248301"/>
            <a:chOff x="3779912" y="3291830"/>
            <a:chExt cx="1071570" cy="1643074"/>
          </a:xfrm>
        </p:grpSpPr>
        <p:sp>
          <p:nvSpPr>
            <p:cNvPr id="64" name="Gleichschenkliges Dreieck 63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6" name="Abgerundetes Rechteck 65"/>
          <p:cNvSpPr/>
          <p:nvPr/>
        </p:nvSpPr>
        <p:spPr>
          <a:xfrm>
            <a:off x="7614256" y="792000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St. Thomas 1732</a:t>
            </a:r>
          </a:p>
        </p:txBody>
      </p:sp>
      <p:sp>
        <p:nvSpPr>
          <p:cNvPr id="67" name="Abgerundetes Rechteck 66"/>
          <p:cNvSpPr/>
          <p:nvPr/>
        </p:nvSpPr>
        <p:spPr>
          <a:xfrm>
            <a:off x="7614256" y="1016471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Grönland 1733</a:t>
            </a:r>
          </a:p>
        </p:txBody>
      </p:sp>
      <p:sp>
        <p:nvSpPr>
          <p:cNvPr id="68" name="Abgerundetes Rechteck 67"/>
          <p:cNvSpPr/>
          <p:nvPr/>
        </p:nvSpPr>
        <p:spPr>
          <a:xfrm>
            <a:off x="7614256" y="1465413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Suriname 1735</a:t>
            </a:r>
          </a:p>
        </p:txBody>
      </p:sp>
      <p:sp>
        <p:nvSpPr>
          <p:cNvPr id="69" name="Abgerundetes Rechteck 68"/>
          <p:cNvSpPr/>
          <p:nvPr/>
        </p:nvSpPr>
        <p:spPr>
          <a:xfrm>
            <a:off x="7614256" y="1689884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Nordamerika 1735</a:t>
            </a:r>
          </a:p>
        </p:txBody>
      </p:sp>
      <p:sp>
        <p:nvSpPr>
          <p:cNvPr id="70" name="Abgerundetes Rechteck 69"/>
          <p:cNvSpPr/>
          <p:nvPr/>
        </p:nvSpPr>
        <p:spPr>
          <a:xfrm>
            <a:off x="7614256" y="1914355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Südafrika 1737</a:t>
            </a:r>
          </a:p>
        </p:txBody>
      </p:sp>
      <p:sp>
        <p:nvSpPr>
          <p:cNvPr id="71" name="Abgerundetes Rechteck 70"/>
          <p:cNvSpPr/>
          <p:nvPr/>
        </p:nvSpPr>
        <p:spPr>
          <a:xfrm>
            <a:off x="7614256" y="2138826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Westafrika 1737</a:t>
            </a:r>
          </a:p>
        </p:txBody>
      </p:sp>
      <p:sp>
        <p:nvSpPr>
          <p:cNvPr id="72" name="Abgerundetes Rechteck 71"/>
          <p:cNvSpPr/>
          <p:nvPr/>
        </p:nvSpPr>
        <p:spPr>
          <a:xfrm>
            <a:off x="7614256" y="1240942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Lappland 1734</a:t>
            </a:r>
          </a:p>
        </p:txBody>
      </p:sp>
      <p:sp>
        <p:nvSpPr>
          <p:cNvPr id="73" name="Abgerundetes Rechteck 72"/>
          <p:cNvSpPr/>
          <p:nvPr/>
        </p:nvSpPr>
        <p:spPr>
          <a:xfrm>
            <a:off x="7614256" y="2587768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err="1" smtClean="0">
                <a:solidFill>
                  <a:schemeClr val="tx1"/>
                </a:solidFill>
              </a:rPr>
              <a:t>Trankebar</a:t>
            </a:r>
            <a:r>
              <a:rPr lang="de-DE" sz="1000" dirty="0" smtClean="0">
                <a:solidFill>
                  <a:schemeClr val="tx1"/>
                </a:solidFill>
              </a:rPr>
              <a:t> 1759</a:t>
            </a:r>
          </a:p>
        </p:txBody>
      </p:sp>
      <p:sp>
        <p:nvSpPr>
          <p:cNvPr id="74" name="Abgerundetes Rechteck 73"/>
          <p:cNvSpPr/>
          <p:nvPr/>
        </p:nvSpPr>
        <p:spPr>
          <a:xfrm>
            <a:off x="7614256" y="2812239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Labrador 1771</a:t>
            </a:r>
          </a:p>
        </p:txBody>
      </p:sp>
      <p:sp>
        <p:nvSpPr>
          <p:cNvPr id="75" name="Abgerundetes Rechteck 74"/>
          <p:cNvSpPr/>
          <p:nvPr/>
        </p:nvSpPr>
        <p:spPr>
          <a:xfrm>
            <a:off x="7614256" y="2363297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Jamaica 1754</a:t>
            </a:r>
          </a:p>
        </p:txBody>
      </p:sp>
      <p:sp>
        <p:nvSpPr>
          <p:cNvPr id="76" name="Abgerundetes Rechteck 75"/>
          <p:cNvSpPr/>
          <p:nvPr/>
        </p:nvSpPr>
        <p:spPr>
          <a:xfrm>
            <a:off x="7614256" y="3036710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Nicaragua 1849</a:t>
            </a:r>
          </a:p>
        </p:txBody>
      </p:sp>
      <p:sp>
        <p:nvSpPr>
          <p:cNvPr id="77" name="Abgerundetes Rechteck 76"/>
          <p:cNvSpPr/>
          <p:nvPr/>
        </p:nvSpPr>
        <p:spPr>
          <a:xfrm>
            <a:off x="7614256" y="3261181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Australien 1850</a:t>
            </a:r>
          </a:p>
        </p:txBody>
      </p:sp>
      <p:sp>
        <p:nvSpPr>
          <p:cNvPr id="78" name="Abgerundetes Rechteck 77"/>
          <p:cNvSpPr/>
          <p:nvPr/>
        </p:nvSpPr>
        <p:spPr>
          <a:xfrm>
            <a:off x="7614256" y="3485652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Himalaya 1853</a:t>
            </a:r>
          </a:p>
        </p:txBody>
      </p:sp>
      <p:sp>
        <p:nvSpPr>
          <p:cNvPr id="79" name="Abgerundetes Rechteck 78"/>
          <p:cNvSpPr/>
          <p:nvPr/>
        </p:nvSpPr>
        <p:spPr>
          <a:xfrm>
            <a:off x="7614256" y="3710123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Jerusalem 1867</a:t>
            </a:r>
          </a:p>
        </p:txBody>
      </p:sp>
      <p:sp>
        <p:nvSpPr>
          <p:cNvPr id="80" name="Abgerundetes Rechteck 79"/>
          <p:cNvSpPr/>
          <p:nvPr/>
        </p:nvSpPr>
        <p:spPr>
          <a:xfrm>
            <a:off x="7614256" y="3934594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Alaska 1885</a:t>
            </a:r>
          </a:p>
        </p:txBody>
      </p:sp>
      <p:sp>
        <p:nvSpPr>
          <p:cNvPr id="81" name="Abgerundetes Rechteck 80"/>
          <p:cNvSpPr/>
          <p:nvPr/>
        </p:nvSpPr>
        <p:spPr>
          <a:xfrm>
            <a:off x="7614256" y="4159065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Guyana 1878</a:t>
            </a:r>
          </a:p>
        </p:txBody>
      </p:sp>
      <p:sp>
        <p:nvSpPr>
          <p:cNvPr id="82" name="Abgerundetes Rechteck 81"/>
          <p:cNvSpPr/>
          <p:nvPr/>
        </p:nvSpPr>
        <p:spPr>
          <a:xfrm>
            <a:off x="7614256" y="4383536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err="1" smtClean="0">
                <a:solidFill>
                  <a:schemeClr val="tx1"/>
                </a:solidFill>
              </a:rPr>
              <a:t>Tanzania</a:t>
            </a:r>
            <a:r>
              <a:rPr lang="de-DE" sz="1000" dirty="0" smtClean="0">
                <a:solidFill>
                  <a:schemeClr val="tx1"/>
                </a:solidFill>
              </a:rPr>
              <a:t> 1891</a:t>
            </a:r>
          </a:p>
        </p:txBody>
      </p:sp>
      <p:sp>
        <p:nvSpPr>
          <p:cNvPr id="83" name="Abgerundetes Rechteck 82"/>
          <p:cNvSpPr/>
          <p:nvPr/>
        </p:nvSpPr>
        <p:spPr>
          <a:xfrm>
            <a:off x="7614256" y="4608000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Honduras 1930</a:t>
            </a:r>
          </a:p>
        </p:txBody>
      </p:sp>
      <p:sp>
        <p:nvSpPr>
          <p:cNvPr id="84" name="Abgerundetes Rechteck 8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aus Tradition</a:t>
            </a:r>
          </a:p>
        </p:txBody>
      </p:sp>
      <p:pic>
        <p:nvPicPr>
          <p:cNvPr id="87" name="Picture 2" descr="C:\Users\Niels Gärtner\AppData\Local\Microsoft\Windows\Temporary Internet Files\Low\Content.IE5\UQPB6ZNT\MC900442144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966" y="4768901"/>
            <a:ext cx="360000" cy="37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" descr="C:\Users\Niels Gärtner\AppData\Local\Microsoft\Windows\Temporary Internet Files\Low\Content.IE5\0ATZ34DO\MC900442143[1]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70000"/>
            <a:ext cx="360000" cy="37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9912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" y="1131630"/>
            <a:ext cx="48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0111947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47988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231697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" y="1130400"/>
            <a:ext cx="48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9632537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47988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191304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" y="1130400"/>
            <a:ext cx="48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6358162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47988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3250404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3601228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272957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47988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5162934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47988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856119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32000" y="2369169"/>
            <a:ext cx="4823217" cy="1021895"/>
          </a:xfrm>
        </p:spPr>
        <p:txBody>
          <a:bodyPr/>
          <a:lstStyle/>
          <a:p>
            <a:r>
              <a:rPr lang="de-DE" sz="2400" cap="none" dirty="0" smtClean="0"/>
              <a:t>aus Tradition auf gutem Weg – </a:t>
            </a:r>
            <a:br>
              <a:rPr lang="de-DE" sz="2400" cap="none" dirty="0" smtClean="0"/>
            </a:br>
            <a:r>
              <a:rPr lang="de-DE" sz="2400" cap="none" dirty="0" smtClean="0"/>
              <a:t>die Herrnhuter Missionshilfe</a:t>
            </a:r>
            <a:endParaRPr lang="de-DE" sz="2400" cap="non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032000" y="1851670"/>
            <a:ext cx="4932488" cy="648072"/>
          </a:xfrm>
        </p:spPr>
        <p:txBody>
          <a:bodyPr anchor="ctr" anchorCtr="0"/>
          <a:lstStyle/>
          <a:p>
            <a:r>
              <a:rPr lang="de-DE" sz="2800" b="1" dirty="0" smtClean="0"/>
              <a:t>nahe bei den Menschen</a:t>
            </a:r>
            <a:r>
              <a:rPr lang="de-DE" sz="2800" dirty="0" smtClean="0"/>
              <a:t> </a:t>
            </a:r>
            <a:endParaRPr lang="de-DE" sz="2800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468000" y="1130400"/>
            <a:ext cx="3564000" cy="3564000"/>
            <a:chOff x="468000" y="1130400"/>
            <a:chExt cx="3564000" cy="356400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000" y="1131590"/>
              <a:ext cx="1188000" cy="11880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56000" y="1131756"/>
              <a:ext cx="1188000" cy="118784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000" y="2318400"/>
              <a:ext cx="1188000" cy="11880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56000" y="3506400"/>
              <a:ext cx="1188000" cy="11880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205"/>
            <a:stretch/>
          </p:blipFill>
          <p:spPr>
            <a:xfrm>
              <a:off x="468000" y="3506400"/>
              <a:ext cx="1188000" cy="11880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4000" y="2318400"/>
              <a:ext cx="1188000" cy="11880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4000" y="1130400"/>
              <a:ext cx="1188000" cy="11880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4000" y="3506400"/>
              <a:ext cx="1188000" cy="11880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6000" y="2319601"/>
              <a:ext cx="1188000" cy="11880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Grafik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3500"/>
            <a:ext cx="34597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909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" y="1130400"/>
            <a:ext cx="2700000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2931790"/>
            <a:ext cx="2098800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800" y="2931790"/>
            <a:ext cx="2700000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8000" y="1131790"/>
            <a:ext cx="2098800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886441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36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344420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724128" y="275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Frauen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47988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8853918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724128" y="275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Frauen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47988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5244658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724128" y="275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Frauen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8000" y="1130400"/>
            <a:ext cx="47988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824137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724128" y="275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Frauen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724128" y="329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Menschen mit Behinderungen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47988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727479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724128" y="275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Frauen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724128" y="329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Menschen mit Behinderungen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" y="1130400"/>
            <a:ext cx="48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0700070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724128" y="275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Frauen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724128" y="329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Menschen mit Behinderungen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" y="1130400"/>
            <a:ext cx="48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7272892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724128" y="275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Frauen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724128" y="329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Menschen mit Behinderungen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" y="1130400"/>
            <a:ext cx="48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4981546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724128" y="275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Frauen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724128" y="329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Menschen mit Behinderungen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47988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988174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4268823" y="2571750"/>
            <a:ext cx="5631769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aus Tradition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4268823" y="3309571"/>
            <a:ext cx="5631769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4268823" y="4047393"/>
            <a:ext cx="5631769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468000" y="1130400"/>
            <a:ext cx="3564000" cy="3564000"/>
            <a:chOff x="468000" y="1130400"/>
            <a:chExt cx="3564000" cy="356400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000" y="1131590"/>
              <a:ext cx="1188000" cy="11880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56000" y="1131756"/>
              <a:ext cx="1188000" cy="118784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000" y="2318400"/>
              <a:ext cx="1188000" cy="11880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56000" y="3506400"/>
              <a:ext cx="1188000" cy="11880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205"/>
            <a:stretch/>
          </p:blipFill>
          <p:spPr>
            <a:xfrm>
              <a:off x="468000" y="3506400"/>
              <a:ext cx="1188000" cy="11880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4000" y="2318400"/>
              <a:ext cx="1188000" cy="11880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4000" y="1130400"/>
              <a:ext cx="1188000" cy="11880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4000" y="3506400"/>
              <a:ext cx="1188000" cy="11880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6000" y="2319601"/>
              <a:ext cx="1188000" cy="11880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" name="Textplatzhalter 2"/>
          <p:cNvSpPr txBox="1">
            <a:spLocks/>
          </p:cNvSpPr>
          <p:nvPr/>
        </p:nvSpPr>
        <p:spPr>
          <a:xfrm>
            <a:off x="4032000" y="1851670"/>
            <a:ext cx="4932488" cy="648072"/>
          </a:xfrm>
          <a:prstGeom prst="rect">
            <a:avLst/>
          </a:prstGeom>
        </p:spPr>
        <p:txBody>
          <a:bodyPr anchor="ctr" anchorCtr="0"/>
          <a:lstStyle>
            <a:lvl1pPr marL="342834" indent="-34283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920"/>
              </a:buClr>
              <a:buFontTx/>
              <a:buBlip>
                <a:blip r:embed="rId11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07" indent="-2856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781" indent="-22855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9893" indent="-22855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006" indent="-22855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117" indent="-22855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230" indent="-22855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342" indent="-22855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454" indent="-22855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b="1" kern="0" dirty="0" smtClean="0"/>
              <a:t>nahe bei den Menschen</a:t>
            </a:r>
            <a:r>
              <a:rPr lang="de-DE" kern="0" dirty="0" smtClean="0"/>
              <a:t>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6528452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724128" y="275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Frauen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724128" y="329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Menschen mit Behinderungen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5724128" y="38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Unterprivilegierten 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47988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947752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724128" y="275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Frauen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724128" y="329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Menschen mit Behinderungen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5724128" y="38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Unterprivilegierten 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" y="1130400"/>
            <a:ext cx="48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193902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724128" y="275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Frauen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724128" y="329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Menschen mit Behinderungen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5724128" y="38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Unterprivilegierten 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68000" y="1130400"/>
            <a:ext cx="47988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377517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724128" y="275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Frauen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724128" y="329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Menschen mit Behinderungen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5724128" y="38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Unterprivilegierten 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47988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0775896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724128" y="275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Frauen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724128" y="329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Menschen mit Behinderungen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5724128" y="43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von Katastrophen Betroffenen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5724128" y="38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Unterprivilegierten 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8000" y="1130400"/>
            <a:ext cx="47988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581509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724128" y="275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Frauen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724128" y="329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Menschen mit Behinderungen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5724128" y="43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von Katastrophen Betroffenen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5724128" y="38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Unterprivilegierten 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47988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0612208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724128" y="275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Frauen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724128" y="329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Menschen mit Behinderungen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5724128" y="43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von Katastrophen Betroffenen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5724128" y="38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Unterprivilegierten 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8000" y="1130400"/>
            <a:ext cx="47988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804388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auf gutem Weg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52120" y="731520"/>
            <a:ext cx="19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nahe bei den</a:t>
            </a:r>
            <a:endParaRPr lang="de-DE" sz="2000" b="1" dirty="0"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724128" y="11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Kranken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724128" y="275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Frauen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724128" y="329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Menschen mit Behinderungen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724128" y="221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HIV-Positiven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5724128" y="43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von Katastrophen Betroffenen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5724128" y="383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Unterprivilegierten 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724128" y="1671630"/>
            <a:ext cx="5328544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schlecht Gebildeten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" y="1130400"/>
            <a:ext cx="48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5663581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Weltkarte HMH oM 20 Tschechie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8000"/>
            <a:ext cx="9144000" cy="4660009"/>
          </a:xfrm>
          <a:prstGeom prst="rect">
            <a:avLst/>
          </a:prstGeom>
        </p:spPr>
      </p:pic>
      <p:sp>
        <p:nvSpPr>
          <p:cNvPr id="5" name="Abgerundetes Rechteck 4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7308304" y="756000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1457 Tschechien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7308304" y="965601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1727 EFBU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7308304" y="1384803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1735	Amerika-Nord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7308304" y="1594404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1735 Surinam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7308304" y="1804005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1737 Südafrika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7308304" y="2013606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1742 Großbritannien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7308304" y="1175202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1732 Westindien-Ost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7308304" y="2432808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1754 Jamaica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7308304" y="2642409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1849 Nicaragua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7308304" y="2223207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1753 Amerika-Süd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7308304" y="2852010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1885 Alaska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7308304" y="3061611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1891 </a:t>
            </a:r>
            <a:r>
              <a:rPr lang="de-DE" sz="1000" dirty="0" err="1" smtClean="0">
                <a:solidFill>
                  <a:schemeClr val="tx1"/>
                </a:solidFill>
              </a:rPr>
              <a:t>Tanzania</a:t>
            </a:r>
            <a:r>
              <a:rPr lang="de-DE" sz="1000" dirty="0" smtClean="0">
                <a:solidFill>
                  <a:schemeClr val="tx1"/>
                </a:solidFill>
              </a:rPr>
              <a:t>-Süd</a:t>
            </a:r>
          </a:p>
        </p:txBody>
      </p:sp>
      <p:sp>
        <p:nvSpPr>
          <p:cNvPr id="19" name="Abgerundetes Rechteck 18"/>
          <p:cNvSpPr/>
          <p:nvPr/>
        </p:nvSpPr>
        <p:spPr>
          <a:xfrm>
            <a:off x="7308304" y="3271212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1897 </a:t>
            </a:r>
            <a:r>
              <a:rPr lang="de-DE" sz="1000" dirty="0" err="1" smtClean="0">
                <a:solidFill>
                  <a:schemeClr val="tx1"/>
                </a:solidFill>
              </a:rPr>
              <a:t>Tanzania</a:t>
            </a:r>
            <a:r>
              <a:rPr lang="de-DE" sz="1000" dirty="0" smtClean="0">
                <a:solidFill>
                  <a:schemeClr val="tx1"/>
                </a:solidFill>
              </a:rPr>
              <a:t>-West</a:t>
            </a:r>
          </a:p>
        </p:txBody>
      </p:sp>
      <p:sp>
        <p:nvSpPr>
          <p:cNvPr id="20" name="Abgerundetes Rechteck 19"/>
          <p:cNvSpPr/>
          <p:nvPr/>
        </p:nvSpPr>
        <p:spPr>
          <a:xfrm>
            <a:off x="7308304" y="3480813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1930 Honduras</a:t>
            </a:r>
          </a:p>
        </p:txBody>
      </p:sp>
      <p:sp>
        <p:nvSpPr>
          <p:cNvPr id="21" name="Abgerundetes Rechteck 20"/>
          <p:cNvSpPr/>
          <p:nvPr/>
        </p:nvSpPr>
        <p:spPr>
          <a:xfrm>
            <a:off x="7308304" y="3690414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1978 </a:t>
            </a:r>
            <a:r>
              <a:rPr lang="de-DE" sz="1000" dirty="0" err="1" smtClean="0">
                <a:solidFill>
                  <a:schemeClr val="tx1"/>
                </a:solidFill>
              </a:rPr>
              <a:t>Tanzania</a:t>
            </a:r>
            <a:r>
              <a:rPr lang="de-DE" sz="1000" dirty="0" smtClean="0">
                <a:solidFill>
                  <a:schemeClr val="tx1"/>
                </a:solidFill>
              </a:rPr>
              <a:t>-Südwest</a:t>
            </a:r>
          </a:p>
        </p:txBody>
      </p:sp>
      <p:sp>
        <p:nvSpPr>
          <p:cNvPr id="22" name="Abgerundetes Rechteck 21"/>
          <p:cNvSpPr/>
          <p:nvPr/>
        </p:nvSpPr>
        <p:spPr>
          <a:xfrm>
            <a:off x="7308304" y="3900015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1980 Costa Rica</a:t>
            </a:r>
          </a:p>
        </p:txBody>
      </p:sp>
      <p:sp>
        <p:nvSpPr>
          <p:cNvPr id="23" name="Abgerundetes Rechteck 22"/>
          <p:cNvSpPr/>
          <p:nvPr/>
        </p:nvSpPr>
        <p:spPr>
          <a:xfrm>
            <a:off x="7308304" y="4109616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1986 </a:t>
            </a:r>
            <a:r>
              <a:rPr lang="de-DE" sz="1000" dirty="0" err="1" smtClean="0">
                <a:solidFill>
                  <a:schemeClr val="tx1"/>
                </a:solidFill>
              </a:rPr>
              <a:t>Tanzania-Rukwa</a:t>
            </a:r>
            <a:endParaRPr lang="de-DE" sz="1000" dirty="0" smtClean="0">
              <a:solidFill>
                <a:schemeClr val="tx1"/>
              </a:solidFill>
            </a:endParaRPr>
          </a:p>
        </p:txBody>
      </p:sp>
      <p:sp>
        <p:nvSpPr>
          <p:cNvPr id="24" name="Abgerundetes Rechteck 23"/>
          <p:cNvSpPr/>
          <p:nvPr/>
        </p:nvSpPr>
        <p:spPr>
          <a:xfrm>
            <a:off x="7308304" y="4319217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2005 </a:t>
            </a:r>
            <a:r>
              <a:rPr lang="de-DE" sz="1000" dirty="0" err="1" smtClean="0">
                <a:solidFill>
                  <a:schemeClr val="tx1"/>
                </a:solidFill>
              </a:rPr>
              <a:t>Congo</a:t>
            </a:r>
            <a:endParaRPr lang="de-DE" sz="1000" dirty="0" smtClean="0">
              <a:solidFill>
                <a:schemeClr val="tx1"/>
              </a:solidFill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7308304" y="4528818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2005 </a:t>
            </a:r>
            <a:r>
              <a:rPr lang="de-DE" sz="1000" dirty="0" err="1" smtClean="0">
                <a:solidFill>
                  <a:schemeClr val="tx1"/>
                </a:solidFill>
              </a:rPr>
              <a:t>Tanzania-Tanganyika</a:t>
            </a:r>
            <a:endParaRPr lang="de-DE" sz="1000" dirty="0" smtClean="0">
              <a:solidFill>
                <a:schemeClr val="tx1"/>
              </a:solidFill>
            </a:endParaRPr>
          </a:p>
        </p:txBody>
      </p:sp>
      <p:sp>
        <p:nvSpPr>
          <p:cNvPr id="26" name="Abgerundetes Rechteck 25"/>
          <p:cNvSpPr/>
          <p:nvPr/>
        </p:nvSpPr>
        <p:spPr>
          <a:xfrm>
            <a:off x="7308304" y="4738419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2007 Malawi</a:t>
            </a:r>
          </a:p>
        </p:txBody>
      </p:sp>
      <p:sp>
        <p:nvSpPr>
          <p:cNvPr id="27" name="Abgerundetes Rechteck 26"/>
          <p:cNvSpPr/>
          <p:nvPr/>
        </p:nvSpPr>
        <p:spPr>
          <a:xfrm>
            <a:off x="7308304" y="4948014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2007 </a:t>
            </a:r>
            <a:r>
              <a:rPr lang="de-DE" sz="1000" dirty="0" err="1" smtClean="0">
                <a:solidFill>
                  <a:schemeClr val="tx1"/>
                </a:solidFill>
              </a:rPr>
              <a:t>Tanzania</a:t>
            </a:r>
            <a:r>
              <a:rPr lang="de-DE" sz="1000" dirty="0" smtClean="0">
                <a:solidFill>
                  <a:schemeClr val="tx1"/>
                </a:solidFill>
              </a:rPr>
              <a:t>-Nord</a:t>
            </a:r>
          </a:p>
        </p:txBody>
      </p:sp>
      <p:grpSp>
        <p:nvGrpSpPr>
          <p:cNvPr id="28" name="Gruppieren 27"/>
          <p:cNvGrpSpPr/>
          <p:nvPr/>
        </p:nvGrpSpPr>
        <p:grpSpPr>
          <a:xfrm>
            <a:off x="539552" y="1543772"/>
            <a:ext cx="161936" cy="248301"/>
            <a:chOff x="3779912" y="3291830"/>
            <a:chExt cx="1071570" cy="1643074"/>
          </a:xfrm>
        </p:grpSpPr>
        <p:sp>
          <p:nvSpPr>
            <p:cNvPr id="29" name="Gleichschenkliges Dreieck 28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29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251519" y="820900"/>
            <a:ext cx="377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+mj-lt"/>
              </a:rPr>
              <a:t>Brüder-Unität</a:t>
            </a:r>
            <a:r>
              <a:rPr lang="de-DE" dirty="0" smtClean="0">
                <a:latin typeface="+mj-lt"/>
              </a:rPr>
              <a:t> – 21 Provinzen</a:t>
            </a:r>
            <a:endParaRPr lang="de-DE" dirty="0">
              <a:latin typeface="+mj-lt"/>
            </a:endParaRPr>
          </a:p>
        </p:txBody>
      </p:sp>
      <p:grpSp>
        <p:nvGrpSpPr>
          <p:cNvPr id="32" name="Gruppieren 31"/>
          <p:cNvGrpSpPr/>
          <p:nvPr/>
        </p:nvGrpSpPr>
        <p:grpSpPr>
          <a:xfrm>
            <a:off x="4716016" y="3831714"/>
            <a:ext cx="161936" cy="248301"/>
            <a:chOff x="3779912" y="3291830"/>
            <a:chExt cx="1071570" cy="1643074"/>
          </a:xfrm>
        </p:grpSpPr>
        <p:sp>
          <p:nvSpPr>
            <p:cNvPr id="33" name="Gleichschenkliges Dreieck 32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33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1548843" y="3092659"/>
            <a:ext cx="161936" cy="248301"/>
            <a:chOff x="3779912" y="3291830"/>
            <a:chExt cx="1071570" cy="1643074"/>
          </a:xfrm>
        </p:grpSpPr>
        <p:sp>
          <p:nvSpPr>
            <p:cNvPr id="45" name="Gleichschenkliges Dreieck 44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1720641" y="2886202"/>
            <a:ext cx="161936" cy="248301"/>
            <a:chOff x="3779912" y="3291830"/>
            <a:chExt cx="1071570" cy="1643074"/>
          </a:xfrm>
        </p:grpSpPr>
        <p:sp>
          <p:nvSpPr>
            <p:cNvPr id="48" name="Gleichschenkliges Dreieck 47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1768288" y="2413705"/>
            <a:ext cx="161936" cy="248301"/>
            <a:chOff x="3779912" y="3291830"/>
            <a:chExt cx="1071570" cy="1643074"/>
          </a:xfrm>
        </p:grpSpPr>
        <p:sp>
          <p:nvSpPr>
            <p:cNvPr id="51" name="Gleichschenkliges Dreieck 50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3772194" y="1848572"/>
            <a:ext cx="161936" cy="248301"/>
            <a:chOff x="3779912" y="3291830"/>
            <a:chExt cx="1071570" cy="1643074"/>
          </a:xfrm>
        </p:grpSpPr>
        <p:sp>
          <p:nvSpPr>
            <p:cNvPr id="54" name="Gleichschenkliges Dreieck 53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llipse 54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4467604" y="3601803"/>
            <a:ext cx="161936" cy="248301"/>
            <a:chOff x="3779912" y="3291830"/>
            <a:chExt cx="1071570" cy="1643074"/>
          </a:xfrm>
        </p:grpSpPr>
        <p:sp>
          <p:nvSpPr>
            <p:cNvPr id="57" name="Gleichschenkliges Dreieck 56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274069" y="3348236"/>
            <a:ext cx="161936" cy="248301"/>
            <a:chOff x="3779912" y="3291830"/>
            <a:chExt cx="1071570" cy="1643074"/>
          </a:xfrm>
        </p:grpSpPr>
        <p:sp>
          <p:nvSpPr>
            <p:cNvPr id="60" name="Gleichschenkliges Dreieck 59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Ellipse 60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4291056" y="4482555"/>
            <a:ext cx="161936" cy="248301"/>
            <a:chOff x="3779912" y="3291830"/>
            <a:chExt cx="1071570" cy="1643074"/>
          </a:xfrm>
        </p:grpSpPr>
        <p:sp>
          <p:nvSpPr>
            <p:cNvPr id="63" name="Gleichschenkliges Dreieck 62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1613866" y="3157079"/>
            <a:ext cx="161936" cy="248301"/>
            <a:chOff x="3779912" y="3291830"/>
            <a:chExt cx="1071570" cy="1643074"/>
          </a:xfrm>
        </p:grpSpPr>
        <p:sp>
          <p:nvSpPr>
            <p:cNvPr id="72" name="Gleichschenkliges Dreieck 71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Ellipse 72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4" name="Gruppieren 73"/>
          <p:cNvGrpSpPr/>
          <p:nvPr/>
        </p:nvGrpSpPr>
        <p:grpSpPr>
          <a:xfrm>
            <a:off x="4646989" y="3819072"/>
            <a:ext cx="161936" cy="248301"/>
            <a:chOff x="3779912" y="3291830"/>
            <a:chExt cx="1071570" cy="1643074"/>
          </a:xfrm>
        </p:grpSpPr>
        <p:sp>
          <p:nvSpPr>
            <p:cNvPr id="75" name="Gleichschenkliges Dreieck 74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Ellipse 75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1" name="Gruppieren 100"/>
          <p:cNvGrpSpPr/>
          <p:nvPr/>
        </p:nvGrpSpPr>
        <p:grpSpPr>
          <a:xfrm>
            <a:off x="2025767" y="2157553"/>
            <a:ext cx="161936" cy="248301"/>
            <a:chOff x="3779912" y="3291830"/>
            <a:chExt cx="1071570" cy="1643074"/>
          </a:xfrm>
        </p:grpSpPr>
        <p:sp>
          <p:nvSpPr>
            <p:cNvPr id="102" name="Gleichschenkliges Dreieck 101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Ellipse 102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4" name="Gruppieren 103"/>
          <p:cNvGrpSpPr/>
          <p:nvPr/>
        </p:nvGrpSpPr>
        <p:grpSpPr>
          <a:xfrm>
            <a:off x="2149918" y="2999497"/>
            <a:ext cx="161936" cy="248301"/>
            <a:chOff x="3779912" y="3291830"/>
            <a:chExt cx="1071570" cy="1643074"/>
          </a:xfrm>
        </p:grpSpPr>
        <p:sp>
          <p:nvSpPr>
            <p:cNvPr id="105" name="Gleichschenkliges Dreieck 104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Ellipse 105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7" name="Gruppieren 106"/>
          <p:cNvGrpSpPr/>
          <p:nvPr/>
        </p:nvGrpSpPr>
        <p:grpSpPr>
          <a:xfrm>
            <a:off x="4023425" y="1944473"/>
            <a:ext cx="161936" cy="248301"/>
            <a:chOff x="3779912" y="3291830"/>
            <a:chExt cx="1071570" cy="1643074"/>
          </a:xfrm>
        </p:grpSpPr>
        <p:sp>
          <p:nvSpPr>
            <p:cNvPr id="108" name="Gleichschenkliges Dreieck 107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Ellipse 108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0" name="Gruppieren 109"/>
          <p:cNvGrpSpPr/>
          <p:nvPr/>
        </p:nvGrpSpPr>
        <p:grpSpPr>
          <a:xfrm>
            <a:off x="4204476" y="2000972"/>
            <a:ext cx="161936" cy="248301"/>
            <a:chOff x="3779912" y="3291830"/>
            <a:chExt cx="1071570" cy="1643074"/>
          </a:xfrm>
        </p:grpSpPr>
        <p:sp>
          <p:nvSpPr>
            <p:cNvPr id="111" name="Gleichschenkliges Dreieck 110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Ellipse 111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1471868" y="3026667"/>
            <a:ext cx="161936" cy="248301"/>
            <a:chOff x="3779912" y="3291830"/>
            <a:chExt cx="1071570" cy="1643074"/>
          </a:xfrm>
        </p:grpSpPr>
        <p:sp>
          <p:nvSpPr>
            <p:cNvPr id="39" name="Gleichschenkliges Dreieck 38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Ellipse 39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4714026" y="3622113"/>
            <a:ext cx="161936" cy="248301"/>
            <a:chOff x="3779912" y="3291830"/>
            <a:chExt cx="1071570" cy="1643074"/>
          </a:xfrm>
        </p:grpSpPr>
        <p:sp>
          <p:nvSpPr>
            <p:cNvPr id="42" name="Gleichschenkliges Dreieck 41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4627660" y="3688169"/>
            <a:ext cx="161936" cy="248301"/>
            <a:chOff x="3779912" y="3291830"/>
            <a:chExt cx="1071570" cy="1643074"/>
          </a:xfrm>
        </p:grpSpPr>
        <p:sp>
          <p:nvSpPr>
            <p:cNvPr id="66" name="Gleichschenkliges Dreieck 65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Ellipse 66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4564141" y="3613689"/>
            <a:ext cx="161936" cy="248301"/>
            <a:chOff x="3779912" y="3291830"/>
            <a:chExt cx="1071570" cy="1643074"/>
          </a:xfrm>
        </p:grpSpPr>
        <p:sp>
          <p:nvSpPr>
            <p:cNvPr id="78" name="Gleichschenkliges Dreieck 77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Ellipse 78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4699172" y="3806779"/>
            <a:ext cx="161936" cy="248301"/>
            <a:chOff x="3779912" y="3291830"/>
            <a:chExt cx="1071570" cy="1643074"/>
          </a:xfrm>
        </p:grpSpPr>
        <p:sp>
          <p:nvSpPr>
            <p:cNvPr id="36" name="Gleichschenkliges Dreieck 35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4690172" y="3511130"/>
            <a:ext cx="161936" cy="248301"/>
            <a:chOff x="3779912" y="3291830"/>
            <a:chExt cx="1071570" cy="1643074"/>
          </a:xfrm>
        </p:grpSpPr>
        <p:sp>
          <p:nvSpPr>
            <p:cNvPr id="69" name="Gleichschenkliges Dreieck 68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91" name="Picture 2" descr="C:\Users\Niels Gärtner\AppData\Local\Microsoft\Windows\Temporary Internet Files\Low\Content.IE5\UQPB6ZNT\MC900442144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966" y="4768901"/>
            <a:ext cx="360000" cy="37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3" descr="C:\Users\Niels Gärtner\AppData\Local\Microsoft\Windows\Temporary Internet Files\Low\Content.IE5\0ATZ34DO\MC900442143[1]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70000"/>
            <a:ext cx="360000" cy="37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2341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Weltkarte HMH oM 20 Tschechie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8000"/>
            <a:ext cx="9144000" cy="4660009"/>
          </a:xfrm>
          <a:prstGeom prst="rect">
            <a:avLst/>
          </a:prstGeom>
        </p:spPr>
      </p:pic>
      <p:sp>
        <p:nvSpPr>
          <p:cNvPr id="5" name="Abgerundetes Rechteck 4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7308304" y="756000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Labrador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7308304" y="966586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Guyana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7308304" y="1387758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Palästina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7308304" y="1598344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Belize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7308304" y="1808930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err="1" smtClean="0">
                <a:solidFill>
                  <a:schemeClr val="tx1"/>
                </a:solidFill>
              </a:rPr>
              <a:t>Tanzania</a:t>
            </a:r>
            <a:r>
              <a:rPr lang="de-DE" sz="1000" dirty="0" smtClean="0">
                <a:solidFill>
                  <a:schemeClr val="tx1"/>
                </a:solidFill>
              </a:rPr>
              <a:t>-Ost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7308304" y="1177172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Nordindien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7308304" y="2230102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Burundi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7308304" y="2440688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Rwanda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7308304" y="2019516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Sambia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7308304" y="2651274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Uganda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7308304" y="2861860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Französisch Guyana</a:t>
            </a:r>
          </a:p>
        </p:txBody>
      </p:sp>
      <p:sp>
        <p:nvSpPr>
          <p:cNvPr id="19" name="Abgerundetes Rechteck 18"/>
          <p:cNvSpPr/>
          <p:nvPr/>
        </p:nvSpPr>
        <p:spPr>
          <a:xfrm>
            <a:off x="7308304" y="3072446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Kenia</a:t>
            </a:r>
          </a:p>
        </p:txBody>
      </p:sp>
      <p:sp>
        <p:nvSpPr>
          <p:cNvPr id="20" name="Abgerundetes Rechteck 19"/>
          <p:cNvSpPr/>
          <p:nvPr/>
        </p:nvSpPr>
        <p:spPr>
          <a:xfrm>
            <a:off x="7308304" y="3283032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Cuba</a:t>
            </a:r>
          </a:p>
        </p:txBody>
      </p:sp>
      <p:sp>
        <p:nvSpPr>
          <p:cNvPr id="21" name="Abgerundetes Rechteck 20"/>
          <p:cNvSpPr/>
          <p:nvPr/>
        </p:nvSpPr>
        <p:spPr>
          <a:xfrm>
            <a:off x="7308304" y="3493618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err="1" smtClean="0">
                <a:solidFill>
                  <a:schemeClr val="tx1"/>
                </a:solidFill>
              </a:rPr>
              <a:t>Zanzibar</a:t>
            </a:r>
            <a:endParaRPr lang="de-DE" sz="1000" dirty="0" smtClean="0">
              <a:solidFill>
                <a:schemeClr val="tx1"/>
              </a:solidFill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7308304" y="3704204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err="1" smtClean="0">
                <a:solidFill>
                  <a:schemeClr val="tx1"/>
                </a:solidFill>
              </a:rPr>
              <a:t>Tanzania-Ruvuma</a:t>
            </a:r>
            <a:endParaRPr lang="de-DE" sz="1000" dirty="0" smtClean="0">
              <a:solidFill>
                <a:schemeClr val="tx1"/>
              </a:solidFill>
            </a:endParaRPr>
          </a:p>
        </p:txBody>
      </p:sp>
      <p:sp>
        <p:nvSpPr>
          <p:cNvPr id="23" name="Abgerundetes Rechteck 22"/>
          <p:cNvSpPr/>
          <p:nvPr/>
        </p:nvSpPr>
        <p:spPr>
          <a:xfrm>
            <a:off x="7308304" y="3914790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Peru</a:t>
            </a:r>
          </a:p>
        </p:txBody>
      </p:sp>
      <p:sp>
        <p:nvSpPr>
          <p:cNvPr id="24" name="Abgerundetes Rechteck 23"/>
          <p:cNvSpPr/>
          <p:nvPr/>
        </p:nvSpPr>
        <p:spPr>
          <a:xfrm>
            <a:off x="7308304" y="4125376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Sierra Leone</a:t>
            </a:r>
          </a:p>
        </p:txBody>
      </p:sp>
      <p:sp>
        <p:nvSpPr>
          <p:cNvPr id="25" name="Abgerundetes Rechteck 24"/>
          <p:cNvSpPr/>
          <p:nvPr/>
        </p:nvSpPr>
        <p:spPr>
          <a:xfrm>
            <a:off x="7308304" y="4335966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Haiti</a:t>
            </a:r>
          </a:p>
        </p:txBody>
      </p:sp>
      <p:grpSp>
        <p:nvGrpSpPr>
          <p:cNvPr id="28" name="Gruppieren 27"/>
          <p:cNvGrpSpPr/>
          <p:nvPr/>
        </p:nvGrpSpPr>
        <p:grpSpPr>
          <a:xfrm>
            <a:off x="539552" y="1543772"/>
            <a:ext cx="161936" cy="248301"/>
            <a:chOff x="3779912" y="3291830"/>
            <a:chExt cx="1071570" cy="1643074"/>
          </a:xfrm>
        </p:grpSpPr>
        <p:sp>
          <p:nvSpPr>
            <p:cNvPr id="29" name="Gleichschenkliges Dreieck 28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29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251520" y="820900"/>
            <a:ext cx="433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+mj-lt"/>
              </a:rPr>
              <a:t>Brüder-Unität</a:t>
            </a:r>
            <a:r>
              <a:rPr lang="de-DE" dirty="0" smtClean="0">
                <a:latin typeface="+mj-lt"/>
              </a:rPr>
              <a:t> – Missionarische Arbeit</a:t>
            </a:r>
            <a:endParaRPr lang="de-DE" dirty="0">
              <a:latin typeface="+mj-lt"/>
            </a:endParaRPr>
          </a:p>
        </p:txBody>
      </p:sp>
      <p:grpSp>
        <p:nvGrpSpPr>
          <p:cNvPr id="32" name="Gruppieren 31"/>
          <p:cNvGrpSpPr/>
          <p:nvPr/>
        </p:nvGrpSpPr>
        <p:grpSpPr>
          <a:xfrm>
            <a:off x="4751811" y="3831714"/>
            <a:ext cx="161936" cy="248301"/>
            <a:chOff x="3779912" y="3291830"/>
            <a:chExt cx="1071570" cy="1643074"/>
          </a:xfrm>
        </p:grpSpPr>
        <p:sp>
          <p:nvSpPr>
            <p:cNvPr id="33" name="Gleichschenkliges Dreieck 32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33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1548843" y="3092659"/>
            <a:ext cx="161936" cy="248301"/>
            <a:chOff x="3779912" y="3291830"/>
            <a:chExt cx="1071570" cy="1643074"/>
          </a:xfrm>
        </p:grpSpPr>
        <p:sp>
          <p:nvSpPr>
            <p:cNvPr id="45" name="Gleichschenkliges Dreieck 44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1720641" y="2886202"/>
            <a:ext cx="161936" cy="248301"/>
            <a:chOff x="3779912" y="3291830"/>
            <a:chExt cx="1071570" cy="1643074"/>
          </a:xfrm>
        </p:grpSpPr>
        <p:sp>
          <p:nvSpPr>
            <p:cNvPr id="48" name="Gleichschenkliges Dreieck 47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1768288" y="2413705"/>
            <a:ext cx="161936" cy="248301"/>
            <a:chOff x="3779912" y="3291830"/>
            <a:chExt cx="1071570" cy="1643074"/>
          </a:xfrm>
        </p:grpSpPr>
        <p:sp>
          <p:nvSpPr>
            <p:cNvPr id="51" name="Gleichschenkliges Dreieck 50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3772194" y="1848572"/>
            <a:ext cx="161936" cy="248301"/>
            <a:chOff x="3779912" y="3291830"/>
            <a:chExt cx="1071570" cy="1643074"/>
          </a:xfrm>
        </p:grpSpPr>
        <p:sp>
          <p:nvSpPr>
            <p:cNvPr id="54" name="Gleichschenkliges Dreieck 53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llipse 54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4467604" y="3601803"/>
            <a:ext cx="161936" cy="248301"/>
            <a:chOff x="3779912" y="3291830"/>
            <a:chExt cx="1071570" cy="1643074"/>
          </a:xfrm>
        </p:grpSpPr>
        <p:sp>
          <p:nvSpPr>
            <p:cNvPr id="57" name="Gleichschenkliges Dreieck 56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274069" y="3348236"/>
            <a:ext cx="161936" cy="248301"/>
            <a:chOff x="3779912" y="3291830"/>
            <a:chExt cx="1071570" cy="1643074"/>
          </a:xfrm>
        </p:grpSpPr>
        <p:sp>
          <p:nvSpPr>
            <p:cNvPr id="60" name="Gleichschenkliges Dreieck 59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Ellipse 60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4291056" y="4482555"/>
            <a:ext cx="161936" cy="248301"/>
            <a:chOff x="3779912" y="3291830"/>
            <a:chExt cx="1071570" cy="1643074"/>
          </a:xfrm>
        </p:grpSpPr>
        <p:sp>
          <p:nvSpPr>
            <p:cNvPr id="63" name="Gleichschenkliges Dreieck 62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1613866" y="3157079"/>
            <a:ext cx="161936" cy="248301"/>
            <a:chOff x="3779912" y="3291830"/>
            <a:chExt cx="1071570" cy="1643074"/>
          </a:xfrm>
        </p:grpSpPr>
        <p:sp>
          <p:nvSpPr>
            <p:cNvPr id="72" name="Gleichschenkliges Dreieck 71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Ellipse 72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4" name="Gruppieren 73"/>
          <p:cNvGrpSpPr/>
          <p:nvPr/>
        </p:nvGrpSpPr>
        <p:grpSpPr>
          <a:xfrm>
            <a:off x="4646989" y="3819072"/>
            <a:ext cx="161936" cy="248301"/>
            <a:chOff x="3779912" y="3291830"/>
            <a:chExt cx="1071570" cy="1643074"/>
          </a:xfrm>
        </p:grpSpPr>
        <p:sp>
          <p:nvSpPr>
            <p:cNvPr id="75" name="Gleichschenkliges Dreieck 74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Ellipse 75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1" name="Gruppieren 100"/>
          <p:cNvGrpSpPr/>
          <p:nvPr/>
        </p:nvGrpSpPr>
        <p:grpSpPr>
          <a:xfrm>
            <a:off x="2025767" y="2157553"/>
            <a:ext cx="161936" cy="248301"/>
            <a:chOff x="3779912" y="3291830"/>
            <a:chExt cx="1071570" cy="1643074"/>
          </a:xfrm>
        </p:grpSpPr>
        <p:sp>
          <p:nvSpPr>
            <p:cNvPr id="102" name="Gleichschenkliges Dreieck 101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Ellipse 102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4" name="Gruppieren 103"/>
          <p:cNvGrpSpPr/>
          <p:nvPr/>
        </p:nvGrpSpPr>
        <p:grpSpPr>
          <a:xfrm>
            <a:off x="2149918" y="2999497"/>
            <a:ext cx="161936" cy="248301"/>
            <a:chOff x="3779912" y="3291830"/>
            <a:chExt cx="1071570" cy="1643074"/>
          </a:xfrm>
        </p:grpSpPr>
        <p:sp>
          <p:nvSpPr>
            <p:cNvPr id="105" name="Gleichschenkliges Dreieck 104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Ellipse 105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7" name="Gruppieren 106"/>
          <p:cNvGrpSpPr/>
          <p:nvPr/>
        </p:nvGrpSpPr>
        <p:grpSpPr>
          <a:xfrm>
            <a:off x="4023425" y="1944473"/>
            <a:ext cx="161936" cy="248301"/>
            <a:chOff x="3779912" y="3291830"/>
            <a:chExt cx="1071570" cy="1643074"/>
          </a:xfrm>
        </p:grpSpPr>
        <p:sp>
          <p:nvSpPr>
            <p:cNvPr id="108" name="Gleichschenkliges Dreieck 107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Ellipse 108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0" name="Gruppieren 109"/>
          <p:cNvGrpSpPr/>
          <p:nvPr/>
        </p:nvGrpSpPr>
        <p:grpSpPr>
          <a:xfrm>
            <a:off x="4204476" y="2000972"/>
            <a:ext cx="161936" cy="248301"/>
            <a:chOff x="3779912" y="3291830"/>
            <a:chExt cx="1071570" cy="1643074"/>
          </a:xfrm>
        </p:grpSpPr>
        <p:sp>
          <p:nvSpPr>
            <p:cNvPr id="111" name="Gleichschenkliges Dreieck 110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Ellipse 111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1471868" y="3026667"/>
            <a:ext cx="161936" cy="248301"/>
            <a:chOff x="3779912" y="3291830"/>
            <a:chExt cx="1071570" cy="1643074"/>
          </a:xfrm>
        </p:grpSpPr>
        <p:sp>
          <p:nvSpPr>
            <p:cNvPr id="39" name="Gleichschenkliges Dreieck 38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Ellipse 39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4714026" y="3622113"/>
            <a:ext cx="161936" cy="248301"/>
            <a:chOff x="3779912" y="3291830"/>
            <a:chExt cx="1071570" cy="1643074"/>
          </a:xfrm>
        </p:grpSpPr>
        <p:sp>
          <p:nvSpPr>
            <p:cNvPr id="42" name="Gleichschenkliges Dreieck 41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4627660" y="3688169"/>
            <a:ext cx="161936" cy="248301"/>
            <a:chOff x="3779912" y="3291830"/>
            <a:chExt cx="1071570" cy="1643074"/>
          </a:xfrm>
        </p:grpSpPr>
        <p:sp>
          <p:nvSpPr>
            <p:cNvPr id="66" name="Gleichschenkliges Dreieck 65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Ellipse 66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4564141" y="3613689"/>
            <a:ext cx="161936" cy="248301"/>
            <a:chOff x="3779912" y="3291830"/>
            <a:chExt cx="1071570" cy="1643074"/>
          </a:xfrm>
        </p:grpSpPr>
        <p:sp>
          <p:nvSpPr>
            <p:cNvPr id="78" name="Gleichschenkliges Dreieck 77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Ellipse 78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4699172" y="3806779"/>
            <a:ext cx="161936" cy="248301"/>
            <a:chOff x="3779912" y="3291830"/>
            <a:chExt cx="1071570" cy="1643074"/>
          </a:xfrm>
        </p:grpSpPr>
        <p:sp>
          <p:nvSpPr>
            <p:cNvPr id="36" name="Gleichschenkliges Dreieck 35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4690172" y="3511130"/>
            <a:ext cx="161936" cy="248301"/>
            <a:chOff x="3779912" y="3291830"/>
            <a:chExt cx="1071570" cy="1643074"/>
          </a:xfrm>
        </p:grpSpPr>
        <p:sp>
          <p:nvSpPr>
            <p:cNvPr id="69" name="Gleichschenkliges Dreieck 68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9" name="Gruppieren 88"/>
          <p:cNvGrpSpPr/>
          <p:nvPr/>
        </p:nvGrpSpPr>
        <p:grpSpPr>
          <a:xfrm>
            <a:off x="2436005" y="1745111"/>
            <a:ext cx="161936" cy="248301"/>
            <a:chOff x="3779912" y="3291830"/>
            <a:chExt cx="1071570" cy="1643074"/>
          </a:xfrm>
        </p:grpSpPr>
        <p:sp>
          <p:nvSpPr>
            <p:cNvPr id="90" name="Gleichschenkliges Dreieck 89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Ellipse 90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187703" y="3312696"/>
            <a:ext cx="161936" cy="248301"/>
            <a:chOff x="3779912" y="3291830"/>
            <a:chExt cx="1071570" cy="1643074"/>
          </a:xfrm>
        </p:grpSpPr>
        <p:sp>
          <p:nvSpPr>
            <p:cNvPr id="93" name="Gleichschenkliges Dreieck 92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Ellipse 93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5" name="Gruppieren 94"/>
          <p:cNvGrpSpPr/>
          <p:nvPr/>
        </p:nvGrpSpPr>
        <p:grpSpPr>
          <a:xfrm>
            <a:off x="4693190" y="2472919"/>
            <a:ext cx="161936" cy="248301"/>
            <a:chOff x="3779912" y="3291830"/>
            <a:chExt cx="1071570" cy="1643074"/>
          </a:xfrm>
        </p:grpSpPr>
        <p:sp>
          <p:nvSpPr>
            <p:cNvPr id="96" name="Gleichschenkliges Dreieck 95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Ellipse 96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8" name="Gruppieren 97"/>
          <p:cNvGrpSpPr/>
          <p:nvPr/>
        </p:nvGrpSpPr>
        <p:grpSpPr>
          <a:xfrm>
            <a:off x="1831048" y="2873208"/>
            <a:ext cx="161936" cy="248301"/>
            <a:chOff x="3779912" y="3291830"/>
            <a:chExt cx="1071570" cy="1643074"/>
          </a:xfrm>
        </p:grpSpPr>
        <p:sp>
          <p:nvSpPr>
            <p:cNvPr id="99" name="Gleichschenkliges Dreieck 98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Ellipse 99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3" name="Gruppieren 112"/>
          <p:cNvGrpSpPr/>
          <p:nvPr/>
        </p:nvGrpSpPr>
        <p:grpSpPr>
          <a:xfrm>
            <a:off x="5843091" y="2553887"/>
            <a:ext cx="161936" cy="248301"/>
            <a:chOff x="3779912" y="3291830"/>
            <a:chExt cx="1071570" cy="1643074"/>
          </a:xfrm>
        </p:grpSpPr>
        <p:sp>
          <p:nvSpPr>
            <p:cNvPr id="114" name="Gleichschenkliges Dreieck 113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5" name="Ellipse 114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6" name="Gruppieren 115"/>
          <p:cNvGrpSpPr/>
          <p:nvPr/>
        </p:nvGrpSpPr>
        <p:grpSpPr>
          <a:xfrm>
            <a:off x="1386907" y="2995444"/>
            <a:ext cx="161936" cy="248301"/>
            <a:chOff x="3779912" y="3291830"/>
            <a:chExt cx="1071570" cy="1643074"/>
          </a:xfrm>
        </p:grpSpPr>
        <p:sp>
          <p:nvSpPr>
            <p:cNvPr id="117" name="Gleichschenkliges Dreieck 116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8" name="Ellipse 117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1651810" y="2813310"/>
            <a:ext cx="161936" cy="248301"/>
            <a:chOff x="3779912" y="3291830"/>
            <a:chExt cx="1071570" cy="1643074"/>
          </a:xfrm>
        </p:grpSpPr>
        <p:sp>
          <p:nvSpPr>
            <p:cNvPr id="159" name="Gleichschenkliges Dreieck 158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Ellipse 159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2349478" y="3366952"/>
            <a:ext cx="161936" cy="248301"/>
            <a:chOff x="3779912" y="3291830"/>
            <a:chExt cx="1071570" cy="1643074"/>
          </a:xfrm>
        </p:grpSpPr>
        <p:sp>
          <p:nvSpPr>
            <p:cNvPr id="165" name="Gleichschenkliges Dreieck 164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Ellipse 165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4569039" y="3569392"/>
            <a:ext cx="161936" cy="248301"/>
            <a:chOff x="3779912" y="3291830"/>
            <a:chExt cx="1071570" cy="1643074"/>
          </a:xfrm>
        </p:grpSpPr>
        <p:sp>
          <p:nvSpPr>
            <p:cNvPr id="174" name="Gleichschenkliges Dreieck 173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Ellipse 174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9" name="Gruppieren 178"/>
          <p:cNvGrpSpPr/>
          <p:nvPr/>
        </p:nvGrpSpPr>
        <p:grpSpPr>
          <a:xfrm>
            <a:off x="4823931" y="3733871"/>
            <a:ext cx="161936" cy="248301"/>
            <a:chOff x="3779912" y="3291830"/>
            <a:chExt cx="1071570" cy="1643074"/>
          </a:xfrm>
        </p:grpSpPr>
        <p:sp>
          <p:nvSpPr>
            <p:cNvPr id="180" name="Gleichschenkliges Dreieck 179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1" name="Ellipse 180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4589875" y="3802445"/>
            <a:ext cx="161936" cy="248301"/>
            <a:chOff x="3779912" y="3291830"/>
            <a:chExt cx="1071570" cy="1643074"/>
          </a:xfrm>
        </p:grpSpPr>
        <p:sp>
          <p:nvSpPr>
            <p:cNvPr id="177" name="Gleichschenkliges Dreieck 176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Ellipse 177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4575021" y="3510490"/>
            <a:ext cx="161936" cy="248301"/>
            <a:chOff x="3779912" y="3291830"/>
            <a:chExt cx="1071570" cy="1643074"/>
          </a:xfrm>
        </p:grpSpPr>
        <p:sp>
          <p:nvSpPr>
            <p:cNvPr id="171" name="Gleichschenkliges Dreieck 170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Ellipse 171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4616137" y="3445241"/>
            <a:ext cx="161936" cy="248301"/>
            <a:chOff x="3779912" y="3291830"/>
            <a:chExt cx="1071570" cy="1643074"/>
          </a:xfrm>
        </p:grpSpPr>
        <p:sp>
          <p:nvSpPr>
            <p:cNvPr id="168" name="Gleichschenkliges Dreieck 167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Ellipse 168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4794994" y="3526234"/>
            <a:ext cx="161936" cy="248301"/>
            <a:chOff x="3779912" y="3291830"/>
            <a:chExt cx="1071570" cy="1643074"/>
          </a:xfrm>
        </p:grpSpPr>
        <p:sp>
          <p:nvSpPr>
            <p:cNvPr id="162" name="Gleichschenkliges Dreieck 161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Ellipse 162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5" name="Gruppieren 154"/>
          <p:cNvGrpSpPr/>
          <p:nvPr/>
        </p:nvGrpSpPr>
        <p:grpSpPr>
          <a:xfrm>
            <a:off x="4902611" y="3673618"/>
            <a:ext cx="161936" cy="248301"/>
            <a:chOff x="3779912" y="3291830"/>
            <a:chExt cx="1071570" cy="1643074"/>
          </a:xfrm>
        </p:grpSpPr>
        <p:sp>
          <p:nvSpPr>
            <p:cNvPr id="156" name="Gleichschenkliges Dreieck 155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7" name="Ellipse 156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82" name="Gruppieren 181"/>
          <p:cNvGrpSpPr/>
          <p:nvPr/>
        </p:nvGrpSpPr>
        <p:grpSpPr>
          <a:xfrm>
            <a:off x="3455875" y="3262829"/>
            <a:ext cx="161936" cy="248301"/>
            <a:chOff x="3779912" y="3291830"/>
            <a:chExt cx="1071570" cy="1643074"/>
          </a:xfrm>
        </p:grpSpPr>
        <p:sp>
          <p:nvSpPr>
            <p:cNvPr id="183" name="Gleichschenkliges Dreieck 182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4" name="Ellipse 183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1706897" y="3480813"/>
            <a:ext cx="161936" cy="248301"/>
            <a:chOff x="3779912" y="3291830"/>
            <a:chExt cx="1071570" cy="1643074"/>
          </a:xfrm>
        </p:grpSpPr>
        <p:sp>
          <p:nvSpPr>
            <p:cNvPr id="186" name="Gleichschenkliges Dreieck 185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Ellipse 186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88" name="Gruppieren 187"/>
          <p:cNvGrpSpPr/>
          <p:nvPr/>
        </p:nvGrpSpPr>
        <p:grpSpPr>
          <a:xfrm>
            <a:off x="4794994" y="3806779"/>
            <a:ext cx="161936" cy="248301"/>
            <a:chOff x="3779912" y="3291830"/>
            <a:chExt cx="1071570" cy="1643074"/>
          </a:xfrm>
        </p:grpSpPr>
        <p:sp>
          <p:nvSpPr>
            <p:cNvPr id="189" name="Gleichschenkliges Dreieck 188"/>
            <p:cNvSpPr/>
            <p:nvPr/>
          </p:nvSpPr>
          <p:spPr>
            <a:xfrm>
              <a:off x="3779912" y="3577582"/>
              <a:ext cx="1071570" cy="1357322"/>
            </a:xfrm>
            <a:prstGeom prst="triangle">
              <a:avLst/>
            </a:prstGeom>
            <a:solidFill>
              <a:srgbClr val="F47920"/>
            </a:solidFill>
            <a:ln>
              <a:noFill/>
            </a:ln>
            <a:scene3d>
              <a:camera prst="isometricOffAxis1Right">
                <a:rot lat="0" lon="21594000" rev="0"/>
              </a:camera>
              <a:lightRig rig="threePt" dir="t"/>
            </a:scene3d>
            <a:sp3d extrusionH="127000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0" name="Ellipse 189"/>
            <p:cNvSpPr/>
            <p:nvPr/>
          </p:nvSpPr>
          <p:spPr>
            <a:xfrm>
              <a:off x="4029946" y="3291830"/>
              <a:ext cx="571504" cy="571504"/>
            </a:xfrm>
            <a:prstGeom prst="ellipse">
              <a:avLst/>
            </a:prstGeom>
            <a:solidFill>
              <a:srgbClr val="F4792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2" name="Picture 2" descr="C:\Users\Niels Gärtner\AppData\Local\Microsoft\Windows\Temporary Internet Files\Low\Content.IE5\UQPB6ZNT\MC900442144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966" y="4768901"/>
            <a:ext cx="360000" cy="37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3" descr="C:\Users\Niels Gärtner\AppData\Local\Microsoft\Windows\Temporary Internet Files\Low\Content.IE5\0ATZ34DO\MC900442143[1]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70000"/>
            <a:ext cx="360000" cy="37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190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aus Tradition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211960" y="1044000"/>
            <a:ext cx="38884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Jesus</a:t>
            </a:r>
            <a:r>
              <a:rPr lang="de-DE" sz="2000" dirty="0" smtClean="0">
                <a:latin typeface="+mn-lt"/>
              </a:rPr>
              <a:t> – </a:t>
            </a:r>
          </a:p>
          <a:p>
            <a:r>
              <a:rPr lang="de-DE" dirty="0" smtClean="0">
                <a:latin typeface="+mn-lt"/>
              </a:rPr>
              <a:t>nahe bei den Menschen</a:t>
            </a:r>
            <a:endParaRPr lang="de-DE" dirty="0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944" y="1131590"/>
            <a:ext cx="36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00192" y="2378380"/>
            <a:ext cx="1187944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2000" y="3566380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8456" y="1190380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29982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3" y="742065"/>
            <a:ext cx="7369719" cy="5358077"/>
          </a:xfrm>
          <a:prstGeom prst="rect">
            <a:avLst/>
          </a:prstGeom>
        </p:spPr>
      </p:pic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7590111" y="3298639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Deutschland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7590111" y="2908679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Niederlande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7590111" y="2518719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Dänemark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7590111" y="1348839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Schweden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7590111" y="1738799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Estland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7590111" y="2128759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Lettland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7590111" y="3688599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Schweiz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7590111" y="4078557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Albanien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812360" y="843558"/>
            <a:ext cx="113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+mj-lt"/>
              </a:rPr>
              <a:t>EFBU</a:t>
            </a:r>
            <a:endParaRPr lang="de-DE" b="1" dirty="0">
              <a:latin typeface="+mj-lt"/>
            </a:endParaRPr>
          </a:p>
        </p:txBody>
      </p:sp>
      <p:pic>
        <p:nvPicPr>
          <p:cNvPr id="17" name="Picture 3" descr="C:\Users\Niels Gärtner\AppData\Local\Microsoft\Windows\Temporary Internet Files\Low\Content.IE5\0ATZ34DO\MC900442143[1]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70000"/>
            <a:ext cx="360000" cy="37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3658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000" y="738000"/>
            <a:ext cx="3680945" cy="525658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732240" y="77155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j-lt"/>
              </a:rPr>
              <a:t>Ortsgemeinden</a:t>
            </a:r>
            <a:endParaRPr lang="de-DE" b="1" dirty="0">
              <a:latin typeface="+mj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79512" y="77155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j-lt"/>
              </a:rPr>
              <a:t>Regionalgemeinden</a:t>
            </a:r>
            <a:endParaRPr lang="de-DE" b="1" dirty="0">
              <a:latin typeface="+mj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7590111" y="2934663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Königsfeld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7590111" y="2588450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err="1" smtClean="0">
                <a:solidFill>
                  <a:schemeClr val="tx1"/>
                </a:solidFill>
              </a:rPr>
              <a:t>Kleinwelka</a:t>
            </a:r>
            <a:endParaRPr lang="de-DE" sz="1000" dirty="0" smtClean="0">
              <a:solidFill>
                <a:schemeClr val="tx1"/>
              </a:solidFill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7590111" y="2242237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Herrnhut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7590111" y="1203598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Dresden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7590111" y="1549811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Ebersdorf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7590111" y="1896024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err="1" smtClean="0">
                <a:solidFill>
                  <a:schemeClr val="tx1"/>
                </a:solidFill>
              </a:rPr>
              <a:t>Gnadau</a:t>
            </a:r>
            <a:endParaRPr lang="de-DE" sz="1000" dirty="0" smtClean="0">
              <a:solidFill>
                <a:schemeClr val="tx1"/>
              </a:solidFill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7590111" y="3280876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Neugnadenfeld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7590111" y="3627089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Neudietendorf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7590111" y="3973302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Neuwied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7590111" y="4319515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err="1" smtClean="0">
                <a:solidFill>
                  <a:schemeClr val="tx1"/>
                </a:solidFill>
              </a:rPr>
              <a:t>Niesky</a:t>
            </a:r>
            <a:endParaRPr lang="de-DE" sz="1000" dirty="0" smtClean="0">
              <a:solidFill>
                <a:schemeClr val="tx1"/>
              </a:solidFill>
            </a:endParaRPr>
          </a:p>
        </p:txBody>
      </p:sp>
      <p:sp>
        <p:nvSpPr>
          <p:cNvPr id="16" name="Abgerundetes Rechteck 15"/>
          <p:cNvSpPr/>
          <p:nvPr/>
        </p:nvSpPr>
        <p:spPr>
          <a:xfrm>
            <a:off x="7590111" y="4665728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000" dirty="0" smtClean="0">
                <a:solidFill>
                  <a:schemeClr val="tx1"/>
                </a:solidFill>
              </a:rPr>
              <a:t>Zwickau</a:t>
            </a:r>
          </a:p>
        </p:txBody>
      </p:sp>
      <p:sp>
        <p:nvSpPr>
          <p:cNvPr id="29" name="Abgerundetes Rechteck 28"/>
          <p:cNvSpPr/>
          <p:nvPr/>
        </p:nvSpPr>
        <p:spPr>
          <a:xfrm>
            <a:off x="-324544" y="2588450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342900" indent="-342900" algn="r"/>
            <a:r>
              <a:rPr lang="de-DE" sz="1000" dirty="0" smtClean="0">
                <a:solidFill>
                  <a:schemeClr val="tx1"/>
                </a:solidFill>
              </a:rPr>
              <a:t>Rhein-Main</a:t>
            </a:r>
          </a:p>
        </p:txBody>
      </p:sp>
      <p:sp>
        <p:nvSpPr>
          <p:cNvPr id="30" name="Abgerundetes Rechteck 29"/>
          <p:cNvSpPr/>
          <p:nvPr/>
        </p:nvSpPr>
        <p:spPr>
          <a:xfrm>
            <a:off x="-324544" y="2242237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342900" indent="-342900" algn="r"/>
            <a:r>
              <a:rPr lang="de-DE" sz="1000" dirty="0" smtClean="0">
                <a:solidFill>
                  <a:schemeClr val="tx1"/>
                </a:solidFill>
              </a:rPr>
              <a:t>Nordrhein-Westfalen</a:t>
            </a:r>
          </a:p>
        </p:txBody>
      </p:sp>
      <p:sp>
        <p:nvSpPr>
          <p:cNvPr id="31" name="Abgerundetes Rechteck 30"/>
          <p:cNvSpPr/>
          <p:nvPr/>
        </p:nvSpPr>
        <p:spPr>
          <a:xfrm>
            <a:off x="-324544" y="1203598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342900" indent="-342900" algn="r"/>
            <a:r>
              <a:rPr lang="de-DE" sz="1000" dirty="0" smtClean="0">
                <a:solidFill>
                  <a:schemeClr val="tx1"/>
                </a:solidFill>
              </a:rPr>
              <a:t>Bad Boll</a:t>
            </a:r>
          </a:p>
        </p:txBody>
      </p:sp>
      <p:sp>
        <p:nvSpPr>
          <p:cNvPr id="32" name="Abgerundetes Rechteck 31"/>
          <p:cNvSpPr/>
          <p:nvPr/>
        </p:nvSpPr>
        <p:spPr>
          <a:xfrm>
            <a:off x="-324544" y="1549811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342900" indent="-342900" algn="r"/>
            <a:r>
              <a:rPr lang="de-DE" sz="1000" dirty="0" smtClean="0">
                <a:solidFill>
                  <a:schemeClr val="tx1"/>
                </a:solidFill>
              </a:rPr>
              <a:t>Berlin</a:t>
            </a:r>
          </a:p>
        </p:txBody>
      </p:sp>
      <p:sp>
        <p:nvSpPr>
          <p:cNvPr id="33" name="Abgerundetes Rechteck 32"/>
          <p:cNvSpPr/>
          <p:nvPr/>
        </p:nvSpPr>
        <p:spPr>
          <a:xfrm>
            <a:off x="-324544" y="1896024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342900" indent="-342900" algn="r"/>
            <a:r>
              <a:rPr lang="de-DE" sz="1000" dirty="0" smtClean="0">
                <a:solidFill>
                  <a:schemeClr val="tx1"/>
                </a:solidFill>
              </a:rPr>
              <a:t>Hamburg</a:t>
            </a:r>
          </a:p>
        </p:txBody>
      </p:sp>
      <p:sp>
        <p:nvSpPr>
          <p:cNvPr id="34" name="Abgerundetes Rechteck 33"/>
          <p:cNvSpPr/>
          <p:nvPr/>
        </p:nvSpPr>
        <p:spPr>
          <a:xfrm>
            <a:off x="-324544" y="3627089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342900" indent="-342900" algn="r"/>
            <a:r>
              <a:rPr lang="de-DE" sz="1000" dirty="0" smtClean="0">
                <a:solidFill>
                  <a:schemeClr val="tx1"/>
                </a:solidFill>
              </a:rPr>
              <a:t>Cottbus</a:t>
            </a:r>
          </a:p>
        </p:txBody>
      </p:sp>
      <p:sp>
        <p:nvSpPr>
          <p:cNvPr id="35" name="Abgerundetes Rechteck 34"/>
          <p:cNvSpPr/>
          <p:nvPr/>
        </p:nvSpPr>
        <p:spPr>
          <a:xfrm>
            <a:off x="-324544" y="3973302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342900" indent="-342900" algn="r"/>
            <a:r>
              <a:rPr lang="de-DE" sz="1000" dirty="0" smtClean="0">
                <a:solidFill>
                  <a:schemeClr val="tx1"/>
                </a:solidFill>
              </a:rPr>
              <a:t>Herrnhaag</a:t>
            </a:r>
          </a:p>
        </p:txBody>
      </p:sp>
      <p:sp>
        <p:nvSpPr>
          <p:cNvPr id="36" name="Abgerundetes Rechteck 35"/>
          <p:cNvSpPr/>
          <p:nvPr/>
        </p:nvSpPr>
        <p:spPr>
          <a:xfrm>
            <a:off x="-324544" y="4319515"/>
            <a:ext cx="1926296" cy="18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47000"/>
                </a:schemeClr>
              </a:gs>
              <a:gs pos="100000">
                <a:srgbClr val="B8E3E6">
                  <a:alpha val="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342900" indent="-342900" algn="r"/>
            <a:r>
              <a:rPr lang="de-DE" sz="1000" dirty="0" err="1" smtClean="0">
                <a:solidFill>
                  <a:schemeClr val="tx1"/>
                </a:solidFill>
              </a:rPr>
              <a:t>Tossens</a:t>
            </a:r>
            <a:endParaRPr lang="de-DE" sz="1000" dirty="0" smtClean="0">
              <a:solidFill>
                <a:schemeClr val="tx1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251520" y="321053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j-lt"/>
              </a:rPr>
              <a:t>Sozietäten/Werke</a:t>
            </a:r>
            <a:endParaRPr lang="de-DE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04529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6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Abgerundetes Rechteck 367"/>
          <p:cNvSpPr/>
          <p:nvPr/>
        </p:nvSpPr>
        <p:spPr>
          <a:xfrm>
            <a:off x="611560" y="2512310"/>
            <a:ext cx="7992888" cy="2147673"/>
          </a:xfrm>
          <a:prstGeom prst="roundRect">
            <a:avLst>
              <a:gd name="adj" fmla="val 9830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  <a:alpha val="90000"/>
                </a:schemeClr>
              </a:gs>
              <a:gs pos="100000">
                <a:schemeClr val="accent1">
                  <a:shade val="100000"/>
                  <a:satMod val="115000"/>
                  <a:alpha val="7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de-DE" sz="1200" b="1" dirty="0" smtClean="0">
                <a:solidFill>
                  <a:schemeClr val="tx1"/>
                </a:solidFill>
              </a:rPr>
              <a:t>Mitgliederversammlung</a:t>
            </a:r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140221" y="1019512"/>
            <a:ext cx="2871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latin typeface="+mj-lt"/>
              </a:rPr>
              <a:t>eingetragener Verein</a:t>
            </a:r>
            <a:endParaRPr lang="de-DE" sz="2000" b="1" dirty="0">
              <a:latin typeface="+mj-lt"/>
            </a:endParaRPr>
          </a:p>
        </p:txBody>
      </p:sp>
      <p:grpSp>
        <p:nvGrpSpPr>
          <p:cNvPr id="170" name="Gruppieren 169"/>
          <p:cNvGrpSpPr/>
          <p:nvPr/>
        </p:nvGrpSpPr>
        <p:grpSpPr>
          <a:xfrm>
            <a:off x="3563888" y="1707654"/>
            <a:ext cx="2016224" cy="720080"/>
            <a:chOff x="3563888" y="1419622"/>
            <a:chExt cx="2016224" cy="720080"/>
          </a:xfrm>
        </p:grpSpPr>
        <p:sp>
          <p:nvSpPr>
            <p:cNvPr id="3" name="Abgerundetes Rechteck 2"/>
            <p:cNvSpPr/>
            <p:nvPr/>
          </p:nvSpPr>
          <p:spPr>
            <a:xfrm>
              <a:off x="3563888" y="1419622"/>
              <a:ext cx="2016224" cy="72008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  <a:alpha val="90000"/>
                  </a:schemeClr>
                </a:gs>
                <a:gs pos="100000">
                  <a:schemeClr val="accent1">
                    <a:shade val="100000"/>
                    <a:satMod val="115000"/>
                    <a:alpha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 smtClean="0">
                  <a:solidFill>
                    <a:schemeClr val="tx1"/>
                  </a:solidFill>
                </a:rPr>
                <a:t>Vorstand</a:t>
              </a:r>
            </a:p>
            <a:p>
              <a:pPr algn="ctr"/>
              <a:endParaRPr lang="de-DE" sz="1200" b="1" dirty="0">
                <a:solidFill>
                  <a:schemeClr val="tx1"/>
                </a:solidFill>
              </a:endParaRPr>
            </a:p>
            <a:p>
              <a:pPr algn="ctr"/>
              <a:endParaRPr lang="de-DE" sz="1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20" name="Gruppieren 19"/>
            <p:cNvGrpSpPr/>
            <p:nvPr/>
          </p:nvGrpSpPr>
          <p:grpSpPr>
            <a:xfrm>
              <a:off x="4247089" y="1733356"/>
              <a:ext cx="161936" cy="248301"/>
              <a:chOff x="3779912" y="3291830"/>
              <a:chExt cx="1071570" cy="1643074"/>
            </a:xfrm>
          </p:grpSpPr>
          <p:sp>
            <p:nvSpPr>
              <p:cNvPr id="21" name="Gleichschenkliges Dreieck 20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solidFill>
                <a:srgbClr val="F47920"/>
              </a:solidFill>
              <a:ln>
                <a:noFill/>
              </a:ln>
              <a:scene3d>
                <a:camera prst="isometricOffAxis1Right">
                  <a:rot lat="0" lon="21594000" rev="0"/>
                </a:camera>
                <a:lightRig rig="threePt" dir="t"/>
              </a:scene3d>
              <a:sp3d extrusionH="127000">
                <a:bevelT w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solidFill>
                <a:srgbClr val="F4792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/>
                <a:bevelB w="190500" h="190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3" name="Gruppieren 22"/>
            <p:cNvGrpSpPr/>
            <p:nvPr/>
          </p:nvGrpSpPr>
          <p:grpSpPr>
            <a:xfrm>
              <a:off x="4731493" y="1733356"/>
              <a:ext cx="161936" cy="248301"/>
              <a:chOff x="3779912" y="3291830"/>
              <a:chExt cx="1071570" cy="1643074"/>
            </a:xfrm>
          </p:grpSpPr>
          <p:sp>
            <p:nvSpPr>
              <p:cNvPr id="24" name="Gleichschenkliges Dreieck 23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solidFill>
                <a:srgbClr val="F47920"/>
              </a:solidFill>
              <a:ln>
                <a:noFill/>
              </a:ln>
              <a:scene3d>
                <a:camera prst="isometricOffAxis1Right">
                  <a:rot lat="0" lon="21594000" rev="0"/>
                </a:camera>
                <a:lightRig rig="threePt" dir="t"/>
              </a:scene3d>
              <a:sp3d extrusionH="127000">
                <a:bevelT w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solidFill>
                <a:srgbClr val="F4792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/>
                <a:bevelB w="190500" h="190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4" name="Gruppieren 43"/>
            <p:cNvGrpSpPr/>
            <p:nvPr/>
          </p:nvGrpSpPr>
          <p:grpSpPr>
            <a:xfrm>
              <a:off x="5215898" y="1733356"/>
              <a:ext cx="161936" cy="248301"/>
              <a:chOff x="3779912" y="3291830"/>
              <a:chExt cx="1071570" cy="1643074"/>
            </a:xfrm>
          </p:grpSpPr>
          <p:sp>
            <p:nvSpPr>
              <p:cNvPr id="45" name="Gleichschenkliges Dreieck 44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solidFill>
                <a:srgbClr val="F47920"/>
              </a:solidFill>
              <a:ln>
                <a:noFill/>
              </a:ln>
              <a:scene3d>
                <a:camera prst="isometricOffAxis1Right">
                  <a:rot lat="0" lon="21594000" rev="0"/>
                </a:camera>
                <a:lightRig rig="threePt" dir="t"/>
              </a:scene3d>
              <a:sp3d extrusionH="127000">
                <a:bevelT w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solidFill>
                <a:srgbClr val="F4792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/>
                <a:bevelB w="190500" h="190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7" name="Gruppieren 46"/>
            <p:cNvGrpSpPr/>
            <p:nvPr/>
          </p:nvGrpSpPr>
          <p:grpSpPr>
            <a:xfrm>
              <a:off x="4973695" y="1733356"/>
              <a:ext cx="161936" cy="248301"/>
              <a:chOff x="3779912" y="3291830"/>
              <a:chExt cx="1071570" cy="1643074"/>
            </a:xfrm>
          </p:grpSpPr>
          <p:sp>
            <p:nvSpPr>
              <p:cNvPr id="48" name="Gleichschenkliges Dreieck 47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solidFill>
                <a:srgbClr val="F47920"/>
              </a:solidFill>
              <a:ln>
                <a:noFill/>
              </a:ln>
              <a:scene3d>
                <a:camera prst="isometricOffAxis1Right">
                  <a:rot lat="0" lon="21594000" rev="0"/>
                </a:camera>
                <a:lightRig rig="threePt" dir="t"/>
              </a:scene3d>
              <a:sp3d extrusionH="127000">
                <a:bevelT w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Ellipse 48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solidFill>
                <a:srgbClr val="F4792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/>
                <a:bevelB w="190500" h="190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0" name="Gruppieren 49"/>
            <p:cNvGrpSpPr/>
            <p:nvPr/>
          </p:nvGrpSpPr>
          <p:grpSpPr>
            <a:xfrm>
              <a:off x="4004887" y="1733356"/>
              <a:ext cx="161936" cy="248301"/>
              <a:chOff x="3779912" y="3291830"/>
              <a:chExt cx="1071570" cy="1643074"/>
            </a:xfrm>
          </p:grpSpPr>
          <p:sp>
            <p:nvSpPr>
              <p:cNvPr id="51" name="Gleichschenkliges Dreieck 50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isometricOffAxis1Right">
                  <a:rot lat="0" lon="21594000" rev="0"/>
                </a:camera>
                <a:lightRig rig="threePt" dir="t"/>
              </a:scene3d>
              <a:sp3d extrusionH="127000">
                <a:bevelT w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" name="Ellipse 51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/>
                <a:bevelB w="190500" h="190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3" name="Gruppieren 52"/>
            <p:cNvGrpSpPr/>
            <p:nvPr/>
          </p:nvGrpSpPr>
          <p:grpSpPr>
            <a:xfrm>
              <a:off x="4489291" y="1733356"/>
              <a:ext cx="161936" cy="248301"/>
              <a:chOff x="3779912" y="3291830"/>
              <a:chExt cx="1071570" cy="1643074"/>
            </a:xfrm>
          </p:grpSpPr>
          <p:sp>
            <p:nvSpPr>
              <p:cNvPr id="54" name="Gleichschenkliges Dreieck 53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solidFill>
                <a:srgbClr val="F47920"/>
              </a:solidFill>
              <a:ln>
                <a:noFill/>
              </a:ln>
              <a:scene3d>
                <a:camera prst="isometricOffAxis1Right">
                  <a:rot lat="0" lon="21594000" rev="0"/>
                </a:camera>
                <a:lightRig rig="threePt" dir="t"/>
              </a:scene3d>
              <a:sp3d extrusionH="127000">
                <a:bevelT w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solidFill>
                <a:srgbClr val="F4792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/>
                <a:bevelB w="190500" h="190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6" name="Gruppieren 55"/>
            <p:cNvGrpSpPr/>
            <p:nvPr/>
          </p:nvGrpSpPr>
          <p:grpSpPr>
            <a:xfrm>
              <a:off x="3762685" y="1733356"/>
              <a:ext cx="161936" cy="248301"/>
              <a:chOff x="3779912" y="3291830"/>
              <a:chExt cx="1071570" cy="1643074"/>
            </a:xfrm>
          </p:grpSpPr>
          <p:sp>
            <p:nvSpPr>
              <p:cNvPr id="57" name="Gleichschenkliges Dreieck 56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isometricOffAxis1Right">
                  <a:rot lat="0" lon="21594000" rev="0"/>
                </a:camera>
                <a:lightRig rig="threePt" dir="t"/>
              </a:scene3d>
              <a:sp3d extrusionH="127000">
                <a:bevelT w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Ellipse 57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/>
                <a:bevelB w="190500" h="190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72" name="Gruppieren 171"/>
          <p:cNvGrpSpPr/>
          <p:nvPr/>
        </p:nvGrpSpPr>
        <p:grpSpPr>
          <a:xfrm>
            <a:off x="3779912" y="3673483"/>
            <a:ext cx="1565870" cy="626459"/>
            <a:chOff x="3923928" y="3231837"/>
            <a:chExt cx="1565870" cy="626459"/>
          </a:xfrm>
        </p:grpSpPr>
        <p:sp>
          <p:nvSpPr>
            <p:cNvPr id="37" name="Abgerundetes Rechteck 36"/>
            <p:cNvSpPr/>
            <p:nvPr/>
          </p:nvSpPr>
          <p:spPr>
            <a:xfrm>
              <a:off x="3923928" y="3570296"/>
              <a:ext cx="1565870" cy="2880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  <a:alpha val="90000"/>
                  </a:schemeClr>
                </a:gs>
                <a:gs pos="100000">
                  <a:schemeClr val="accent1">
                    <a:shade val="100000"/>
                    <a:satMod val="115000"/>
                    <a:alpha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amtliche Mitglieder</a:t>
              </a:r>
            </a:p>
          </p:txBody>
        </p:sp>
        <p:grpSp>
          <p:nvGrpSpPr>
            <p:cNvPr id="171" name="Gruppieren 170"/>
            <p:cNvGrpSpPr/>
            <p:nvPr/>
          </p:nvGrpSpPr>
          <p:grpSpPr>
            <a:xfrm>
              <a:off x="4110109" y="3231837"/>
              <a:ext cx="1193508" cy="248301"/>
              <a:chOff x="4072367" y="3231837"/>
              <a:chExt cx="1193508" cy="248301"/>
            </a:xfrm>
          </p:grpSpPr>
          <p:grpSp>
            <p:nvGrpSpPr>
              <p:cNvPr id="65" name="Gruppieren 64"/>
              <p:cNvGrpSpPr/>
              <p:nvPr/>
            </p:nvGrpSpPr>
            <p:grpSpPr>
              <a:xfrm>
                <a:off x="4846046" y="3231837"/>
                <a:ext cx="161936" cy="248301"/>
                <a:chOff x="3779912" y="3291830"/>
                <a:chExt cx="1071570" cy="1643074"/>
              </a:xfrm>
            </p:grpSpPr>
            <p:sp>
              <p:nvSpPr>
                <p:cNvPr id="66" name="Gleichschenkliges Dreieck 65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7" name="Ellipse 66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07" name="Gruppieren 106"/>
              <p:cNvGrpSpPr/>
              <p:nvPr/>
            </p:nvGrpSpPr>
            <p:grpSpPr>
              <a:xfrm>
                <a:off x="5103939" y="3231837"/>
                <a:ext cx="161936" cy="248301"/>
                <a:chOff x="3779912" y="3291830"/>
                <a:chExt cx="1071570" cy="1643074"/>
              </a:xfrm>
            </p:grpSpPr>
            <p:sp>
              <p:nvSpPr>
                <p:cNvPr id="108" name="Gleichschenkliges Dreieck 107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9" name="Ellipse 108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10" name="Gruppieren 109"/>
              <p:cNvGrpSpPr/>
              <p:nvPr/>
            </p:nvGrpSpPr>
            <p:grpSpPr>
              <a:xfrm>
                <a:off x="4330260" y="3231837"/>
                <a:ext cx="161936" cy="248301"/>
                <a:chOff x="3779912" y="3291830"/>
                <a:chExt cx="1071570" cy="1643074"/>
              </a:xfrm>
            </p:grpSpPr>
            <p:sp>
              <p:nvSpPr>
                <p:cNvPr id="111" name="Gleichschenkliges Dreieck 110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2" name="Ellipse 111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16" name="Gruppieren 115"/>
              <p:cNvGrpSpPr/>
              <p:nvPr/>
            </p:nvGrpSpPr>
            <p:grpSpPr>
              <a:xfrm>
                <a:off x="4588153" y="3231837"/>
                <a:ext cx="161936" cy="248301"/>
                <a:chOff x="3779912" y="3291830"/>
                <a:chExt cx="1071570" cy="1643074"/>
              </a:xfrm>
            </p:grpSpPr>
            <p:sp>
              <p:nvSpPr>
                <p:cNvPr id="117" name="Gleichschenkliges Dreieck 116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8" name="Ellipse 117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37" name="Gruppieren 136"/>
              <p:cNvGrpSpPr/>
              <p:nvPr/>
            </p:nvGrpSpPr>
            <p:grpSpPr>
              <a:xfrm>
                <a:off x="4072367" y="3231837"/>
                <a:ext cx="161936" cy="248301"/>
                <a:chOff x="3779912" y="3291830"/>
                <a:chExt cx="1071570" cy="1643074"/>
              </a:xfrm>
            </p:grpSpPr>
            <p:sp>
              <p:nvSpPr>
                <p:cNvPr id="138" name="Gleichschenkliges Dreieck 137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0070C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39" name="Ellipse 138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366" name="Gruppieren 365"/>
          <p:cNvGrpSpPr/>
          <p:nvPr/>
        </p:nvGrpSpPr>
        <p:grpSpPr>
          <a:xfrm>
            <a:off x="1056482" y="2654222"/>
            <a:ext cx="1643310" cy="1645720"/>
            <a:chOff x="1056482" y="2430894"/>
            <a:chExt cx="1643310" cy="1645720"/>
          </a:xfrm>
        </p:grpSpPr>
        <p:sp>
          <p:nvSpPr>
            <p:cNvPr id="35" name="Abgerundetes Rechteck 34"/>
            <p:cNvSpPr/>
            <p:nvPr/>
          </p:nvSpPr>
          <p:spPr>
            <a:xfrm>
              <a:off x="1605314" y="3788614"/>
              <a:ext cx="1094478" cy="2880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  <a:alpha val="90000"/>
                  </a:schemeClr>
                </a:gs>
                <a:gs pos="100000">
                  <a:schemeClr val="accent1">
                    <a:shade val="100000"/>
                    <a:satMod val="115000"/>
                    <a:alpha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Gemeinden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131" name="Gruppieren 130"/>
            <p:cNvGrpSpPr/>
            <p:nvPr/>
          </p:nvGrpSpPr>
          <p:grpSpPr>
            <a:xfrm>
              <a:off x="2480711" y="3438974"/>
              <a:ext cx="161936" cy="248301"/>
              <a:chOff x="3779912" y="3291830"/>
              <a:chExt cx="1071570" cy="1643074"/>
            </a:xfrm>
          </p:grpSpPr>
          <p:sp>
            <p:nvSpPr>
              <p:cNvPr id="132" name="Gleichschenkliges Dreieck 131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isometricOffAxis1Right">
                  <a:rot lat="0" lon="21594000" rev="0"/>
                </a:camera>
                <a:lightRig rig="threePt" dir="t"/>
              </a:scene3d>
              <a:sp3d extrusionH="127000">
                <a:bevelT w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3" name="Ellipse 132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/>
                <a:bevelB w="190500" h="190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14" name="Gruppieren 213"/>
            <p:cNvGrpSpPr/>
            <p:nvPr/>
          </p:nvGrpSpPr>
          <p:grpSpPr>
            <a:xfrm>
              <a:off x="1056482" y="2430894"/>
              <a:ext cx="1282575" cy="1259098"/>
              <a:chOff x="989325" y="1995686"/>
              <a:chExt cx="1282575" cy="1259098"/>
            </a:xfrm>
          </p:grpSpPr>
          <p:grpSp>
            <p:nvGrpSpPr>
              <p:cNvPr id="174" name="Gruppieren 173"/>
              <p:cNvGrpSpPr/>
              <p:nvPr/>
            </p:nvGrpSpPr>
            <p:grpSpPr>
              <a:xfrm>
                <a:off x="989325" y="1995686"/>
                <a:ext cx="1053083" cy="395002"/>
                <a:chOff x="989325" y="1995686"/>
                <a:chExt cx="1053083" cy="395002"/>
              </a:xfrm>
            </p:grpSpPr>
            <p:grpSp>
              <p:nvGrpSpPr>
                <p:cNvPr id="5" name="Gruppieren 4"/>
                <p:cNvGrpSpPr/>
                <p:nvPr/>
              </p:nvGrpSpPr>
              <p:grpSpPr>
                <a:xfrm>
                  <a:off x="1286374" y="2040714"/>
                  <a:ext cx="161936" cy="248301"/>
                  <a:chOff x="3779912" y="3291830"/>
                  <a:chExt cx="1071570" cy="1643074"/>
                </a:xfrm>
              </p:grpSpPr>
              <p:sp>
                <p:nvSpPr>
                  <p:cNvPr id="6" name="Gleichschenkliges Dreieck 5"/>
                  <p:cNvSpPr/>
                  <p:nvPr/>
                </p:nvSpPr>
                <p:spPr>
                  <a:xfrm>
                    <a:off x="3779912" y="3577582"/>
                    <a:ext cx="1071570" cy="1357322"/>
                  </a:xfrm>
                  <a:prstGeom prst="triangl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isometricOffAxis1Right">
                      <a:rot lat="0" lon="21594000" rev="0"/>
                    </a:camera>
                    <a:lightRig rig="threePt" dir="t"/>
                  </a:scene3d>
                  <a:sp3d extrusionH="127000">
                    <a:bevelT w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" name="Ellipse 6"/>
                  <p:cNvSpPr/>
                  <p:nvPr/>
                </p:nvSpPr>
                <p:spPr>
                  <a:xfrm>
                    <a:off x="4029946" y="3291830"/>
                    <a:ext cx="571504" cy="571504"/>
                  </a:xfrm>
                  <a:prstGeom prst="ellips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5400"/>
                    <a:bevelB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68" name="Gruppieren 67"/>
                <p:cNvGrpSpPr/>
                <p:nvPr/>
              </p:nvGrpSpPr>
              <p:grpSpPr>
                <a:xfrm>
                  <a:off x="1880472" y="2142387"/>
                  <a:ext cx="161936" cy="248301"/>
                  <a:chOff x="3779912" y="3291830"/>
                  <a:chExt cx="1071570" cy="1643074"/>
                </a:xfrm>
              </p:grpSpPr>
              <p:sp>
                <p:nvSpPr>
                  <p:cNvPr id="69" name="Gleichschenkliges Dreieck 68"/>
                  <p:cNvSpPr/>
                  <p:nvPr/>
                </p:nvSpPr>
                <p:spPr>
                  <a:xfrm>
                    <a:off x="3779912" y="3577582"/>
                    <a:ext cx="1071570" cy="1357322"/>
                  </a:xfrm>
                  <a:prstGeom prst="triangl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isometricOffAxis1Right">
                      <a:rot lat="0" lon="21594000" rev="0"/>
                    </a:camera>
                    <a:lightRig rig="threePt" dir="t"/>
                  </a:scene3d>
                  <a:sp3d extrusionH="127000">
                    <a:bevelT w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0" name="Ellipse 69"/>
                  <p:cNvSpPr/>
                  <p:nvPr/>
                </p:nvSpPr>
                <p:spPr>
                  <a:xfrm>
                    <a:off x="4029946" y="3291830"/>
                    <a:ext cx="571504" cy="571504"/>
                  </a:xfrm>
                  <a:prstGeom prst="ellips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5400"/>
                    <a:bevelB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95" name="Gruppieren 94"/>
                <p:cNvGrpSpPr/>
                <p:nvPr/>
              </p:nvGrpSpPr>
              <p:grpSpPr>
                <a:xfrm>
                  <a:off x="1583423" y="2083897"/>
                  <a:ext cx="161936" cy="248301"/>
                  <a:chOff x="3779912" y="3291830"/>
                  <a:chExt cx="1071570" cy="1643074"/>
                </a:xfrm>
              </p:grpSpPr>
              <p:sp>
                <p:nvSpPr>
                  <p:cNvPr id="96" name="Gleichschenkliges Dreieck 95"/>
                  <p:cNvSpPr/>
                  <p:nvPr/>
                </p:nvSpPr>
                <p:spPr>
                  <a:xfrm>
                    <a:off x="3779912" y="3577582"/>
                    <a:ext cx="1071570" cy="1357322"/>
                  </a:xfrm>
                  <a:prstGeom prst="triangl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isometricOffAxis1Right">
                      <a:rot lat="0" lon="21594000" rev="0"/>
                    </a:camera>
                    <a:lightRig rig="threePt" dir="t"/>
                  </a:scene3d>
                  <a:sp3d extrusionH="127000">
                    <a:bevelT w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97" name="Ellipse 96"/>
                  <p:cNvSpPr/>
                  <p:nvPr/>
                </p:nvSpPr>
                <p:spPr>
                  <a:xfrm>
                    <a:off x="4029946" y="3291830"/>
                    <a:ext cx="571504" cy="571504"/>
                  </a:xfrm>
                  <a:prstGeom prst="ellips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5400"/>
                    <a:bevelB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04" name="Gruppieren 103"/>
                <p:cNvGrpSpPr/>
                <p:nvPr/>
              </p:nvGrpSpPr>
              <p:grpSpPr>
                <a:xfrm>
                  <a:off x="989325" y="1995686"/>
                  <a:ext cx="161936" cy="248301"/>
                  <a:chOff x="3779912" y="3291830"/>
                  <a:chExt cx="1071570" cy="1643074"/>
                </a:xfrm>
              </p:grpSpPr>
              <p:sp>
                <p:nvSpPr>
                  <p:cNvPr id="105" name="Gleichschenkliges Dreieck 104"/>
                  <p:cNvSpPr/>
                  <p:nvPr/>
                </p:nvSpPr>
                <p:spPr>
                  <a:xfrm>
                    <a:off x="3779912" y="3577582"/>
                    <a:ext cx="1071570" cy="1357322"/>
                  </a:xfrm>
                  <a:prstGeom prst="triangl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isometricOffAxis1Right">
                      <a:rot lat="0" lon="21594000" rev="0"/>
                    </a:camera>
                    <a:lightRig rig="threePt" dir="t"/>
                  </a:scene3d>
                  <a:sp3d extrusionH="127000">
                    <a:bevelT w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06" name="Ellipse 105"/>
                  <p:cNvSpPr/>
                  <p:nvPr/>
                </p:nvSpPr>
                <p:spPr>
                  <a:xfrm>
                    <a:off x="4029946" y="3291830"/>
                    <a:ext cx="571504" cy="571504"/>
                  </a:xfrm>
                  <a:prstGeom prst="ellips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5400"/>
                    <a:bevelB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grpSp>
            <p:nvGrpSpPr>
              <p:cNvPr id="175" name="Gruppieren 174"/>
              <p:cNvGrpSpPr/>
              <p:nvPr/>
            </p:nvGrpSpPr>
            <p:grpSpPr>
              <a:xfrm>
                <a:off x="1065822" y="2283718"/>
                <a:ext cx="1053083" cy="395002"/>
                <a:chOff x="989325" y="1995686"/>
                <a:chExt cx="1053083" cy="395002"/>
              </a:xfrm>
            </p:grpSpPr>
            <p:grpSp>
              <p:nvGrpSpPr>
                <p:cNvPr id="176" name="Gruppieren 175"/>
                <p:cNvGrpSpPr/>
                <p:nvPr/>
              </p:nvGrpSpPr>
              <p:grpSpPr>
                <a:xfrm>
                  <a:off x="1286374" y="2040714"/>
                  <a:ext cx="161936" cy="248301"/>
                  <a:chOff x="3779912" y="3291830"/>
                  <a:chExt cx="1071570" cy="1643074"/>
                </a:xfrm>
              </p:grpSpPr>
              <p:sp>
                <p:nvSpPr>
                  <p:cNvPr id="186" name="Gleichschenkliges Dreieck 185"/>
                  <p:cNvSpPr/>
                  <p:nvPr/>
                </p:nvSpPr>
                <p:spPr>
                  <a:xfrm>
                    <a:off x="3779912" y="3577582"/>
                    <a:ext cx="1071570" cy="1357322"/>
                  </a:xfrm>
                  <a:prstGeom prst="triangl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isometricOffAxis1Right">
                      <a:rot lat="0" lon="21594000" rev="0"/>
                    </a:camera>
                    <a:lightRig rig="threePt" dir="t"/>
                  </a:scene3d>
                  <a:sp3d extrusionH="127000">
                    <a:bevelT w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87" name="Ellipse 186"/>
                  <p:cNvSpPr/>
                  <p:nvPr/>
                </p:nvSpPr>
                <p:spPr>
                  <a:xfrm>
                    <a:off x="4029946" y="3291830"/>
                    <a:ext cx="571504" cy="571504"/>
                  </a:xfrm>
                  <a:prstGeom prst="ellips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5400"/>
                    <a:bevelB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77" name="Gruppieren 176"/>
                <p:cNvGrpSpPr/>
                <p:nvPr/>
              </p:nvGrpSpPr>
              <p:grpSpPr>
                <a:xfrm>
                  <a:off x="1880472" y="2142387"/>
                  <a:ext cx="161936" cy="248301"/>
                  <a:chOff x="3779912" y="3291830"/>
                  <a:chExt cx="1071570" cy="1643074"/>
                </a:xfrm>
              </p:grpSpPr>
              <p:sp>
                <p:nvSpPr>
                  <p:cNvPr id="184" name="Gleichschenkliges Dreieck 183"/>
                  <p:cNvSpPr/>
                  <p:nvPr/>
                </p:nvSpPr>
                <p:spPr>
                  <a:xfrm>
                    <a:off x="3779912" y="3577582"/>
                    <a:ext cx="1071570" cy="1357322"/>
                  </a:xfrm>
                  <a:prstGeom prst="triangl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isometricOffAxis1Right">
                      <a:rot lat="0" lon="21594000" rev="0"/>
                    </a:camera>
                    <a:lightRig rig="threePt" dir="t"/>
                  </a:scene3d>
                  <a:sp3d extrusionH="127000">
                    <a:bevelT w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85" name="Ellipse 184"/>
                  <p:cNvSpPr/>
                  <p:nvPr/>
                </p:nvSpPr>
                <p:spPr>
                  <a:xfrm>
                    <a:off x="4029946" y="3291830"/>
                    <a:ext cx="571504" cy="571504"/>
                  </a:xfrm>
                  <a:prstGeom prst="ellips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5400"/>
                    <a:bevelB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78" name="Gruppieren 177"/>
                <p:cNvGrpSpPr/>
                <p:nvPr/>
              </p:nvGrpSpPr>
              <p:grpSpPr>
                <a:xfrm>
                  <a:off x="1583423" y="2083897"/>
                  <a:ext cx="161936" cy="248301"/>
                  <a:chOff x="3779912" y="3291830"/>
                  <a:chExt cx="1071570" cy="1643074"/>
                </a:xfrm>
              </p:grpSpPr>
              <p:sp>
                <p:nvSpPr>
                  <p:cNvPr id="182" name="Gleichschenkliges Dreieck 181"/>
                  <p:cNvSpPr/>
                  <p:nvPr/>
                </p:nvSpPr>
                <p:spPr>
                  <a:xfrm>
                    <a:off x="3779912" y="3577582"/>
                    <a:ext cx="1071570" cy="1357322"/>
                  </a:xfrm>
                  <a:prstGeom prst="triangl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isometricOffAxis1Right">
                      <a:rot lat="0" lon="21594000" rev="0"/>
                    </a:camera>
                    <a:lightRig rig="threePt" dir="t"/>
                  </a:scene3d>
                  <a:sp3d extrusionH="127000">
                    <a:bevelT w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83" name="Ellipse 182"/>
                  <p:cNvSpPr/>
                  <p:nvPr/>
                </p:nvSpPr>
                <p:spPr>
                  <a:xfrm>
                    <a:off x="4029946" y="3291830"/>
                    <a:ext cx="571504" cy="571504"/>
                  </a:xfrm>
                  <a:prstGeom prst="ellips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5400"/>
                    <a:bevelB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79" name="Gruppieren 178"/>
                <p:cNvGrpSpPr/>
                <p:nvPr/>
              </p:nvGrpSpPr>
              <p:grpSpPr>
                <a:xfrm>
                  <a:off x="989325" y="1995686"/>
                  <a:ext cx="161936" cy="248301"/>
                  <a:chOff x="3779912" y="3291830"/>
                  <a:chExt cx="1071570" cy="1643074"/>
                </a:xfrm>
              </p:grpSpPr>
              <p:sp>
                <p:nvSpPr>
                  <p:cNvPr id="180" name="Gleichschenkliges Dreieck 179"/>
                  <p:cNvSpPr/>
                  <p:nvPr/>
                </p:nvSpPr>
                <p:spPr>
                  <a:xfrm>
                    <a:off x="3779912" y="3577582"/>
                    <a:ext cx="1071570" cy="1357322"/>
                  </a:xfrm>
                  <a:prstGeom prst="triangl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isometricOffAxis1Right">
                      <a:rot lat="0" lon="21594000" rev="0"/>
                    </a:camera>
                    <a:lightRig rig="threePt" dir="t"/>
                  </a:scene3d>
                  <a:sp3d extrusionH="127000">
                    <a:bevelT w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81" name="Ellipse 180"/>
                  <p:cNvSpPr/>
                  <p:nvPr/>
                </p:nvSpPr>
                <p:spPr>
                  <a:xfrm>
                    <a:off x="4029946" y="3291830"/>
                    <a:ext cx="571504" cy="571504"/>
                  </a:xfrm>
                  <a:prstGeom prst="ellips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5400"/>
                    <a:bevelB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grpSp>
            <p:nvGrpSpPr>
              <p:cNvPr id="188" name="Gruppieren 187"/>
              <p:cNvGrpSpPr/>
              <p:nvPr/>
            </p:nvGrpSpPr>
            <p:grpSpPr>
              <a:xfrm>
                <a:off x="1218817" y="2859782"/>
                <a:ext cx="1053083" cy="395002"/>
                <a:chOff x="989325" y="1995686"/>
                <a:chExt cx="1053083" cy="395002"/>
              </a:xfrm>
            </p:grpSpPr>
            <p:grpSp>
              <p:nvGrpSpPr>
                <p:cNvPr id="189" name="Gruppieren 188"/>
                <p:cNvGrpSpPr/>
                <p:nvPr/>
              </p:nvGrpSpPr>
              <p:grpSpPr>
                <a:xfrm>
                  <a:off x="1286374" y="2040714"/>
                  <a:ext cx="161936" cy="248301"/>
                  <a:chOff x="3779912" y="3291830"/>
                  <a:chExt cx="1071570" cy="1643074"/>
                </a:xfrm>
              </p:grpSpPr>
              <p:sp>
                <p:nvSpPr>
                  <p:cNvPr id="199" name="Gleichschenkliges Dreieck 198"/>
                  <p:cNvSpPr/>
                  <p:nvPr/>
                </p:nvSpPr>
                <p:spPr>
                  <a:xfrm>
                    <a:off x="3779912" y="3577582"/>
                    <a:ext cx="1071570" cy="1357322"/>
                  </a:xfrm>
                  <a:prstGeom prst="triangl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isometricOffAxis1Right">
                      <a:rot lat="0" lon="21594000" rev="0"/>
                    </a:camera>
                    <a:lightRig rig="threePt" dir="t"/>
                  </a:scene3d>
                  <a:sp3d extrusionH="127000">
                    <a:bevelT w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00" name="Ellipse 199"/>
                  <p:cNvSpPr/>
                  <p:nvPr/>
                </p:nvSpPr>
                <p:spPr>
                  <a:xfrm>
                    <a:off x="4029946" y="3291830"/>
                    <a:ext cx="571504" cy="571504"/>
                  </a:xfrm>
                  <a:prstGeom prst="ellips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5400"/>
                    <a:bevelB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90" name="Gruppieren 189"/>
                <p:cNvGrpSpPr/>
                <p:nvPr/>
              </p:nvGrpSpPr>
              <p:grpSpPr>
                <a:xfrm>
                  <a:off x="1880472" y="2142387"/>
                  <a:ext cx="161936" cy="248301"/>
                  <a:chOff x="3779912" y="3291830"/>
                  <a:chExt cx="1071570" cy="1643074"/>
                </a:xfrm>
              </p:grpSpPr>
              <p:sp>
                <p:nvSpPr>
                  <p:cNvPr id="197" name="Gleichschenkliges Dreieck 196"/>
                  <p:cNvSpPr/>
                  <p:nvPr/>
                </p:nvSpPr>
                <p:spPr>
                  <a:xfrm>
                    <a:off x="3779912" y="3577582"/>
                    <a:ext cx="1071570" cy="1357322"/>
                  </a:xfrm>
                  <a:prstGeom prst="triangl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isometricOffAxis1Right">
                      <a:rot lat="0" lon="21594000" rev="0"/>
                    </a:camera>
                    <a:lightRig rig="threePt" dir="t"/>
                  </a:scene3d>
                  <a:sp3d extrusionH="127000">
                    <a:bevelT w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8" name="Ellipse 197"/>
                  <p:cNvSpPr/>
                  <p:nvPr/>
                </p:nvSpPr>
                <p:spPr>
                  <a:xfrm>
                    <a:off x="4029946" y="3291830"/>
                    <a:ext cx="571504" cy="571504"/>
                  </a:xfrm>
                  <a:prstGeom prst="ellips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5400"/>
                    <a:bevelB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91" name="Gruppieren 190"/>
                <p:cNvGrpSpPr/>
                <p:nvPr/>
              </p:nvGrpSpPr>
              <p:grpSpPr>
                <a:xfrm>
                  <a:off x="1583423" y="2083897"/>
                  <a:ext cx="161936" cy="248301"/>
                  <a:chOff x="3779912" y="3291830"/>
                  <a:chExt cx="1071570" cy="1643074"/>
                </a:xfrm>
              </p:grpSpPr>
              <p:sp>
                <p:nvSpPr>
                  <p:cNvPr id="195" name="Gleichschenkliges Dreieck 194"/>
                  <p:cNvSpPr/>
                  <p:nvPr/>
                </p:nvSpPr>
                <p:spPr>
                  <a:xfrm>
                    <a:off x="3779912" y="3577582"/>
                    <a:ext cx="1071570" cy="1357322"/>
                  </a:xfrm>
                  <a:prstGeom prst="triangl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isometricOffAxis1Right">
                      <a:rot lat="0" lon="21594000" rev="0"/>
                    </a:camera>
                    <a:lightRig rig="threePt" dir="t"/>
                  </a:scene3d>
                  <a:sp3d extrusionH="127000">
                    <a:bevelT w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6" name="Ellipse 195"/>
                  <p:cNvSpPr/>
                  <p:nvPr/>
                </p:nvSpPr>
                <p:spPr>
                  <a:xfrm>
                    <a:off x="4029946" y="3291830"/>
                    <a:ext cx="571504" cy="571504"/>
                  </a:xfrm>
                  <a:prstGeom prst="ellips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5400"/>
                    <a:bevelB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92" name="Gruppieren 191"/>
                <p:cNvGrpSpPr/>
                <p:nvPr/>
              </p:nvGrpSpPr>
              <p:grpSpPr>
                <a:xfrm>
                  <a:off x="989325" y="1995686"/>
                  <a:ext cx="161936" cy="248301"/>
                  <a:chOff x="3779912" y="3291830"/>
                  <a:chExt cx="1071570" cy="1643074"/>
                </a:xfrm>
              </p:grpSpPr>
              <p:sp>
                <p:nvSpPr>
                  <p:cNvPr id="193" name="Gleichschenkliges Dreieck 192"/>
                  <p:cNvSpPr/>
                  <p:nvPr/>
                </p:nvSpPr>
                <p:spPr>
                  <a:xfrm>
                    <a:off x="3779912" y="3577582"/>
                    <a:ext cx="1071570" cy="1357322"/>
                  </a:xfrm>
                  <a:prstGeom prst="triangl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isometricOffAxis1Right">
                      <a:rot lat="0" lon="21594000" rev="0"/>
                    </a:camera>
                    <a:lightRig rig="threePt" dir="t"/>
                  </a:scene3d>
                  <a:sp3d extrusionH="127000">
                    <a:bevelT w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4" name="Ellipse 193"/>
                  <p:cNvSpPr/>
                  <p:nvPr/>
                </p:nvSpPr>
                <p:spPr>
                  <a:xfrm>
                    <a:off x="4029946" y="3291830"/>
                    <a:ext cx="571504" cy="571504"/>
                  </a:xfrm>
                  <a:prstGeom prst="ellips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5400"/>
                    <a:bevelB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grpSp>
            <p:nvGrpSpPr>
              <p:cNvPr id="201" name="Gruppieren 200"/>
              <p:cNvGrpSpPr/>
              <p:nvPr/>
            </p:nvGrpSpPr>
            <p:grpSpPr>
              <a:xfrm>
                <a:off x="1142319" y="2571750"/>
                <a:ext cx="1053083" cy="395002"/>
                <a:chOff x="989325" y="1995686"/>
                <a:chExt cx="1053083" cy="395002"/>
              </a:xfrm>
            </p:grpSpPr>
            <p:grpSp>
              <p:nvGrpSpPr>
                <p:cNvPr id="202" name="Gruppieren 201"/>
                <p:cNvGrpSpPr/>
                <p:nvPr/>
              </p:nvGrpSpPr>
              <p:grpSpPr>
                <a:xfrm>
                  <a:off x="1286374" y="2040714"/>
                  <a:ext cx="161936" cy="248301"/>
                  <a:chOff x="3779912" y="3291830"/>
                  <a:chExt cx="1071570" cy="1643074"/>
                </a:xfrm>
              </p:grpSpPr>
              <p:sp>
                <p:nvSpPr>
                  <p:cNvPr id="212" name="Gleichschenkliges Dreieck 211"/>
                  <p:cNvSpPr/>
                  <p:nvPr/>
                </p:nvSpPr>
                <p:spPr>
                  <a:xfrm>
                    <a:off x="3779912" y="3577582"/>
                    <a:ext cx="1071570" cy="1357322"/>
                  </a:xfrm>
                  <a:prstGeom prst="triangl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isometricOffAxis1Right">
                      <a:rot lat="0" lon="21594000" rev="0"/>
                    </a:camera>
                    <a:lightRig rig="threePt" dir="t"/>
                  </a:scene3d>
                  <a:sp3d extrusionH="127000">
                    <a:bevelT w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13" name="Ellipse 212"/>
                  <p:cNvSpPr/>
                  <p:nvPr/>
                </p:nvSpPr>
                <p:spPr>
                  <a:xfrm>
                    <a:off x="4029946" y="3291830"/>
                    <a:ext cx="571504" cy="571504"/>
                  </a:xfrm>
                  <a:prstGeom prst="ellips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5400"/>
                    <a:bevelB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203" name="Gruppieren 202"/>
                <p:cNvGrpSpPr/>
                <p:nvPr/>
              </p:nvGrpSpPr>
              <p:grpSpPr>
                <a:xfrm>
                  <a:off x="1880472" y="2142387"/>
                  <a:ext cx="161936" cy="248301"/>
                  <a:chOff x="3779912" y="3291830"/>
                  <a:chExt cx="1071570" cy="1643074"/>
                </a:xfrm>
              </p:grpSpPr>
              <p:sp>
                <p:nvSpPr>
                  <p:cNvPr id="210" name="Gleichschenkliges Dreieck 209"/>
                  <p:cNvSpPr/>
                  <p:nvPr/>
                </p:nvSpPr>
                <p:spPr>
                  <a:xfrm>
                    <a:off x="3779912" y="3577582"/>
                    <a:ext cx="1071570" cy="1357322"/>
                  </a:xfrm>
                  <a:prstGeom prst="triangl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isometricOffAxis1Right">
                      <a:rot lat="0" lon="21594000" rev="0"/>
                    </a:camera>
                    <a:lightRig rig="threePt" dir="t"/>
                  </a:scene3d>
                  <a:sp3d extrusionH="127000">
                    <a:bevelT w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11" name="Ellipse 210"/>
                  <p:cNvSpPr/>
                  <p:nvPr/>
                </p:nvSpPr>
                <p:spPr>
                  <a:xfrm>
                    <a:off x="4029946" y="3291830"/>
                    <a:ext cx="571504" cy="571504"/>
                  </a:xfrm>
                  <a:prstGeom prst="ellips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5400"/>
                    <a:bevelB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204" name="Gruppieren 203"/>
                <p:cNvGrpSpPr/>
                <p:nvPr/>
              </p:nvGrpSpPr>
              <p:grpSpPr>
                <a:xfrm>
                  <a:off x="1583423" y="2083897"/>
                  <a:ext cx="161936" cy="248301"/>
                  <a:chOff x="3779912" y="3291830"/>
                  <a:chExt cx="1071570" cy="1643074"/>
                </a:xfrm>
              </p:grpSpPr>
              <p:sp>
                <p:nvSpPr>
                  <p:cNvPr id="208" name="Gleichschenkliges Dreieck 207"/>
                  <p:cNvSpPr/>
                  <p:nvPr/>
                </p:nvSpPr>
                <p:spPr>
                  <a:xfrm>
                    <a:off x="3779912" y="3577582"/>
                    <a:ext cx="1071570" cy="1357322"/>
                  </a:xfrm>
                  <a:prstGeom prst="triangl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isometricOffAxis1Right">
                      <a:rot lat="0" lon="21594000" rev="0"/>
                    </a:camera>
                    <a:lightRig rig="threePt" dir="t"/>
                  </a:scene3d>
                  <a:sp3d extrusionH="127000">
                    <a:bevelT w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09" name="Ellipse 208"/>
                  <p:cNvSpPr/>
                  <p:nvPr/>
                </p:nvSpPr>
                <p:spPr>
                  <a:xfrm>
                    <a:off x="4029946" y="3291830"/>
                    <a:ext cx="571504" cy="571504"/>
                  </a:xfrm>
                  <a:prstGeom prst="ellips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5400"/>
                    <a:bevelB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205" name="Gruppieren 204"/>
                <p:cNvGrpSpPr/>
                <p:nvPr/>
              </p:nvGrpSpPr>
              <p:grpSpPr>
                <a:xfrm>
                  <a:off x="989325" y="1995686"/>
                  <a:ext cx="161936" cy="248301"/>
                  <a:chOff x="3779912" y="3291830"/>
                  <a:chExt cx="1071570" cy="1643074"/>
                </a:xfrm>
              </p:grpSpPr>
              <p:sp>
                <p:nvSpPr>
                  <p:cNvPr id="206" name="Gleichschenkliges Dreieck 205"/>
                  <p:cNvSpPr/>
                  <p:nvPr/>
                </p:nvSpPr>
                <p:spPr>
                  <a:xfrm>
                    <a:off x="3779912" y="3577582"/>
                    <a:ext cx="1071570" cy="1357322"/>
                  </a:xfrm>
                  <a:prstGeom prst="triangl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isometricOffAxis1Right">
                      <a:rot lat="0" lon="21594000" rev="0"/>
                    </a:camera>
                    <a:lightRig rig="threePt" dir="t"/>
                  </a:scene3d>
                  <a:sp3d extrusionH="127000">
                    <a:bevelT w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07" name="Ellipse 206"/>
                  <p:cNvSpPr/>
                  <p:nvPr/>
                </p:nvSpPr>
                <p:spPr>
                  <a:xfrm>
                    <a:off x="4029946" y="3291830"/>
                    <a:ext cx="571504" cy="571504"/>
                  </a:xfrm>
                  <a:prstGeom prst="ellipse">
                    <a:avLst/>
                  </a:prstGeom>
                  <a:solidFill>
                    <a:srgbClr val="F4792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5400"/>
                    <a:bevelB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</p:grpSp>
      </p:grpSp>
      <p:grpSp>
        <p:nvGrpSpPr>
          <p:cNvPr id="367" name="Gruppieren 366"/>
          <p:cNvGrpSpPr/>
          <p:nvPr/>
        </p:nvGrpSpPr>
        <p:grpSpPr>
          <a:xfrm>
            <a:off x="6413676" y="1588712"/>
            <a:ext cx="2190772" cy="2711230"/>
            <a:chOff x="5933810" y="1359334"/>
            <a:chExt cx="2190772" cy="2711230"/>
          </a:xfrm>
        </p:grpSpPr>
        <p:sp>
          <p:nvSpPr>
            <p:cNvPr id="36" name="Abgerundetes Rechteck 35"/>
            <p:cNvSpPr/>
            <p:nvPr/>
          </p:nvSpPr>
          <p:spPr>
            <a:xfrm>
              <a:off x="5933810" y="3788614"/>
              <a:ext cx="1486741" cy="28195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  <a:alpha val="90000"/>
                  </a:schemeClr>
                </a:gs>
                <a:gs pos="100000">
                  <a:schemeClr val="accent1">
                    <a:shade val="100000"/>
                    <a:satMod val="115000"/>
                    <a:alpha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Fördermitglieder</a:t>
              </a:r>
              <a:endParaRPr lang="de-DE" sz="1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216" name="Gruppieren 215"/>
            <p:cNvGrpSpPr/>
            <p:nvPr/>
          </p:nvGrpSpPr>
          <p:grpSpPr>
            <a:xfrm>
              <a:off x="6354754" y="1359334"/>
              <a:ext cx="1769828" cy="727626"/>
              <a:chOff x="6161368" y="1377968"/>
              <a:chExt cx="1769828" cy="727626"/>
            </a:xfrm>
          </p:grpSpPr>
          <p:grpSp>
            <p:nvGrpSpPr>
              <p:cNvPr id="217" name="Gruppieren 216"/>
              <p:cNvGrpSpPr/>
              <p:nvPr/>
            </p:nvGrpSpPr>
            <p:grpSpPr>
              <a:xfrm>
                <a:off x="7769260" y="137796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39" name="Gleichschenkliges Dreieck 238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40" name="Ellipse 239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18" name="Gruppieren 217"/>
              <p:cNvGrpSpPr/>
              <p:nvPr/>
            </p:nvGrpSpPr>
            <p:grpSpPr>
              <a:xfrm>
                <a:off x="7539562" y="144644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37" name="Gleichschenkliges Dreieck 236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38" name="Ellipse 237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19" name="Gruppieren 218"/>
              <p:cNvGrpSpPr/>
              <p:nvPr/>
            </p:nvGrpSpPr>
            <p:grpSpPr>
              <a:xfrm>
                <a:off x="7080164" y="158339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35" name="Gleichschenkliges Dreieck 234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36" name="Ellipse 235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20" name="Gruppieren 219"/>
              <p:cNvGrpSpPr/>
              <p:nvPr/>
            </p:nvGrpSpPr>
            <p:grpSpPr>
              <a:xfrm>
                <a:off x="7309863" y="151491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33" name="Gleichschenkliges Dreieck 232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34" name="Ellipse 233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21" name="Gruppieren 220"/>
              <p:cNvGrpSpPr/>
              <p:nvPr/>
            </p:nvGrpSpPr>
            <p:grpSpPr>
              <a:xfrm>
                <a:off x="6391067" y="178881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31" name="Gleichschenkliges Dreieck 230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32" name="Ellipse 231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22" name="Gruppieren 221"/>
              <p:cNvGrpSpPr/>
              <p:nvPr/>
            </p:nvGrpSpPr>
            <p:grpSpPr>
              <a:xfrm>
                <a:off x="6161368" y="185729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29" name="Gleichschenkliges Dreieck 228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30" name="Ellipse 229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23" name="Gruppieren 222"/>
              <p:cNvGrpSpPr/>
              <p:nvPr/>
            </p:nvGrpSpPr>
            <p:grpSpPr>
              <a:xfrm>
                <a:off x="6850465" y="165186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27" name="Gleichschenkliges Dreieck 226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28" name="Ellipse 227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24" name="Gruppieren 223"/>
              <p:cNvGrpSpPr/>
              <p:nvPr/>
            </p:nvGrpSpPr>
            <p:grpSpPr>
              <a:xfrm>
                <a:off x="6620766" y="172034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25" name="Gleichschenkliges Dreieck 224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26" name="Ellipse 225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241" name="Gruppieren 240"/>
            <p:cNvGrpSpPr/>
            <p:nvPr/>
          </p:nvGrpSpPr>
          <p:grpSpPr>
            <a:xfrm>
              <a:off x="6277206" y="1679787"/>
              <a:ext cx="1769828" cy="727626"/>
              <a:chOff x="6161368" y="1377968"/>
              <a:chExt cx="1769828" cy="727626"/>
            </a:xfrm>
          </p:grpSpPr>
          <p:grpSp>
            <p:nvGrpSpPr>
              <p:cNvPr id="242" name="Gruppieren 241"/>
              <p:cNvGrpSpPr/>
              <p:nvPr/>
            </p:nvGrpSpPr>
            <p:grpSpPr>
              <a:xfrm>
                <a:off x="7769260" y="137796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64" name="Gleichschenkliges Dreieck 263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65" name="Ellipse 264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43" name="Gruppieren 242"/>
              <p:cNvGrpSpPr/>
              <p:nvPr/>
            </p:nvGrpSpPr>
            <p:grpSpPr>
              <a:xfrm>
                <a:off x="7539562" y="144644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62" name="Gleichschenkliges Dreieck 261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63" name="Ellipse 262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44" name="Gruppieren 243"/>
              <p:cNvGrpSpPr/>
              <p:nvPr/>
            </p:nvGrpSpPr>
            <p:grpSpPr>
              <a:xfrm>
                <a:off x="7080164" y="158339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60" name="Gleichschenkliges Dreieck 259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61" name="Ellipse 260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45" name="Gruppieren 244"/>
              <p:cNvGrpSpPr/>
              <p:nvPr/>
            </p:nvGrpSpPr>
            <p:grpSpPr>
              <a:xfrm>
                <a:off x="7309863" y="151491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58" name="Gleichschenkliges Dreieck 257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59" name="Ellipse 258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46" name="Gruppieren 245"/>
              <p:cNvGrpSpPr/>
              <p:nvPr/>
            </p:nvGrpSpPr>
            <p:grpSpPr>
              <a:xfrm>
                <a:off x="6391067" y="178881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56" name="Gleichschenkliges Dreieck 255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57" name="Ellipse 256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47" name="Gruppieren 246"/>
              <p:cNvGrpSpPr/>
              <p:nvPr/>
            </p:nvGrpSpPr>
            <p:grpSpPr>
              <a:xfrm>
                <a:off x="6161368" y="185729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54" name="Gleichschenkliges Dreieck 253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55" name="Ellipse 254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48" name="Gruppieren 247"/>
              <p:cNvGrpSpPr/>
              <p:nvPr/>
            </p:nvGrpSpPr>
            <p:grpSpPr>
              <a:xfrm>
                <a:off x="6850465" y="165186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52" name="Gleichschenkliges Dreieck 251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53" name="Ellipse 252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49" name="Gruppieren 248"/>
              <p:cNvGrpSpPr/>
              <p:nvPr/>
            </p:nvGrpSpPr>
            <p:grpSpPr>
              <a:xfrm>
                <a:off x="6620766" y="172034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50" name="Gleichschenkliges Dreieck 249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51" name="Ellipse 250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266" name="Gruppieren 265"/>
            <p:cNvGrpSpPr/>
            <p:nvPr/>
          </p:nvGrpSpPr>
          <p:grpSpPr>
            <a:xfrm>
              <a:off x="6199660" y="2000240"/>
              <a:ext cx="1769828" cy="727626"/>
              <a:chOff x="6161368" y="1377968"/>
              <a:chExt cx="1769828" cy="727626"/>
            </a:xfrm>
          </p:grpSpPr>
          <p:grpSp>
            <p:nvGrpSpPr>
              <p:cNvPr id="267" name="Gruppieren 266"/>
              <p:cNvGrpSpPr/>
              <p:nvPr/>
            </p:nvGrpSpPr>
            <p:grpSpPr>
              <a:xfrm>
                <a:off x="7769260" y="137796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89" name="Gleichschenkliges Dreieck 288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90" name="Ellipse 289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68" name="Gruppieren 267"/>
              <p:cNvGrpSpPr/>
              <p:nvPr/>
            </p:nvGrpSpPr>
            <p:grpSpPr>
              <a:xfrm>
                <a:off x="7539562" y="144644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87" name="Gleichschenkliges Dreieck 286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88" name="Ellipse 287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69" name="Gruppieren 268"/>
              <p:cNvGrpSpPr/>
              <p:nvPr/>
            </p:nvGrpSpPr>
            <p:grpSpPr>
              <a:xfrm>
                <a:off x="7080164" y="158339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85" name="Gleichschenkliges Dreieck 284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86" name="Ellipse 285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70" name="Gruppieren 269"/>
              <p:cNvGrpSpPr/>
              <p:nvPr/>
            </p:nvGrpSpPr>
            <p:grpSpPr>
              <a:xfrm>
                <a:off x="7309863" y="151491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83" name="Gleichschenkliges Dreieck 282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84" name="Ellipse 283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71" name="Gruppieren 270"/>
              <p:cNvGrpSpPr/>
              <p:nvPr/>
            </p:nvGrpSpPr>
            <p:grpSpPr>
              <a:xfrm>
                <a:off x="6391067" y="178881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81" name="Gleichschenkliges Dreieck 280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82" name="Ellipse 281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72" name="Gruppieren 271"/>
              <p:cNvGrpSpPr/>
              <p:nvPr/>
            </p:nvGrpSpPr>
            <p:grpSpPr>
              <a:xfrm>
                <a:off x="6161368" y="185729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79" name="Gleichschenkliges Dreieck 278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80" name="Ellipse 279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73" name="Gruppieren 272"/>
              <p:cNvGrpSpPr/>
              <p:nvPr/>
            </p:nvGrpSpPr>
            <p:grpSpPr>
              <a:xfrm>
                <a:off x="6850465" y="165186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77" name="Gleichschenkliges Dreieck 276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78" name="Ellipse 277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74" name="Gruppieren 273"/>
              <p:cNvGrpSpPr/>
              <p:nvPr/>
            </p:nvGrpSpPr>
            <p:grpSpPr>
              <a:xfrm>
                <a:off x="6620766" y="172034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275" name="Gleichschenkliges Dreieck 274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76" name="Ellipse 275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291" name="Gruppieren 290"/>
            <p:cNvGrpSpPr/>
            <p:nvPr/>
          </p:nvGrpSpPr>
          <p:grpSpPr>
            <a:xfrm>
              <a:off x="6122114" y="2320693"/>
              <a:ext cx="1769828" cy="727626"/>
              <a:chOff x="6161368" y="1377968"/>
              <a:chExt cx="1769828" cy="727626"/>
            </a:xfrm>
          </p:grpSpPr>
          <p:grpSp>
            <p:nvGrpSpPr>
              <p:cNvPr id="292" name="Gruppieren 291"/>
              <p:cNvGrpSpPr/>
              <p:nvPr/>
            </p:nvGrpSpPr>
            <p:grpSpPr>
              <a:xfrm>
                <a:off x="7769260" y="137796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14" name="Gleichschenkliges Dreieck 313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15" name="Ellipse 314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93" name="Gruppieren 292"/>
              <p:cNvGrpSpPr/>
              <p:nvPr/>
            </p:nvGrpSpPr>
            <p:grpSpPr>
              <a:xfrm>
                <a:off x="7539562" y="144644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12" name="Gleichschenkliges Dreieck 311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13" name="Ellipse 312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94" name="Gruppieren 293"/>
              <p:cNvGrpSpPr/>
              <p:nvPr/>
            </p:nvGrpSpPr>
            <p:grpSpPr>
              <a:xfrm>
                <a:off x="7080164" y="158339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10" name="Gleichschenkliges Dreieck 309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11" name="Ellipse 310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95" name="Gruppieren 294"/>
              <p:cNvGrpSpPr/>
              <p:nvPr/>
            </p:nvGrpSpPr>
            <p:grpSpPr>
              <a:xfrm>
                <a:off x="7309863" y="151491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08" name="Gleichschenkliges Dreieck 307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09" name="Ellipse 308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96" name="Gruppieren 295"/>
              <p:cNvGrpSpPr/>
              <p:nvPr/>
            </p:nvGrpSpPr>
            <p:grpSpPr>
              <a:xfrm>
                <a:off x="6391067" y="178881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06" name="Gleichschenkliges Dreieck 305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07" name="Ellipse 306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97" name="Gruppieren 296"/>
              <p:cNvGrpSpPr/>
              <p:nvPr/>
            </p:nvGrpSpPr>
            <p:grpSpPr>
              <a:xfrm>
                <a:off x="6161368" y="185729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04" name="Gleichschenkliges Dreieck 303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05" name="Ellipse 304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98" name="Gruppieren 297"/>
              <p:cNvGrpSpPr/>
              <p:nvPr/>
            </p:nvGrpSpPr>
            <p:grpSpPr>
              <a:xfrm>
                <a:off x="6850465" y="165186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02" name="Gleichschenkliges Dreieck 301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03" name="Ellipse 302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99" name="Gruppieren 298"/>
              <p:cNvGrpSpPr/>
              <p:nvPr/>
            </p:nvGrpSpPr>
            <p:grpSpPr>
              <a:xfrm>
                <a:off x="6620766" y="172034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00" name="Gleichschenkliges Dreieck 299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01" name="Ellipse 300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316" name="Gruppieren 315"/>
            <p:cNvGrpSpPr/>
            <p:nvPr/>
          </p:nvGrpSpPr>
          <p:grpSpPr>
            <a:xfrm>
              <a:off x="6044568" y="2641146"/>
              <a:ext cx="1769828" cy="727626"/>
              <a:chOff x="6161368" y="1377968"/>
              <a:chExt cx="1769828" cy="727626"/>
            </a:xfrm>
          </p:grpSpPr>
          <p:grpSp>
            <p:nvGrpSpPr>
              <p:cNvPr id="317" name="Gruppieren 316"/>
              <p:cNvGrpSpPr/>
              <p:nvPr/>
            </p:nvGrpSpPr>
            <p:grpSpPr>
              <a:xfrm>
                <a:off x="7769260" y="137796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39" name="Gleichschenkliges Dreieck 338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40" name="Ellipse 339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318" name="Gruppieren 317"/>
              <p:cNvGrpSpPr/>
              <p:nvPr/>
            </p:nvGrpSpPr>
            <p:grpSpPr>
              <a:xfrm>
                <a:off x="7539562" y="144644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37" name="Gleichschenkliges Dreieck 336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38" name="Ellipse 337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319" name="Gruppieren 318"/>
              <p:cNvGrpSpPr/>
              <p:nvPr/>
            </p:nvGrpSpPr>
            <p:grpSpPr>
              <a:xfrm>
                <a:off x="7080164" y="158339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35" name="Gleichschenkliges Dreieck 334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36" name="Ellipse 335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320" name="Gruppieren 319"/>
              <p:cNvGrpSpPr/>
              <p:nvPr/>
            </p:nvGrpSpPr>
            <p:grpSpPr>
              <a:xfrm>
                <a:off x="7309863" y="151491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33" name="Gleichschenkliges Dreieck 332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34" name="Ellipse 333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321" name="Gruppieren 320"/>
              <p:cNvGrpSpPr/>
              <p:nvPr/>
            </p:nvGrpSpPr>
            <p:grpSpPr>
              <a:xfrm>
                <a:off x="6391067" y="178881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31" name="Gleichschenkliges Dreieck 330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32" name="Ellipse 331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322" name="Gruppieren 321"/>
              <p:cNvGrpSpPr/>
              <p:nvPr/>
            </p:nvGrpSpPr>
            <p:grpSpPr>
              <a:xfrm>
                <a:off x="6161368" y="185729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29" name="Gleichschenkliges Dreieck 328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30" name="Ellipse 329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323" name="Gruppieren 322"/>
              <p:cNvGrpSpPr/>
              <p:nvPr/>
            </p:nvGrpSpPr>
            <p:grpSpPr>
              <a:xfrm>
                <a:off x="6850465" y="165186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27" name="Gleichschenkliges Dreieck 326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28" name="Ellipse 327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324" name="Gruppieren 323"/>
              <p:cNvGrpSpPr/>
              <p:nvPr/>
            </p:nvGrpSpPr>
            <p:grpSpPr>
              <a:xfrm>
                <a:off x="6620766" y="172034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25" name="Gleichschenkliges Dreieck 324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26" name="Ellipse 325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341" name="Gruppieren 340"/>
            <p:cNvGrpSpPr/>
            <p:nvPr/>
          </p:nvGrpSpPr>
          <p:grpSpPr>
            <a:xfrm>
              <a:off x="5967022" y="2961601"/>
              <a:ext cx="1769828" cy="727626"/>
              <a:chOff x="6161368" y="1377968"/>
              <a:chExt cx="1769828" cy="727626"/>
            </a:xfrm>
          </p:grpSpPr>
          <p:grpSp>
            <p:nvGrpSpPr>
              <p:cNvPr id="342" name="Gruppieren 341"/>
              <p:cNvGrpSpPr/>
              <p:nvPr/>
            </p:nvGrpSpPr>
            <p:grpSpPr>
              <a:xfrm>
                <a:off x="7769260" y="137796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64" name="Gleichschenkliges Dreieck 363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65" name="Ellipse 364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343" name="Gruppieren 342"/>
              <p:cNvGrpSpPr/>
              <p:nvPr/>
            </p:nvGrpSpPr>
            <p:grpSpPr>
              <a:xfrm>
                <a:off x="7539562" y="144644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62" name="Gleichschenkliges Dreieck 361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63" name="Ellipse 362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344" name="Gruppieren 343"/>
              <p:cNvGrpSpPr/>
              <p:nvPr/>
            </p:nvGrpSpPr>
            <p:grpSpPr>
              <a:xfrm>
                <a:off x="7080164" y="158339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60" name="Gleichschenkliges Dreieck 359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61" name="Ellipse 360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345" name="Gruppieren 344"/>
              <p:cNvGrpSpPr/>
              <p:nvPr/>
            </p:nvGrpSpPr>
            <p:grpSpPr>
              <a:xfrm>
                <a:off x="7309863" y="151491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58" name="Gleichschenkliges Dreieck 357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9" name="Ellipse 358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346" name="Gruppieren 345"/>
              <p:cNvGrpSpPr/>
              <p:nvPr/>
            </p:nvGrpSpPr>
            <p:grpSpPr>
              <a:xfrm>
                <a:off x="6391067" y="178881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56" name="Gleichschenkliges Dreieck 355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7" name="Ellipse 356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347" name="Gruppieren 346"/>
              <p:cNvGrpSpPr/>
              <p:nvPr/>
            </p:nvGrpSpPr>
            <p:grpSpPr>
              <a:xfrm>
                <a:off x="6161368" y="185729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54" name="Gleichschenkliges Dreieck 353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5" name="Ellipse 354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348" name="Gruppieren 347"/>
              <p:cNvGrpSpPr/>
              <p:nvPr/>
            </p:nvGrpSpPr>
            <p:grpSpPr>
              <a:xfrm>
                <a:off x="6850465" y="1651868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52" name="Gleichschenkliges Dreieck 351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3" name="Ellipse 352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349" name="Gruppieren 348"/>
              <p:cNvGrpSpPr/>
              <p:nvPr/>
            </p:nvGrpSpPr>
            <p:grpSpPr>
              <a:xfrm>
                <a:off x="6620766" y="1720343"/>
                <a:ext cx="161936" cy="248301"/>
                <a:chOff x="3779912" y="3291830"/>
                <a:chExt cx="1071570" cy="1643074"/>
              </a:xfrm>
            </p:grpSpPr>
            <p:sp>
              <p:nvSpPr>
                <p:cNvPr id="350" name="Gleichschenkliges Dreieck 349"/>
                <p:cNvSpPr/>
                <p:nvPr/>
              </p:nvSpPr>
              <p:spPr>
                <a:xfrm>
                  <a:off x="3779912" y="3577582"/>
                  <a:ext cx="1071570" cy="1357322"/>
                </a:xfrm>
                <a:prstGeom prst="triangl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isometricOffAxis1Right">
                    <a:rot lat="0" lon="21594000" rev="0"/>
                  </a:camera>
                  <a:lightRig rig="threePt" dir="t"/>
                </a:scene3d>
                <a:sp3d extrusionH="127000">
                  <a:bevelT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1" name="Ellipse 350"/>
                <p:cNvSpPr/>
                <p:nvPr/>
              </p:nvSpPr>
              <p:spPr>
                <a:xfrm>
                  <a:off x="4029946" y="3291830"/>
                  <a:ext cx="571504" cy="571504"/>
                </a:xfrm>
                <a:prstGeom prst="ellipse">
                  <a:avLst/>
                </a:prstGeom>
                <a:solidFill>
                  <a:srgbClr val="F4792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/>
                  <a:bevelB w="190500" h="190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569727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" grpId="0" animBg="1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6000" y="1059582"/>
            <a:ext cx="3959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Garamond Premr Pro Smbd" pitchFamily="18" charset="0"/>
              </a:rPr>
              <a:t>Gott will, </a:t>
            </a:r>
          </a:p>
          <a:p>
            <a:r>
              <a:rPr lang="de-DE" sz="2000" dirty="0" smtClean="0">
                <a:latin typeface="Garamond Premr Pro Smbd" pitchFamily="18" charset="0"/>
              </a:rPr>
              <a:t>dass allen Menschen geholfen werde.</a:t>
            </a:r>
            <a:endParaRPr lang="de-DE" sz="2000" dirty="0">
              <a:latin typeface="Garamond Premr Pro Smbd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203848" y="1707654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latin typeface="+mj-lt"/>
              </a:rPr>
              <a:t>1. Tim 2,4</a:t>
            </a:r>
            <a:endParaRPr lang="de-DE" sz="1000" dirty="0">
              <a:latin typeface="+mj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932040" y="149163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j-lt"/>
              </a:rPr>
              <a:t>Leitbild der HMH</a:t>
            </a:r>
            <a:endParaRPr lang="de-DE" b="1" dirty="0">
              <a:latin typeface="+mj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220000" y="2067694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Dienstleisterin in Sachen Mission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220000" y="2717447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Partnerschaftliche Zusammenarbeit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220000" y="3367200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Hilfe zur Selbsthilfe 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220000" y="4016953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Transparenz und Vertrauen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4000" y="3260953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2067694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4000" y="2067694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000" y="3260953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000" y="2067694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3260953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624349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6000" y="1059582"/>
            <a:ext cx="3959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Garamond Premr Pro Smbd" pitchFamily="18" charset="0"/>
              </a:rPr>
              <a:t>Gott will, </a:t>
            </a:r>
          </a:p>
          <a:p>
            <a:r>
              <a:rPr lang="de-DE" sz="2000" dirty="0" smtClean="0">
                <a:latin typeface="Garamond Premr Pro Smbd" pitchFamily="18" charset="0"/>
              </a:rPr>
              <a:t>dass allen Menschen geholfen werde.</a:t>
            </a:r>
            <a:endParaRPr lang="de-DE" sz="2000" dirty="0">
              <a:latin typeface="Garamond Premr Pro Smbd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203848" y="1707654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latin typeface="+mj-lt"/>
              </a:rPr>
              <a:t>1. Tim 2,4</a:t>
            </a:r>
            <a:endParaRPr lang="de-DE" sz="1000" dirty="0">
              <a:latin typeface="+mj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932040" y="149163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j-lt"/>
              </a:rPr>
              <a:t>Zusammenarbeit</a:t>
            </a:r>
            <a:endParaRPr lang="de-DE" b="1" dirty="0">
              <a:latin typeface="+mj-lt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4000" y="3260953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2067694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4000" y="2067694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000" y="3260953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000" y="2067694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3260953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Abgerundetes Rechteck 15"/>
          <p:cNvSpPr/>
          <p:nvPr/>
        </p:nvSpPr>
        <p:spPr>
          <a:xfrm>
            <a:off x="5220000" y="2067694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Mitglied in der EMS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5220000" y="2717447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Mitglied im EMW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5220000" y="3367200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mit landeskirchlichen Gremien</a:t>
            </a:r>
          </a:p>
        </p:txBody>
      </p:sp>
      <p:sp>
        <p:nvSpPr>
          <p:cNvPr id="19" name="Abgerundetes Rechteck 18"/>
          <p:cNvSpPr/>
          <p:nvPr/>
        </p:nvSpPr>
        <p:spPr>
          <a:xfrm>
            <a:off x="5220000" y="4016953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in der Brüder-Unität</a:t>
            </a:r>
          </a:p>
        </p:txBody>
      </p:sp>
    </p:spTree>
    <p:extLst>
      <p:ext uri="{BB962C8B-B14F-4D97-AF65-F5344CB8AC3E}">
        <p14:creationId xmlns:p14="http://schemas.microsoft.com/office/powerpoint/2010/main" val="38785876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18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588224" y="105840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n-lt"/>
              </a:rPr>
              <a:t>voneinander lernen</a:t>
            </a:r>
            <a:endParaRPr lang="de-DE" b="1" dirty="0">
              <a:latin typeface="+mn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30400"/>
            <a:ext cx="54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Abgerundetes Rechteck 5"/>
          <p:cNvSpPr/>
          <p:nvPr/>
        </p:nvSpPr>
        <p:spPr>
          <a:xfrm>
            <a:off x="6707382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Konferenzen</a:t>
            </a:r>
          </a:p>
        </p:txBody>
      </p:sp>
    </p:spTree>
    <p:extLst>
      <p:ext uri="{BB962C8B-B14F-4D97-AF65-F5344CB8AC3E}">
        <p14:creationId xmlns:p14="http://schemas.microsoft.com/office/powerpoint/2010/main" val="1934155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8000" y="1130400"/>
            <a:ext cx="54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feld 8"/>
          <p:cNvSpPr txBox="1"/>
          <p:nvPr/>
        </p:nvSpPr>
        <p:spPr>
          <a:xfrm>
            <a:off x="6588224" y="105840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n-lt"/>
              </a:rPr>
              <a:t>voneinander lernen</a:t>
            </a:r>
            <a:endParaRPr lang="de-DE" b="1" dirty="0">
              <a:latin typeface="+mn-lt"/>
            </a:endParaRPr>
          </a:p>
        </p:txBody>
      </p:sp>
      <p:sp>
        <p:nvSpPr>
          <p:cNvPr id="16" name="Abgerundetes Rechteck 15"/>
          <p:cNvSpPr/>
          <p:nvPr/>
        </p:nvSpPr>
        <p:spPr>
          <a:xfrm>
            <a:off x="6707382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Konferenzen</a:t>
            </a:r>
          </a:p>
        </p:txBody>
      </p:sp>
    </p:spTree>
    <p:extLst>
      <p:ext uri="{BB962C8B-B14F-4D97-AF65-F5344CB8AC3E}">
        <p14:creationId xmlns:p14="http://schemas.microsoft.com/office/powerpoint/2010/main" val="20322948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8000" y="1130400"/>
            <a:ext cx="54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feld 8"/>
          <p:cNvSpPr txBox="1"/>
          <p:nvPr/>
        </p:nvSpPr>
        <p:spPr>
          <a:xfrm>
            <a:off x="6588224" y="105840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n-lt"/>
              </a:rPr>
              <a:t>voneinander lernen</a:t>
            </a:r>
            <a:endParaRPr lang="de-DE" b="1" dirty="0">
              <a:latin typeface="+mn-lt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6707382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Konferenzen</a:t>
            </a:r>
          </a:p>
        </p:txBody>
      </p:sp>
    </p:spTree>
    <p:extLst>
      <p:ext uri="{BB962C8B-B14F-4D97-AF65-F5344CB8AC3E}">
        <p14:creationId xmlns:p14="http://schemas.microsoft.com/office/powerpoint/2010/main" val="33722868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468000" y="1130400"/>
            <a:ext cx="54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Abgerundetes Rechteck 9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588224" y="105840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n-lt"/>
              </a:rPr>
              <a:t>voneinander lernen</a:t>
            </a:r>
            <a:endParaRPr lang="de-DE" b="1" dirty="0">
              <a:latin typeface="+mn-lt"/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6707382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Konferenzen</a:t>
            </a:r>
          </a:p>
        </p:txBody>
      </p:sp>
    </p:spTree>
    <p:extLst>
      <p:ext uri="{BB962C8B-B14F-4D97-AF65-F5344CB8AC3E}">
        <p14:creationId xmlns:p14="http://schemas.microsoft.com/office/powerpoint/2010/main" val="33761354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5399999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feld 8"/>
          <p:cNvSpPr txBox="1"/>
          <p:nvPr/>
        </p:nvSpPr>
        <p:spPr>
          <a:xfrm>
            <a:off x="6588224" y="105840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n-lt"/>
              </a:rPr>
              <a:t>voneinander lernen</a:t>
            </a:r>
            <a:endParaRPr lang="de-DE" b="1" dirty="0">
              <a:latin typeface="+mn-lt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6707382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Konferenzen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6707382" y="2196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Zusammenarbeit</a:t>
            </a:r>
          </a:p>
        </p:txBody>
      </p:sp>
    </p:spTree>
    <p:extLst>
      <p:ext uri="{BB962C8B-B14F-4D97-AF65-F5344CB8AC3E}">
        <p14:creationId xmlns:p14="http://schemas.microsoft.com/office/powerpoint/2010/main" val="9469124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aus Tradition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211960" y="1059582"/>
            <a:ext cx="35285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Leonhard </a:t>
            </a:r>
            <a:r>
              <a:rPr lang="de-DE" sz="2000" b="1" dirty="0" err="1" smtClean="0">
                <a:latin typeface="+mn-lt"/>
              </a:rPr>
              <a:t>Dober</a:t>
            </a:r>
            <a:r>
              <a:rPr lang="de-DE" sz="2000" dirty="0" smtClean="0">
                <a:latin typeface="+mn-lt"/>
              </a:rPr>
              <a:t> – </a:t>
            </a:r>
            <a:endParaRPr lang="de-DE" sz="2000" dirty="0">
              <a:latin typeface="+mn-lt"/>
            </a:endParaRPr>
          </a:p>
          <a:p>
            <a:r>
              <a:rPr lang="de-DE" dirty="0" smtClean="0">
                <a:latin typeface="+mn-lt"/>
              </a:rPr>
              <a:t>ging 1732 nach St. Thomas</a:t>
            </a:r>
            <a:endParaRPr lang="de-DE" dirty="0">
              <a:latin typeface="+mn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131990"/>
            <a:ext cx="36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4" descr="106-15 Neuherrnhut auf St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283968" y="2247990"/>
            <a:ext cx="4391487" cy="2484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8442957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54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feld 8"/>
          <p:cNvSpPr txBox="1"/>
          <p:nvPr/>
        </p:nvSpPr>
        <p:spPr>
          <a:xfrm>
            <a:off x="6588224" y="105840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n-lt"/>
              </a:rPr>
              <a:t>voneinander lernen</a:t>
            </a:r>
            <a:endParaRPr lang="de-DE" b="1" dirty="0">
              <a:latin typeface="+mn-lt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6707382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Konferenzen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6707382" y="2196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Zusammenarbeit</a:t>
            </a:r>
          </a:p>
        </p:txBody>
      </p:sp>
    </p:spTree>
    <p:extLst>
      <p:ext uri="{BB962C8B-B14F-4D97-AF65-F5344CB8AC3E}">
        <p14:creationId xmlns:p14="http://schemas.microsoft.com/office/powerpoint/2010/main" val="20515343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130400"/>
            <a:ext cx="5400001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feld 8"/>
          <p:cNvSpPr txBox="1"/>
          <p:nvPr/>
        </p:nvSpPr>
        <p:spPr>
          <a:xfrm>
            <a:off x="6588224" y="105840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n-lt"/>
              </a:rPr>
              <a:t>voneinander lernen</a:t>
            </a:r>
            <a:endParaRPr lang="de-DE" b="1" dirty="0">
              <a:latin typeface="+mn-lt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6707382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Konferenzen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6707382" y="2196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Zusammenarbeit</a:t>
            </a:r>
          </a:p>
        </p:txBody>
      </p:sp>
    </p:spTree>
    <p:extLst>
      <p:ext uri="{BB962C8B-B14F-4D97-AF65-F5344CB8AC3E}">
        <p14:creationId xmlns:p14="http://schemas.microsoft.com/office/powerpoint/2010/main" val="14341121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91"/>
          <a:stretch/>
        </p:blipFill>
        <p:spPr>
          <a:xfrm>
            <a:off x="468000" y="1130400"/>
            <a:ext cx="54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feld 8"/>
          <p:cNvSpPr txBox="1"/>
          <p:nvPr/>
        </p:nvSpPr>
        <p:spPr>
          <a:xfrm>
            <a:off x="6588224" y="105840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n-lt"/>
              </a:rPr>
              <a:t>voneinander lernen</a:t>
            </a:r>
            <a:endParaRPr lang="de-DE" b="1" dirty="0">
              <a:latin typeface="+mn-lt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6707382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Konferenzen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6707382" y="2196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Zusammenarbeit</a:t>
            </a:r>
          </a:p>
        </p:txBody>
      </p:sp>
    </p:spTree>
    <p:extLst>
      <p:ext uri="{BB962C8B-B14F-4D97-AF65-F5344CB8AC3E}">
        <p14:creationId xmlns:p14="http://schemas.microsoft.com/office/powerpoint/2010/main" val="19220057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130400"/>
            <a:ext cx="5400001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feld 8"/>
          <p:cNvSpPr txBox="1"/>
          <p:nvPr/>
        </p:nvSpPr>
        <p:spPr>
          <a:xfrm>
            <a:off x="6588224" y="105840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n-lt"/>
              </a:rPr>
              <a:t>voneinander lernen</a:t>
            </a:r>
            <a:endParaRPr lang="de-DE" b="1" dirty="0">
              <a:latin typeface="+mn-lt"/>
            </a:endParaRPr>
          </a:p>
        </p:txBody>
      </p:sp>
      <p:sp>
        <p:nvSpPr>
          <p:cNvPr id="15" name="Abgerundetes Rechteck 14"/>
          <p:cNvSpPr/>
          <p:nvPr/>
        </p:nvSpPr>
        <p:spPr>
          <a:xfrm>
            <a:off x="6707382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Konferenzen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6707382" y="2196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Zusammenarbeit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6707382" y="2772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Freiwilligendienst</a:t>
            </a:r>
          </a:p>
        </p:txBody>
      </p:sp>
    </p:spTree>
    <p:extLst>
      <p:ext uri="{BB962C8B-B14F-4D97-AF65-F5344CB8AC3E}">
        <p14:creationId xmlns:p14="http://schemas.microsoft.com/office/powerpoint/2010/main" val="41220694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54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feld 8"/>
          <p:cNvSpPr txBox="1"/>
          <p:nvPr/>
        </p:nvSpPr>
        <p:spPr>
          <a:xfrm>
            <a:off x="6588224" y="105840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n-lt"/>
              </a:rPr>
              <a:t>voneinander lernen</a:t>
            </a:r>
            <a:endParaRPr lang="de-DE" b="1" dirty="0">
              <a:latin typeface="+mn-lt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6707382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Konferenzen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6707382" y="2196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Zusammenarbeit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6707382" y="2772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Freiwilligendienst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6707382" y="3348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Begegnungen</a:t>
            </a:r>
          </a:p>
        </p:txBody>
      </p:sp>
    </p:spTree>
    <p:extLst>
      <p:ext uri="{BB962C8B-B14F-4D97-AF65-F5344CB8AC3E}">
        <p14:creationId xmlns:p14="http://schemas.microsoft.com/office/powerpoint/2010/main" val="15838219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4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54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feld 8"/>
          <p:cNvSpPr txBox="1"/>
          <p:nvPr/>
        </p:nvSpPr>
        <p:spPr>
          <a:xfrm>
            <a:off x="6588224" y="105840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n-lt"/>
              </a:rPr>
              <a:t>voneinander lernen</a:t>
            </a:r>
            <a:endParaRPr lang="de-DE" b="1" dirty="0">
              <a:latin typeface="+mn-lt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6707382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Konferenzen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6707382" y="2196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Zusammenarbeit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6707382" y="2772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Freiwilligendienst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6707382" y="3348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Begegnungen</a:t>
            </a:r>
          </a:p>
        </p:txBody>
      </p:sp>
    </p:spTree>
    <p:extLst>
      <p:ext uri="{BB962C8B-B14F-4D97-AF65-F5344CB8AC3E}">
        <p14:creationId xmlns:p14="http://schemas.microsoft.com/office/powerpoint/2010/main" val="36305459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192" y="1130400"/>
            <a:ext cx="27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30400"/>
            <a:ext cx="27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extfeld 9"/>
          <p:cNvSpPr txBox="1"/>
          <p:nvPr/>
        </p:nvSpPr>
        <p:spPr>
          <a:xfrm>
            <a:off x="6588224" y="105840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n-lt"/>
              </a:rPr>
              <a:t>voneinander lernen</a:t>
            </a:r>
            <a:endParaRPr lang="de-DE" b="1" dirty="0">
              <a:latin typeface="+mn-lt"/>
            </a:endParaRPr>
          </a:p>
        </p:txBody>
      </p:sp>
      <p:sp>
        <p:nvSpPr>
          <p:cNvPr id="16" name="Abgerundetes Rechteck 15"/>
          <p:cNvSpPr/>
          <p:nvPr/>
        </p:nvSpPr>
        <p:spPr>
          <a:xfrm>
            <a:off x="6707382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Konferenzen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6707382" y="2196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Zusammenarbeit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6707382" y="2772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Freiwilligendienst</a:t>
            </a:r>
          </a:p>
        </p:txBody>
      </p:sp>
      <p:sp>
        <p:nvSpPr>
          <p:cNvPr id="19" name="Abgerundetes Rechteck 18"/>
          <p:cNvSpPr/>
          <p:nvPr/>
        </p:nvSpPr>
        <p:spPr>
          <a:xfrm>
            <a:off x="6707382" y="3348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Begegnungen</a:t>
            </a:r>
          </a:p>
        </p:txBody>
      </p:sp>
    </p:spTree>
    <p:extLst>
      <p:ext uri="{BB962C8B-B14F-4D97-AF65-F5344CB8AC3E}">
        <p14:creationId xmlns:p14="http://schemas.microsoft.com/office/powerpoint/2010/main" val="34025076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54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feld 8"/>
          <p:cNvSpPr txBox="1"/>
          <p:nvPr/>
        </p:nvSpPr>
        <p:spPr>
          <a:xfrm>
            <a:off x="6588224" y="105840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n-lt"/>
              </a:rPr>
              <a:t>voneinander lernen</a:t>
            </a:r>
            <a:endParaRPr lang="de-DE" b="1" dirty="0">
              <a:latin typeface="+mn-lt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6707382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Konferenzen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6707382" y="2196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Zusammenarbeit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6707382" y="2772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Freiwilligendienst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6707382" y="3348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Begegnungen</a:t>
            </a:r>
          </a:p>
        </p:txBody>
      </p:sp>
    </p:spTree>
    <p:extLst>
      <p:ext uri="{BB962C8B-B14F-4D97-AF65-F5344CB8AC3E}">
        <p14:creationId xmlns:p14="http://schemas.microsoft.com/office/powerpoint/2010/main" val="28531460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27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0" y="1130400"/>
            <a:ext cx="27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Textfeld 15"/>
          <p:cNvSpPr txBox="1"/>
          <p:nvPr/>
        </p:nvSpPr>
        <p:spPr>
          <a:xfrm>
            <a:off x="6588224" y="105840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n-lt"/>
              </a:rPr>
              <a:t>voneinander lernen</a:t>
            </a:r>
            <a:endParaRPr lang="de-DE" b="1" dirty="0">
              <a:latin typeface="+mn-lt"/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6707382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Konferenzen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6707382" y="2196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Zusammenarbeit</a:t>
            </a:r>
          </a:p>
        </p:txBody>
      </p:sp>
      <p:sp>
        <p:nvSpPr>
          <p:cNvPr id="19" name="Abgerundetes Rechteck 18"/>
          <p:cNvSpPr/>
          <p:nvPr/>
        </p:nvSpPr>
        <p:spPr>
          <a:xfrm>
            <a:off x="6707382" y="2772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Freiwilligendienst</a:t>
            </a:r>
          </a:p>
        </p:txBody>
      </p:sp>
      <p:sp>
        <p:nvSpPr>
          <p:cNvPr id="20" name="Abgerundetes Rechteck 19"/>
          <p:cNvSpPr/>
          <p:nvPr/>
        </p:nvSpPr>
        <p:spPr>
          <a:xfrm>
            <a:off x="6707382" y="3348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Begegnungen</a:t>
            </a:r>
          </a:p>
        </p:txBody>
      </p:sp>
    </p:spTree>
    <p:extLst>
      <p:ext uri="{BB962C8B-B14F-4D97-AF65-F5344CB8AC3E}">
        <p14:creationId xmlns:p14="http://schemas.microsoft.com/office/powerpoint/2010/main" val="24307755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5400000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feld 8"/>
          <p:cNvSpPr txBox="1"/>
          <p:nvPr/>
        </p:nvSpPr>
        <p:spPr>
          <a:xfrm>
            <a:off x="6588224" y="105840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n-lt"/>
              </a:rPr>
              <a:t>voneinander lernen</a:t>
            </a:r>
            <a:endParaRPr lang="de-DE" b="1" dirty="0">
              <a:latin typeface="+mn-lt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6707382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Konferenzen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6707382" y="2196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Zusammenarbeit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6707382" y="2772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Freiwilligendienst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6707382" y="3348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Begegnungen</a:t>
            </a:r>
          </a:p>
        </p:txBody>
      </p:sp>
    </p:spTree>
    <p:extLst>
      <p:ext uri="{BB962C8B-B14F-4D97-AF65-F5344CB8AC3E}">
        <p14:creationId xmlns:p14="http://schemas.microsoft.com/office/powerpoint/2010/main" val="16509938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aus Tradition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652120" y="1059582"/>
            <a:ext cx="2795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Georg Schmidt</a:t>
            </a:r>
            <a:r>
              <a:rPr lang="de-DE" sz="2000" dirty="0" smtClean="0">
                <a:latin typeface="+mn-lt"/>
              </a:rPr>
              <a:t> – </a:t>
            </a:r>
          </a:p>
          <a:p>
            <a:r>
              <a:rPr lang="de-DE" dirty="0" smtClean="0">
                <a:latin typeface="+mn-lt"/>
              </a:rPr>
              <a:t>nahe bei den Menschen in Südafrika</a:t>
            </a:r>
            <a:endParaRPr lang="de-DE" dirty="0">
              <a:latin typeface="+mn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31990"/>
            <a:ext cx="4957171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408" y="2210400"/>
            <a:ext cx="2520000" cy="252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1482788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pic>
        <p:nvPicPr>
          <p:cNvPr id="1026" name="Picture 2" descr="C:\Users\Niels Gärtner\Documents\Material - Surinam\2008-02 Suriname 36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000" y="1130400"/>
            <a:ext cx="5401231" cy="36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588224" y="105840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n-lt"/>
              </a:rPr>
              <a:t>voneinander lernen</a:t>
            </a:r>
            <a:endParaRPr lang="de-DE" b="1" dirty="0">
              <a:latin typeface="+mn-lt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6707382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Konferenzen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6707382" y="2196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Zusammenarbeit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6707382" y="2772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Freiwilligendienst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6707382" y="3348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Begegnungen</a:t>
            </a:r>
          </a:p>
        </p:txBody>
      </p:sp>
    </p:spTree>
    <p:extLst>
      <p:ext uri="{BB962C8B-B14F-4D97-AF65-F5344CB8AC3E}">
        <p14:creationId xmlns:p14="http://schemas.microsoft.com/office/powerpoint/2010/main" val="765156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868144" y="105840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latin typeface="+mj-lt"/>
              </a:rPr>
              <a:t>Moravian</a:t>
            </a:r>
            <a:r>
              <a:rPr lang="de-DE" b="1" dirty="0" smtClean="0">
                <a:latin typeface="+mj-lt"/>
              </a:rPr>
              <a:t> Merchandise</a:t>
            </a:r>
            <a:endParaRPr lang="de-DE" b="1" dirty="0">
              <a:latin typeface="+mj-lt"/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5940152" y="1620000"/>
            <a:ext cx="4392488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Fair gehandelt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5940152" y="2196000"/>
            <a:ext cx="4392488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aus der weltweiten Unität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940152" y="2772000"/>
            <a:ext cx="4392488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Unterstützung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940152" y="3348000"/>
            <a:ext cx="4392488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Von Mensch zu Mensch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5032665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7344497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20072" y="1058400"/>
            <a:ext cx="389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j-lt"/>
              </a:rPr>
              <a:t>Unser Informationsangebot</a:t>
            </a:r>
            <a:endParaRPr lang="de-DE" b="1" dirty="0">
              <a:latin typeface="+mj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6516216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Weltweit verbunden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6516216" y="2196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Präsentationen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6516216" y="2772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Filme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6516216" y="3348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Website/Newsletter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6516216" y="3924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Vorträge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788024" y="2886410"/>
            <a:ext cx="1264186" cy="17871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25400"/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0000">
            <a:off x="4113874" y="3544978"/>
            <a:ext cx="1115120" cy="110266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254000"/>
          </a:sp3d>
        </p:spPr>
      </p:pic>
      <p:grpSp>
        <p:nvGrpSpPr>
          <p:cNvPr id="18" name="Gruppieren 17"/>
          <p:cNvGrpSpPr/>
          <p:nvPr/>
        </p:nvGrpSpPr>
        <p:grpSpPr>
          <a:xfrm>
            <a:off x="703766" y="1354562"/>
            <a:ext cx="2668893" cy="2579557"/>
            <a:chOff x="894995" y="1280048"/>
            <a:chExt cx="2252672" cy="2366015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00000">
              <a:off x="894995" y="1280048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0000">
              <a:off x="1035757" y="1280048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0000">
              <a:off x="1189082" y="1290167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00000">
              <a:off x="1350000" y="1314000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20545">
              <a:off x="1512000" y="1332000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0000">
            <a:off x="3898054" y="1254649"/>
            <a:ext cx="1116000" cy="110737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254000"/>
          </a:sp3d>
        </p:spPr>
      </p:pic>
    </p:spTree>
    <p:extLst>
      <p:ext uri="{BB962C8B-B14F-4D97-AF65-F5344CB8AC3E}">
        <p14:creationId xmlns:p14="http://schemas.microsoft.com/office/powerpoint/2010/main" val="5887125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die Herrnhuter Missionshilfe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5940152" y="2196000"/>
            <a:ext cx="4032448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Mitglied werden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940152" y="2772000"/>
            <a:ext cx="4032448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Freiwilligendienst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940152" y="3348000"/>
            <a:ext cx="4032448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Informationen weitergeben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940152" y="3924000"/>
            <a:ext cx="4032448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Reisen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5940152" y="1620000"/>
            <a:ext cx="4032448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Spenden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139952" y="1019512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Freehand471 BT" pitchFamily="66" charset="0"/>
              </a:rPr>
              <a:t>Mit dabei sein</a:t>
            </a:r>
            <a:r>
              <a:rPr lang="de-DE" b="1" dirty="0" smtClean="0">
                <a:latin typeface="+mj-lt"/>
              </a:rPr>
              <a:t> – nahe bei den Menschen</a:t>
            </a:r>
            <a:endParaRPr lang="de-DE" b="1" dirty="0">
              <a:latin typeface="+mj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" y="2930400"/>
            <a:ext cx="2400000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000" y="2930400"/>
            <a:ext cx="2400000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0400"/>
            <a:ext cx="3528345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32298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32000" y="2369169"/>
            <a:ext cx="4823217" cy="543231"/>
          </a:xfrm>
        </p:spPr>
        <p:txBody>
          <a:bodyPr/>
          <a:lstStyle/>
          <a:p>
            <a:r>
              <a:rPr lang="de-DE" sz="2400" cap="none" dirty="0" smtClean="0"/>
              <a:t>die Herrnhuter Missionshilfe</a:t>
            </a:r>
            <a:endParaRPr lang="de-DE" sz="2400" cap="non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032000" y="1851670"/>
            <a:ext cx="4932488" cy="648072"/>
          </a:xfrm>
        </p:spPr>
        <p:txBody>
          <a:bodyPr anchor="ctr" anchorCtr="0"/>
          <a:lstStyle/>
          <a:p>
            <a:r>
              <a:rPr lang="de-DE" sz="2800" b="1" dirty="0" smtClean="0"/>
              <a:t>nahe bei den Menschen</a:t>
            </a:r>
            <a:r>
              <a:rPr lang="de-DE" sz="2800" dirty="0" smtClean="0"/>
              <a:t> </a:t>
            </a:r>
            <a:endParaRPr lang="de-DE" sz="2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1131590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000" y="1131756"/>
            <a:ext cx="1188000" cy="11878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2318400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000" y="3506400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05"/>
          <a:stretch/>
        </p:blipFill>
        <p:spPr>
          <a:xfrm>
            <a:off x="468000" y="3506400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4000" y="2318400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4000" y="1130400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4000" y="3506400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000" y="2319601"/>
            <a:ext cx="1188000" cy="118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4572000" y="3029567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latin typeface="Freehand471 BT" pitchFamily="66" charset="0"/>
              </a:rPr>
              <a:t>Vielen Dank für Ihre Aufmerksamkeit!</a:t>
            </a:r>
            <a:endParaRPr lang="de-DE" sz="3200" dirty="0">
              <a:latin typeface="Freehand471 B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5175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508104" y="1058400"/>
            <a:ext cx="361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j-lt"/>
              </a:rPr>
              <a:t>Unser Angebot</a:t>
            </a:r>
            <a:endParaRPr lang="de-DE" b="1" dirty="0">
              <a:latin typeface="+mj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6516216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Weltweit verbunden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6516216" y="2196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Medien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6516216" y="2772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Newsletter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6516216" y="3348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Vorträge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6516216" y="3924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Reisen</a:t>
            </a:r>
          </a:p>
        </p:txBody>
      </p: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4182166" y="1944783"/>
            <a:ext cx="1550670" cy="1429744"/>
            <a:chOff x="4113874" y="2886410"/>
            <a:chExt cx="1938336" cy="1787180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4788024" y="2886410"/>
              <a:ext cx="1264186" cy="178718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00000">
              <a:off x="4113874" y="3544978"/>
              <a:ext cx="1115120" cy="110266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" h="254000"/>
            </a:sp3d>
          </p:spPr>
        </p:pic>
      </p:grpSp>
      <p:grpSp>
        <p:nvGrpSpPr>
          <p:cNvPr id="18" name="Gruppieren 17"/>
          <p:cNvGrpSpPr>
            <a:grpSpLocks noChangeAspect="1"/>
          </p:cNvGrpSpPr>
          <p:nvPr/>
        </p:nvGrpSpPr>
        <p:grpSpPr>
          <a:xfrm>
            <a:off x="406196" y="1303408"/>
            <a:ext cx="2185823" cy="2112657"/>
            <a:chOff x="894995" y="1280048"/>
            <a:chExt cx="2252672" cy="2366015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00000">
              <a:off x="894995" y="1280048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00000">
              <a:off x="1035757" y="1280048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0000">
              <a:off x="1189082" y="1290167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00000">
              <a:off x="1350000" y="1314000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20545">
              <a:off x="1512000" y="1332000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0000">
            <a:off x="3240696" y="1253221"/>
            <a:ext cx="891124" cy="88447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254000"/>
          </a:sp3d>
        </p:spPr>
      </p:pic>
      <p:sp>
        <p:nvSpPr>
          <p:cNvPr id="20" name="Abgerundetes Rechteck 19"/>
          <p:cNvSpPr/>
          <p:nvPr/>
        </p:nvSpPr>
        <p:spPr>
          <a:xfrm>
            <a:off x="467864" y="3924000"/>
            <a:ext cx="2880000" cy="1080000"/>
          </a:xfrm>
          <a:prstGeom prst="roundRect">
            <a:avLst>
              <a:gd name="adj" fmla="val 1365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  <a:alpha val="90000"/>
                </a:schemeClr>
              </a:gs>
              <a:gs pos="100000">
                <a:schemeClr val="accent1">
                  <a:shade val="100000"/>
                  <a:satMod val="115000"/>
                  <a:alpha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Herrnhuter Missionshilfe </a:t>
            </a:r>
          </a:p>
          <a:p>
            <a:pPr algn="ctr"/>
            <a:r>
              <a:rPr lang="de-DE" sz="1200" dirty="0" err="1">
                <a:solidFill>
                  <a:schemeClr val="tx1"/>
                </a:solidFill>
              </a:rPr>
              <a:t>Badwasen</a:t>
            </a:r>
            <a:r>
              <a:rPr lang="de-DE" sz="1200" dirty="0">
                <a:solidFill>
                  <a:schemeClr val="tx1"/>
                </a:solidFill>
              </a:rPr>
              <a:t> 6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73087 Bad Boll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071 64/ 94 21-0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www.herrnhuter-missionshilfe.de</a:t>
            </a:r>
          </a:p>
        </p:txBody>
      </p:sp>
      <p:sp>
        <p:nvSpPr>
          <p:cNvPr id="21" name="Abgerundetes Rechteck 20"/>
          <p:cNvSpPr/>
          <p:nvPr/>
        </p:nvSpPr>
        <p:spPr>
          <a:xfrm>
            <a:off x="3492200" y="3924000"/>
            <a:ext cx="2880000" cy="1080000"/>
          </a:xfrm>
          <a:prstGeom prst="roundRect">
            <a:avLst>
              <a:gd name="adj" fmla="val 1365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  <a:alpha val="90000"/>
                </a:schemeClr>
              </a:gs>
              <a:gs pos="100000">
                <a:schemeClr val="accent1">
                  <a:shade val="100000"/>
                  <a:satMod val="115000"/>
                  <a:alpha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Herrnhuter Missionshilfe e.V. 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Konto 0 415 103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bei EKK (BLZ 600 606 06)</a:t>
            </a:r>
          </a:p>
        </p:txBody>
      </p:sp>
      <p:pic>
        <p:nvPicPr>
          <p:cNvPr id="4" name="Grafik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000" y="4592892"/>
            <a:ext cx="576000" cy="57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28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1656000"/>
            <a:ext cx="2160050" cy="216003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Niels Gärtner\AppData\Local\Microsoft\Windows\Temporary Internet Files\Low\Content.IE5\N5LSXOJC\MC900442147[1]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90000"/>
            <a:ext cx="546079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23"/>
          <p:cNvSpPr txBox="1"/>
          <p:nvPr/>
        </p:nvSpPr>
        <p:spPr>
          <a:xfrm>
            <a:off x="755576" y="177945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Filme zu Projekten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373831" y="1419622"/>
            <a:ext cx="4732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400" b="1" dirty="0">
                <a:latin typeface="+mn-lt"/>
              </a:rPr>
              <a:t>Die</a:t>
            </a:r>
            <a:r>
              <a:rPr lang="de-DE" sz="1400" dirty="0">
                <a:latin typeface="+mn-lt"/>
              </a:rPr>
              <a:t> </a:t>
            </a:r>
            <a:r>
              <a:rPr lang="de-DE" sz="1400" b="1" dirty="0">
                <a:latin typeface="+mn-lt"/>
              </a:rPr>
              <a:t>African Rainbow </a:t>
            </a:r>
            <a:r>
              <a:rPr lang="de-DE" sz="1400" b="1" dirty="0" err="1">
                <a:latin typeface="+mn-lt"/>
              </a:rPr>
              <a:t>Secondary</a:t>
            </a:r>
            <a:r>
              <a:rPr lang="de-DE" sz="1400" b="1" dirty="0">
                <a:latin typeface="+mn-lt"/>
              </a:rPr>
              <a:t> School </a:t>
            </a:r>
            <a:r>
              <a:rPr lang="de-DE" sz="1000" dirty="0">
                <a:latin typeface="+mn-lt"/>
              </a:rPr>
              <a:t>[7:44]</a:t>
            </a:r>
            <a:r>
              <a:rPr lang="de-DE" sz="1000" b="1" dirty="0">
                <a:latin typeface="+mn-lt"/>
              </a:rPr>
              <a:t> </a:t>
            </a:r>
          </a:p>
          <a:p>
            <a:pPr marL="342900" indent="-342900"/>
            <a:r>
              <a:rPr lang="de-DE" sz="1400" dirty="0">
                <a:latin typeface="+mn-lt"/>
              </a:rPr>
              <a:t>Ausbildung in </a:t>
            </a:r>
            <a:r>
              <a:rPr lang="de-DE" sz="1400" dirty="0" err="1">
                <a:latin typeface="+mn-lt"/>
              </a:rPr>
              <a:t>Sumbawanga</a:t>
            </a:r>
            <a:r>
              <a:rPr lang="de-DE" sz="1400" dirty="0">
                <a:latin typeface="+mn-lt"/>
              </a:rPr>
              <a:t> (</a:t>
            </a:r>
            <a:r>
              <a:rPr lang="de-DE" sz="1400" dirty="0" err="1">
                <a:latin typeface="+mn-lt"/>
              </a:rPr>
              <a:t>Tanzania</a:t>
            </a:r>
            <a:r>
              <a:rPr lang="de-DE" sz="1400" dirty="0">
                <a:latin typeface="+mn-lt"/>
              </a:rPr>
              <a:t>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373831" y="2071178"/>
            <a:ext cx="5310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400" b="1" dirty="0">
                <a:latin typeface="+mn-lt"/>
              </a:rPr>
              <a:t>Hoffnung für </a:t>
            </a:r>
            <a:r>
              <a:rPr lang="de-DE" sz="1400" b="1" dirty="0" err="1">
                <a:latin typeface="+mn-lt"/>
              </a:rPr>
              <a:t>Gwakisa</a:t>
            </a:r>
            <a:r>
              <a:rPr lang="de-DE" sz="1400" b="1" dirty="0">
                <a:latin typeface="+mn-lt"/>
              </a:rPr>
              <a:t> </a:t>
            </a:r>
            <a:r>
              <a:rPr lang="de-DE" sz="1000" dirty="0">
                <a:latin typeface="+mn-lt"/>
              </a:rPr>
              <a:t>[8:27]</a:t>
            </a:r>
            <a:r>
              <a:rPr lang="de-DE" sz="1000" b="1" dirty="0">
                <a:latin typeface="+mn-lt"/>
              </a:rPr>
              <a:t> </a:t>
            </a:r>
          </a:p>
          <a:p>
            <a:pPr marL="342900" indent="-342900"/>
            <a:r>
              <a:rPr lang="de-DE" sz="1400" dirty="0">
                <a:latin typeface="+mn-lt"/>
              </a:rPr>
              <a:t>Das AIDS-Waisenprojekt in Dar es </a:t>
            </a:r>
            <a:r>
              <a:rPr lang="de-DE" sz="1400" dirty="0" err="1">
                <a:latin typeface="+mn-lt"/>
              </a:rPr>
              <a:t>Salaam</a:t>
            </a:r>
            <a:r>
              <a:rPr lang="de-DE" sz="1400" dirty="0">
                <a:latin typeface="+mn-lt"/>
              </a:rPr>
              <a:t> (</a:t>
            </a:r>
            <a:r>
              <a:rPr lang="de-DE" sz="1400" dirty="0" err="1">
                <a:latin typeface="+mn-lt"/>
              </a:rPr>
              <a:t>Tanzania</a:t>
            </a:r>
            <a:r>
              <a:rPr lang="de-DE" sz="1400" dirty="0">
                <a:latin typeface="+mn-lt"/>
              </a:rPr>
              <a:t>)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373831" y="2722734"/>
            <a:ext cx="5129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400" b="1" dirty="0" err="1">
                <a:latin typeface="+mn-lt"/>
              </a:rPr>
              <a:t>Tunaweza</a:t>
            </a:r>
            <a:r>
              <a:rPr lang="de-DE" sz="1400" b="1" dirty="0">
                <a:latin typeface="+mn-lt"/>
              </a:rPr>
              <a:t>! Wir können es! </a:t>
            </a:r>
            <a:r>
              <a:rPr lang="de-DE" sz="1000" dirty="0">
                <a:latin typeface="+mn-lt"/>
              </a:rPr>
              <a:t>[8:23] </a:t>
            </a:r>
          </a:p>
          <a:p>
            <a:pPr marL="342900" indent="-342900"/>
            <a:r>
              <a:rPr lang="de-DE" sz="1400" dirty="0">
                <a:latin typeface="+mn-lt"/>
              </a:rPr>
              <a:t>Frauenarbeit in </a:t>
            </a:r>
            <a:r>
              <a:rPr lang="de-DE" sz="1400" dirty="0" err="1">
                <a:latin typeface="+mn-lt"/>
              </a:rPr>
              <a:t>Rungwe</a:t>
            </a:r>
            <a:r>
              <a:rPr lang="de-DE" sz="1400" dirty="0">
                <a:latin typeface="+mn-lt"/>
              </a:rPr>
              <a:t> (</a:t>
            </a:r>
            <a:r>
              <a:rPr lang="de-DE" sz="1400" dirty="0" err="1">
                <a:latin typeface="+mn-lt"/>
              </a:rPr>
              <a:t>Tanzania</a:t>
            </a:r>
            <a:r>
              <a:rPr lang="de-DE" sz="1400" dirty="0">
                <a:latin typeface="+mn-lt"/>
              </a:rPr>
              <a:t>)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373831" y="3374291"/>
            <a:ext cx="527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/>
            <a:r>
              <a:rPr lang="de-DE" sz="1400" b="1" dirty="0">
                <a:latin typeface="+mn-lt"/>
              </a:rPr>
              <a:t>Der Sternberg </a:t>
            </a:r>
            <a:r>
              <a:rPr lang="de-DE" sz="1000" dirty="0">
                <a:latin typeface="+mn-lt"/>
              </a:rPr>
              <a:t>[19:12]</a:t>
            </a:r>
            <a:r>
              <a:rPr lang="de-DE" sz="1000" b="1" dirty="0">
                <a:latin typeface="+mn-lt"/>
              </a:rPr>
              <a:t> </a:t>
            </a:r>
            <a:r>
              <a:rPr lang="de-DE" sz="1400" dirty="0">
                <a:latin typeface="+mn-lt"/>
              </a:rPr>
              <a:t>– Das Förderzentrum für </a:t>
            </a:r>
          </a:p>
          <a:p>
            <a:pPr indent="-342900"/>
            <a:r>
              <a:rPr lang="de-DE" sz="1400" dirty="0">
                <a:latin typeface="+mn-lt"/>
              </a:rPr>
              <a:t>Kinder und Jugendliche mit Behinderungen (Palästina)</a:t>
            </a:r>
          </a:p>
        </p:txBody>
      </p:sp>
      <p:pic>
        <p:nvPicPr>
          <p:cNvPr id="19" name="Picture 2" descr="C:\Users\Niels Gärtner\AppData\Local\Microsoft\Windows\Temporary Internet Files\Low\Content.IE5\N5LSXOJC\MC900442147[1]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419622"/>
            <a:ext cx="34129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Niels Gärtner\AppData\Local\Microsoft\Windows\Temporary Internet Files\Low\Content.IE5\N5LSXOJC\MC900442147[1]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5" y="2071178"/>
            <a:ext cx="34129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Niels Gärtner\AppData\Local\Microsoft\Windows\Temporary Internet Files\Low\Content.IE5\N5LSXOJC\MC900442147[1]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687" y="2722734"/>
            <a:ext cx="34129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Niels Gärtner\AppData\Local\Microsoft\Windows\Temporary Internet Files\Low\Content.IE5\N5LSXOJC\MC900442147[1]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686" y="3374291"/>
            <a:ext cx="34129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" y="4779271"/>
            <a:ext cx="34597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299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5" grpId="0"/>
      <p:bldP spid="16" grpId="0"/>
      <p:bldP spid="17" grpId="0"/>
      <p:bldP spid="1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1656000"/>
            <a:ext cx="2160050" cy="216003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5685" y="4778687"/>
            <a:ext cx="348315" cy="360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55976" y="1687228"/>
            <a:ext cx="43204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latin typeface="+mn-lt"/>
              </a:rPr>
              <a:t>Öffnen Sie auf dem Computer ein Programm zur Wiedergabe von DVDs </a:t>
            </a:r>
          </a:p>
          <a:p>
            <a:r>
              <a:rPr lang="de-DE" sz="1000" dirty="0" smtClean="0">
                <a:latin typeface="+mn-lt"/>
              </a:rPr>
              <a:t>(z.B. Power DVD, Windows Media Center, …)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000" y="1687228"/>
            <a:ext cx="352755" cy="360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000" y="2579597"/>
            <a:ext cx="352755" cy="36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000" y="3219822"/>
            <a:ext cx="352755" cy="360000"/>
          </a:xfrm>
          <a:prstGeom prst="rect">
            <a:avLst/>
          </a:prstGeom>
        </p:spPr>
      </p:pic>
      <p:pic>
        <p:nvPicPr>
          <p:cNvPr id="25" name="Picture 2" descr="C:\Users\Niels Gärtner\AppData\Local\Microsoft\Windows\Temporary Internet Files\Low\Content.IE5\N5LSXOJC\MC900442147[1]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90000"/>
            <a:ext cx="546079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feld 26"/>
          <p:cNvSpPr txBox="1"/>
          <p:nvPr/>
        </p:nvSpPr>
        <p:spPr>
          <a:xfrm>
            <a:off x="755576" y="177945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Filme zu Projekten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355976" y="3219822"/>
            <a:ext cx="4367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n-lt"/>
              </a:rPr>
              <a:t>Es erscheint ein Menü zum Auswählen </a:t>
            </a:r>
            <a:r>
              <a:rPr lang="de-DE" sz="1400" b="1" dirty="0" smtClean="0">
                <a:latin typeface="+mn-lt"/>
              </a:rPr>
              <a:t>der Filme</a:t>
            </a:r>
            <a:endParaRPr lang="de-DE" sz="1400" b="1" dirty="0">
              <a:latin typeface="+mn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355976" y="2579597"/>
            <a:ext cx="4224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n-lt"/>
              </a:rPr>
              <a:t>Stellen Sie als Quelle das DVD-Laufwerk ein</a:t>
            </a:r>
          </a:p>
        </p:txBody>
      </p:sp>
      <p:pic>
        <p:nvPicPr>
          <p:cNvPr id="28" name="Grafik 27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000" y="4608000"/>
            <a:ext cx="576000" cy="57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299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/>
          <p:cNvSpPr txBox="1"/>
          <p:nvPr/>
        </p:nvSpPr>
        <p:spPr>
          <a:xfrm>
            <a:off x="5148064" y="1058400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Missionsverständnis</a:t>
            </a:r>
            <a:endParaRPr lang="de-DE" sz="2000" b="1" dirty="0">
              <a:latin typeface="+mn-lt"/>
            </a:endParaRPr>
          </a:p>
        </p:txBody>
      </p:sp>
      <p:sp>
        <p:nvSpPr>
          <p:cNvPr id="134" name="Abgerundetes Rechteck 133"/>
          <p:cNvSpPr/>
          <p:nvPr/>
        </p:nvSpPr>
        <p:spPr>
          <a:xfrm>
            <a:off x="5220120" y="1620000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err="1" smtClean="0">
                <a:solidFill>
                  <a:schemeClr val="tx1"/>
                </a:solidFill>
              </a:rPr>
              <a:t>Missio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Dei</a:t>
            </a:r>
            <a:endParaRPr lang="de-DE" dirty="0" smtClean="0">
              <a:solidFill>
                <a:schemeClr val="tx1"/>
              </a:solidFill>
            </a:endParaRPr>
          </a:p>
        </p:txBody>
      </p:sp>
      <p:sp>
        <p:nvSpPr>
          <p:cNvPr id="135" name="Abgerundetes Rechteck 134"/>
          <p:cNvSpPr/>
          <p:nvPr/>
        </p:nvSpPr>
        <p:spPr>
          <a:xfrm>
            <a:off x="5220120" y="2196000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Bekehrung einzelner Menschen</a:t>
            </a:r>
          </a:p>
        </p:txBody>
      </p:sp>
      <p:sp>
        <p:nvSpPr>
          <p:cNvPr id="136" name="Abgerundetes Rechteck 135"/>
          <p:cNvSpPr/>
          <p:nvPr/>
        </p:nvSpPr>
        <p:spPr>
          <a:xfrm>
            <a:off x="5220120" y="2772000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Gemeinsames Leben </a:t>
            </a:r>
          </a:p>
        </p:txBody>
      </p:sp>
      <p:sp>
        <p:nvSpPr>
          <p:cNvPr id="137" name="Abgerundetes Rechteck 136"/>
          <p:cNvSpPr/>
          <p:nvPr/>
        </p:nvSpPr>
        <p:spPr>
          <a:xfrm>
            <a:off x="5245026" y="3348000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Körper und Seele</a:t>
            </a:r>
          </a:p>
        </p:txBody>
      </p:sp>
      <p:sp>
        <p:nvSpPr>
          <p:cNvPr id="2" name="Fensterinhalt vertikal verschieben 1"/>
          <p:cNvSpPr/>
          <p:nvPr/>
        </p:nvSpPr>
        <p:spPr>
          <a:xfrm>
            <a:off x="611560" y="1323041"/>
            <a:ext cx="4056700" cy="2832885"/>
          </a:xfrm>
          <a:prstGeom prst="verticalScroll">
            <a:avLst>
              <a:gd name="adj" fmla="val 8145"/>
            </a:avLst>
          </a:prstGeom>
          <a:blipFill>
            <a:blip r:embed="rId3"/>
            <a:tile tx="0" ty="0" sx="100000" sy="100000" flip="none" algn="tl"/>
          </a:blip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08000" rtlCol="0" anchor="ctr"/>
          <a:lstStyle/>
          <a:p>
            <a:pPr marL="285750" indent="-28575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Ø"/>
            </a:pPr>
            <a:r>
              <a:rPr lang="de-DE" sz="1600" dirty="0" smtClean="0">
                <a:solidFill>
                  <a:schemeClr val="tx1"/>
                </a:solidFill>
              </a:rPr>
              <a:t>Sprache </a:t>
            </a:r>
            <a:r>
              <a:rPr lang="de-DE" sz="1600" dirty="0">
                <a:solidFill>
                  <a:schemeClr val="tx1"/>
                </a:solidFill>
              </a:rPr>
              <a:t>und Kultur lernen</a:t>
            </a:r>
          </a:p>
          <a:p>
            <a:pPr marL="285750" indent="-28575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Ø"/>
            </a:pPr>
            <a:r>
              <a:rPr lang="de-DE" sz="1600" dirty="0" smtClean="0">
                <a:solidFill>
                  <a:schemeClr val="tx1"/>
                </a:solidFill>
              </a:rPr>
              <a:t>Selbständig </a:t>
            </a:r>
            <a:r>
              <a:rPr lang="de-DE" sz="1600" dirty="0">
                <a:solidFill>
                  <a:schemeClr val="tx1"/>
                </a:solidFill>
              </a:rPr>
              <a:t>arbeiten und leben</a:t>
            </a:r>
          </a:p>
          <a:p>
            <a:pPr marL="285750" indent="-28575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Ø"/>
            </a:pPr>
            <a:r>
              <a:rPr lang="de-DE" sz="1600" dirty="0" smtClean="0">
                <a:solidFill>
                  <a:schemeClr val="tx1"/>
                </a:solidFill>
              </a:rPr>
              <a:t>Schulen </a:t>
            </a:r>
            <a:r>
              <a:rPr lang="de-DE" sz="1600" dirty="0">
                <a:solidFill>
                  <a:schemeClr val="tx1"/>
                </a:solidFill>
              </a:rPr>
              <a:t>einrichten</a:t>
            </a:r>
          </a:p>
          <a:p>
            <a:pPr marL="285750" indent="-28575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Ø"/>
            </a:pPr>
            <a:r>
              <a:rPr lang="de-DE" sz="1600" dirty="0" smtClean="0">
                <a:solidFill>
                  <a:schemeClr val="tx1"/>
                </a:solidFill>
              </a:rPr>
              <a:t>Fairen </a:t>
            </a:r>
            <a:r>
              <a:rPr lang="de-DE" sz="1600" dirty="0">
                <a:solidFill>
                  <a:schemeClr val="tx1"/>
                </a:solidFill>
              </a:rPr>
              <a:t>Handel ermöglichen</a:t>
            </a:r>
          </a:p>
          <a:p>
            <a:pPr marL="285750" indent="-28575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Ø"/>
            </a:pPr>
            <a:r>
              <a:rPr lang="de-DE" sz="1600" dirty="0" smtClean="0">
                <a:solidFill>
                  <a:schemeClr val="tx1"/>
                </a:solidFill>
              </a:rPr>
              <a:t>Medizinische </a:t>
            </a:r>
            <a:r>
              <a:rPr lang="de-DE" sz="1600" dirty="0">
                <a:solidFill>
                  <a:schemeClr val="tx1"/>
                </a:solidFill>
              </a:rPr>
              <a:t>Grundversorgung anbieten</a:t>
            </a:r>
          </a:p>
          <a:p>
            <a:pPr marL="285750" indent="-28575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Ø"/>
            </a:pPr>
            <a:r>
              <a:rPr lang="de-DE" sz="1600" dirty="0" smtClean="0">
                <a:solidFill>
                  <a:schemeClr val="tx1"/>
                </a:solidFill>
              </a:rPr>
              <a:t>Von </a:t>
            </a:r>
            <a:r>
              <a:rPr lang="de-DE" sz="1600" dirty="0">
                <a:solidFill>
                  <a:schemeClr val="tx1"/>
                </a:solidFill>
              </a:rPr>
              <a:t>Jesus Christus </a:t>
            </a:r>
            <a:r>
              <a:rPr lang="de-DE" sz="1600" dirty="0" smtClean="0">
                <a:solidFill>
                  <a:schemeClr val="tx1"/>
                </a:solidFill>
              </a:rPr>
              <a:t>erzählen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aus Tradition</a:t>
            </a:r>
          </a:p>
        </p:txBody>
      </p:sp>
      <p:sp>
        <p:nvSpPr>
          <p:cNvPr id="3" name="Textfeld 2"/>
          <p:cNvSpPr txBox="1"/>
          <p:nvPr/>
        </p:nvSpPr>
        <p:spPr>
          <a:xfrm rot="21105291">
            <a:off x="1835696" y="1332000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Freehand471 BT" pitchFamily="66" charset="0"/>
              </a:rPr>
              <a:t>Missionsinstruktionen</a:t>
            </a:r>
            <a:endParaRPr lang="de-DE" sz="1400" dirty="0">
              <a:latin typeface="Freehand471 B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402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4" grpId="0" animBg="1"/>
      <p:bldP spid="135" grpId="0" animBg="1"/>
      <p:bldP spid="136" grpId="0" animBg="1"/>
      <p:bldP spid="137" grpId="0" animBg="1"/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/>
        </p:nvGrpSpPr>
        <p:grpSpPr>
          <a:xfrm>
            <a:off x="2360139" y="2290413"/>
            <a:ext cx="535785" cy="821537"/>
            <a:chOff x="4047804" y="4226400"/>
            <a:chExt cx="535785" cy="821537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23" name="Gleichschenkliges Dreieck 22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solidFill>
                <a:srgbClr val="F47920"/>
              </a:solidFill>
              <a:ln>
                <a:noFill/>
              </a:ln>
              <a:scene3d>
                <a:camera prst="isometricOffAxis1Right">
                  <a:rot lat="0" lon="21594000" rev="0"/>
                </a:camera>
                <a:lightRig rig="threePt" dir="t"/>
              </a:scene3d>
              <a:sp3d extrusionH="1270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solidFill>
                <a:srgbClr val="F4792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0" h="190500"/>
                <a:bevelB w="190500" h="190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0" name="Ellipse 19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0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Bogen 21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3160069" y="2425413"/>
            <a:ext cx="535785" cy="821537"/>
            <a:chOff x="4047804" y="4226400"/>
            <a:chExt cx="535785" cy="821537"/>
          </a:xfrm>
        </p:grpSpPr>
        <p:grpSp>
          <p:nvGrpSpPr>
            <p:cNvPr id="26" name="Gruppieren 25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30" name="Gleichschenkliges Dreieck 29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chemeClr val="accent1">
                      <a:shade val="30000"/>
                      <a:satMod val="115000"/>
                      <a:alpha val="61000"/>
                    </a:schemeClr>
                  </a:gs>
                  <a:gs pos="92000">
                    <a:schemeClr val="accent1">
                      <a:shade val="67500"/>
                      <a:satMod val="115000"/>
                      <a:alpha val="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Ellipse 26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8" name="Ellipse 27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9" name="Bogen 28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969552" y="1435413"/>
            <a:ext cx="535785" cy="821537"/>
            <a:chOff x="4047804" y="4226400"/>
            <a:chExt cx="535785" cy="821537"/>
          </a:xfrm>
        </p:grpSpPr>
        <p:grpSp>
          <p:nvGrpSpPr>
            <p:cNvPr id="33" name="Gruppieren 32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37" name="Gleichschenkliges Dreieck 36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chemeClr val="accent1">
                      <a:shade val="30000"/>
                      <a:satMod val="115000"/>
                      <a:alpha val="61000"/>
                    </a:schemeClr>
                  </a:gs>
                  <a:gs pos="92000">
                    <a:schemeClr val="accent1">
                      <a:shade val="67500"/>
                      <a:satMod val="115000"/>
                      <a:alpha val="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Ellipse 37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4" name="Ellipse 33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6" name="Bogen 35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560231" y="3280413"/>
            <a:ext cx="535785" cy="821537"/>
            <a:chOff x="4047804" y="4226400"/>
            <a:chExt cx="535785" cy="821537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44" name="Gleichschenkliges Dreieck 43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chemeClr val="accent1">
                      <a:shade val="30000"/>
                      <a:satMod val="115000"/>
                      <a:alpha val="61000"/>
                    </a:schemeClr>
                  </a:gs>
                  <a:gs pos="92000">
                    <a:schemeClr val="accent1">
                      <a:shade val="67500"/>
                      <a:satMod val="115000"/>
                      <a:alpha val="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" name="Ellipse 40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2" name="Ellipse 41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3" name="Bogen 42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940231" y="3010413"/>
            <a:ext cx="535785" cy="821537"/>
            <a:chOff x="4047804" y="4226400"/>
            <a:chExt cx="535785" cy="821537"/>
          </a:xfrm>
        </p:grpSpPr>
        <p:grpSp>
          <p:nvGrpSpPr>
            <p:cNvPr id="47" name="Gruppieren 46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51" name="Gleichschenkliges Dreieck 50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chemeClr val="accent1">
                      <a:shade val="30000"/>
                      <a:satMod val="115000"/>
                      <a:alpha val="61000"/>
                    </a:schemeClr>
                  </a:gs>
                  <a:gs pos="92000">
                    <a:schemeClr val="accent1">
                      <a:shade val="67500"/>
                      <a:satMod val="115000"/>
                      <a:alpha val="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Ellipse 51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8" name="Ellipse 47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0" name="Bogen 49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1560209" y="2155413"/>
            <a:ext cx="535785" cy="821537"/>
            <a:chOff x="4047804" y="4226400"/>
            <a:chExt cx="535785" cy="821537"/>
          </a:xfrm>
        </p:grpSpPr>
        <p:grpSp>
          <p:nvGrpSpPr>
            <p:cNvPr id="54" name="Gruppieren 53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58" name="Gleichschenkliges Dreieck 57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chemeClr val="accent1">
                      <a:shade val="30000"/>
                      <a:satMod val="115000"/>
                      <a:alpha val="61000"/>
                    </a:schemeClr>
                  </a:gs>
                  <a:gs pos="92000">
                    <a:schemeClr val="accent1">
                      <a:shade val="67500"/>
                      <a:satMod val="115000"/>
                      <a:alpha val="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5" name="Ellipse 54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6" name="Ellipse 55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7" name="Bogen 56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2159552" y="1300413"/>
            <a:ext cx="535785" cy="821537"/>
            <a:chOff x="4047804" y="4226400"/>
            <a:chExt cx="535785" cy="821537"/>
          </a:xfrm>
        </p:grpSpPr>
        <p:grpSp>
          <p:nvGrpSpPr>
            <p:cNvPr id="61" name="Gruppieren 60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65" name="Gleichschenkliges Dreieck 64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chemeClr val="accent1">
                      <a:shade val="30000"/>
                      <a:satMod val="115000"/>
                      <a:alpha val="61000"/>
                    </a:schemeClr>
                  </a:gs>
                  <a:gs pos="92000">
                    <a:schemeClr val="accent1">
                      <a:shade val="67500"/>
                      <a:satMod val="115000"/>
                      <a:alpha val="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Ellipse 65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2" name="Ellipse 61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3" name="Ellipse 62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4" name="Bogen 63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1750231" y="3145413"/>
            <a:ext cx="535785" cy="821537"/>
            <a:chOff x="4047804" y="4226400"/>
            <a:chExt cx="535785" cy="821537"/>
          </a:xfrm>
        </p:grpSpPr>
        <p:grpSp>
          <p:nvGrpSpPr>
            <p:cNvPr id="68" name="Gruppieren 67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72" name="Gleichschenkliges Dreieck 71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chemeClr val="accent1">
                      <a:shade val="30000"/>
                      <a:satMod val="115000"/>
                      <a:alpha val="61000"/>
                    </a:schemeClr>
                  </a:gs>
                  <a:gs pos="92000">
                    <a:schemeClr val="accent1">
                      <a:shade val="67500"/>
                      <a:satMod val="115000"/>
                      <a:alpha val="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Ellipse 72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9" name="Ellipse 68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0" name="Ellipse 69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1" name="Bogen 70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74" name="Gruppieren 73"/>
          <p:cNvGrpSpPr/>
          <p:nvPr/>
        </p:nvGrpSpPr>
        <p:grpSpPr>
          <a:xfrm>
            <a:off x="1349552" y="1165413"/>
            <a:ext cx="535785" cy="821537"/>
            <a:chOff x="4047804" y="4226400"/>
            <a:chExt cx="535785" cy="821537"/>
          </a:xfrm>
        </p:grpSpPr>
        <p:grpSp>
          <p:nvGrpSpPr>
            <p:cNvPr id="75" name="Gruppieren 74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79" name="Gleichschenkliges Dreieck 78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chemeClr val="accent1">
                      <a:shade val="30000"/>
                      <a:satMod val="115000"/>
                      <a:alpha val="61000"/>
                    </a:schemeClr>
                  </a:gs>
                  <a:gs pos="92000">
                    <a:schemeClr val="accent1">
                      <a:shade val="67500"/>
                      <a:satMod val="115000"/>
                      <a:alpha val="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Ellipse 79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6" name="Ellipse 75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7" name="Ellipse 76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8" name="Bogen 77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81" name="Gruppieren 80"/>
          <p:cNvGrpSpPr/>
          <p:nvPr/>
        </p:nvGrpSpPr>
        <p:grpSpPr>
          <a:xfrm>
            <a:off x="539552" y="1030413"/>
            <a:ext cx="535785" cy="821537"/>
            <a:chOff x="4047804" y="4226400"/>
            <a:chExt cx="535785" cy="821537"/>
          </a:xfrm>
        </p:grpSpPr>
        <p:grpSp>
          <p:nvGrpSpPr>
            <p:cNvPr id="82" name="Gruppieren 81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86" name="Gleichschenkliges Dreieck 85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chemeClr val="accent1">
                      <a:shade val="30000"/>
                      <a:satMod val="115000"/>
                      <a:alpha val="61000"/>
                    </a:schemeClr>
                  </a:gs>
                  <a:gs pos="92000">
                    <a:schemeClr val="accent1">
                      <a:shade val="67500"/>
                      <a:satMod val="115000"/>
                      <a:alpha val="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Ellipse 86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3" name="Ellipse 82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4" name="Ellipse 83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5" name="Bogen 84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3960000" y="2560413"/>
            <a:ext cx="535785" cy="821537"/>
            <a:chOff x="4047804" y="4226400"/>
            <a:chExt cx="535785" cy="821537"/>
          </a:xfrm>
        </p:grpSpPr>
        <p:grpSp>
          <p:nvGrpSpPr>
            <p:cNvPr id="89" name="Gruppieren 88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93" name="Gleichschenkliges Dreieck 92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chemeClr val="accent1">
                      <a:shade val="30000"/>
                      <a:satMod val="115000"/>
                      <a:alpha val="61000"/>
                    </a:schemeClr>
                  </a:gs>
                  <a:gs pos="92000">
                    <a:schemeClr val="accent1">
                      <a:shade val="67500"/>
                      <a:satMod val="115000"/>
                      <a:alpha val="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Ellipse 93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0" name="Ellipse 89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1" name="Ellipse 90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2" name="Bogen 91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95" name="Gruppieren 94"/>
          <p:cNvGrpSpPr/>
          <p:nvPr/>
        </p:nvGrpSpPr>
        <p:grpSpPr>
          <a:xfrm>
            <a:off x="4180231" y="3550413"/>
            <a:ext cx="535785" cy="821537"/>
            <a:chOff x="4047804" y="4226400"/>
            <a:chExt cx="535785" cy="821537"/>
          </a:xfrm>
        </p:grpSpPr>
        <p:grpSp>
          <p:nvGrpSpPr>
            <p:cNvPr id="96" name="Gruppieren 95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100" name="Gleichschenkliges Dreieck 99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chemeClr val="accent1">
                      <a:shade val="30000"/>
                      <a:satMod val="115000"/>
                      <a:alpha val="61000"/>
                    </a:schemeClr>
                  </a:gs>
                  <a:gs pos="92000">
                    <a:schemeClr val="accent1">
                      <a:shade val="67500"/>
                      <a:satMod val="115000"/>
                      <a:alpha val="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Ellipse 100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7" name="Ellipse 96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8" name="Ellipse 97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9" name="Bogen 98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109" name="Gruppieren 108"/>
          <p:cNvGrpSpPr/>
          <p:nvPr/>
        </p:nvGrpSpPr>
        <p:grpSpPr>
          <a:xfrm>
            <a:off x="3370231" y="3415413"/>
            <a:ext cx="535785" cy="821537"/>
            <a:chOff x="4047804" y="4226400"/>
            <a:chExt cx="535785" cy="821537"/>
          </a:xfrm>
        </p:grpSpPr>
        <p:grpSp>
          <p:nvGrpSpPr>
            <p:cNvPr id="110" name="Gruppieren 109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114" name="Gleichschenkliges Dreieck 113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chemeClr val="accent1">
                      <a:shade val="30000"/>
                      <a:satMod val="115000"/>
                      <a:alpha val="61000"/>
                    </a:schemeClr>
                  </a:gs>
                  <a:gs pos="92000">
                    <a:schemeClr val="accent1">
                      <a:shade val="67500"/>
                      <a:satMod val="115000"/>
                      <a:alpha val="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Ellipse 114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1" name="Ellipse 110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2" name="Ellipse 111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3" name="Bogen 112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116" name="Gruppieren 115"/>
          <p:cNvGrpSpPr/>
          <p:nvPr/>
        </p:nvGrpSpPr>
        <p:grpSpPr>
          <a:xfrm>
            <a:off x="3779552" y="1570413"/>
            <a:ext cx="535785" cy="821537"/>
            <a:chOff x="4047804" y="4226400"/>
            <a:chExt cx="535785" cy="821537"/>
          </a:xfrm>
        </p:grpSpPr>
        <p:grpSp>
          <p:nvGrpSpPr>
            <p:cNvPr id="117" name="Gruppieren 116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121" name="Gleichschenkliges Dreieck 120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chemeClr val="accent1">
                      <a:shade val="30000"/>
                      <a:satMod val="115000"/>
                      <a:alpha val="61000"/>
                    </a:schemeClr>
                  </a:gs>
                  <a:gs pos="92000">
                    <a:schemeClr val="accent1">
                      <a:shade val="67500"/>
                      <a:satMod val="115000"/>
                      <a:alpha val="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Ellipse 121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8" name="Ellipse 117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9" name="Ellipse 118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0" name="Bogen 119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123" name="Gruppieren 122"/>
          <p:cNvGrpSpPr/>
          <p:nvPr/>
        </p:nvGrpSpPr>
        <p:grpSpPr>
          <a:xfrm>
            <a:off x="760279" y="2020413"/>
            <a:ext cx="535785" cy="821537"/>
            <a:chOff x="4047804" y="4226400"/>
            <a:chExt cx="535785" cy="821537"/>
          </a:xfrm>
        </p:grpSpPr>
        <p:grpSp>
          <p:nvGrpSpPr>
            <p:cNvPr id="124" name="Gruppieren 123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128" name="Gleichschenkliges Dreieck 127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chemeClr val="accent1">
                      <a:shade val="30000"/>
                      <a:satMod val="115000"/>
                      <a:alpha val="61000"/>
                    </a:schemeClr>
                  </a:gs>
                  <a:gs pos="92000">
                    <a:schemeClr val="accent1">
                      <a:shade val="67500"/>
                      <a:satMod val="115000"/>
                      <a:alpha val="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Ellipse 128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5" name="Ellipse 124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6" name="Ellipse 125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7" name="Bogen 126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5724128" y="1058400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Der Einzelne zählt</a:t>
            </a:r>
            <a:endParaRPr lang="de-DE" sz="2000" b="1" dirty="0">
              <a:latin typeface="+mn-lt"/>
            </a:endParaRPr>
          </a:p>
        </p:txBody>
      </p:sp>
      <p:sp>
        <p:nvSpPr>
          <p:cNvPr id="134" name="Abgerundetes Rechteck 133"/>
          <p:cNvSpPr/>
          <p:nvPr/>
        </p:nvSpPr>
        <p:spPr>
          <a:xfrm>
            <a:off x="5843286" y="1620000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Persönlicher Glaube </a:t>
            </a:r>
          </a:p>
        </p:txBody>
      </p:sp>
      <p:sp>
        <p:nvSpPr>
          <p:cNvPr id="135" name="Abgerundetes Rechteck 134"/>
          <p:cNvSpPr/>
          <p:nvPr/>
        </p:nvSpPr>
        <p:spPr>
          <a:xfrm>
            <a:off x="5843286" y="2196000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Befreiung von Orthodoxie</a:t>
            </a:r>
          </a:p>
        </p:txBody>
      </p:sp>
      <p:sp>
        <p:nvSpPr>
          <p:cNvPr id="136" name="Abgerundetes Rechteck 135"/>
          <p:cNvSpPr/>
          <p:nvPr/>
        </p:nvSpPr>
        <p:spPr>
          <a:xfrm>
            <a:off x="5843286" y="2772000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Individualität </a:t>
            </a:r>
          </a:p>
        </p:txBody>
      </p:sp>
      <p:sp>
        <p:nvSpPr>
          <p:cNvPr id="137" name="Abgerundetes Rechteck 136"/>
          <p:cNvSpPr/>
          <p:nvPr/>
        </p:nvSpPr>
        <p:spPr>
          <a:xfrm>
            <a:off x="5868192" y="3348000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Herzensreligion</a:t>
            </a:r>
          </a:p>
        </p:txBody>
      </p:sp>
      <p:sp>
        <p:nvSpPr>
          <p:cNvPr id="130" name="Abgerundetes Rechteck 129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aus Tradition</a:t>
            </a:r>
          </a:p>
        </p:txBody>
      </p:sp>
    </p:spTree>
    <p:extLst>
      <p:ext uri="{BB962C8B-B14F-4D97-AF65-F5344CB8AC3E}">
        <p14:creationId xmlns:p14="http://schemas.microsoft.com/office/powerpoint/2010/main" val="6829848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4" grpId="0" animBg="1"/>
      <p:bldP spid="135" grpId="0" animBg="1"/>
      <p:bldP spid="136" grpId="0" animBg="1"/>
      <p:bldP spid="1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/>
        </p:nvGrpSpPr>
        <p:grpSpPr>
          <a:xfrm>
            <a:off x="2360139" y="2290413"/>
            <a:ext cx="535785" cy="821537"/>
            <a:chOff x="4047804" y="4226400"/>
            <a:chExt cx="535785" cy="821537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23" name="Gleichschenkliges Dreieck 22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solidFill>
                <a:srgbClr val="F47920"/>
              </a:solidFill>
              <a:ln>
                <a:noFill/>
              </a:ln>
              <a:scene3d>
                <a:camera prst="isometricOffAxis1Right">
                  <a:rot lat="0" lon="21594000" rev="0"/>
                </a:camera>
                <a:lightRig rig="threePt" dir="t"/>
              </a:scene3d>
              <a:sp3d extrusionH="1270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solidFill>
                <a:srgbClr val="F4792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0" h="190500"/>
                <a:bevelB w="190500" h="190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0" name="Ellipse 19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0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Bogen 21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3160069" y="2425413"/>
            <a:ext cx="535785" cy="821537"/>
            <a:chOff x="4047804" y="4226400"/>
            <a:chExt cx="535785" cy="821537"/>
          </a:xfrm>
        </p:grpSpPr>
        <p:grpSp>
          <p:nvGrpSpPr>
            <p:cNvPr id="26" name="Gruppieren 25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30" name="Gleichschenkliges Dreieck 29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rgbClr val="92D050"/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Ellipse 26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8" name="Ellipse 27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9" name="Bogen 28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969552" y="1435413"/>
            <a:ext cx="535785" cy="821537"/>
            <a:chOff x="4047804" y="4226400"/>
            <a:chExt cx="535785" cy="821537"/>
          </a:xfrm>
        </p:grpSpPr>
        <p:grpSp>
          <p:nvGrpSpPr>
            <p:cNvPr id="33" name="Gruppieren 32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37" name="Gleichschenkliges Dreieck 36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rgbClr val="0070C0"/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Ellipse 37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4" name="Ellipse 33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6" name="Bogen 35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560231" y="3280413"/>
            <a:ext cx="535785" cy="821537"/>
            <a:chOff x="4047804" y="4226400"/>
            <a:chExt cx="535785" cy="821537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44" name="Gleichschenkliges Dreieck 43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rgbClr val="FF0000"/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" name="Ellipse 40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2" name="Ellipse 41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3" name="Bogen 42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940231" y="3010413"/>
            <a:ext cx="535785" cy="821537"/>
            <a:chOff x="4047804" y="4226400"/>
            <a:chExt cx="535785" cy="821537"/>
          </a:xfrm>
        </p:grpSpPr>
        <p:grpSp>
          <p:nvGrpSpPr>
            <p:cNvPr id="47" name="Gruppieren 46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51" name="Gleichschenkliges Dreieck 50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chemeClr val="accent4">
                      <a:lumMod val="50000"/>
                      <a:lumOff val="50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Ellipse 51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8" name="Ellipse 47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0" name="Bogen 49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1560209" y="2155413"/>
            <a:ext cx="535785" cy="821537"/>
            <a:chOff x="4047804" y="4226400"/>
            <a:chExt cx="535785" cy="821537"/>
          </a:xfrm>
        </p:grpSpPr>
        <p:grpSp>
          <p:nvGrpSpPr>
            <p:cNvPr id="54" name="Gruppieren 53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58" name="Gleichschenkliges Dreieck 57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rgbClr val="00B050"/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5" name="Ellipse 54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6" name="Ellipse 55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7" name="Bogen 56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2159552" y="1300413"/>
            <a:ext cx="535785" cy="821537"/>
            <a:chOff x="4047804" y="4226400"/>
            <a:chExt cx="535785" cy="821537"/>
          </a:xfrm>
        </p:grpSpPr>
        <p:grpSp>
          <p:nvGrpSpPr>
            <p:cNvPr id="61" name="Gruppieren 60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65" name="Gleichschenkliges Dreieck 64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rgbClr val="FFFF00"/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Ellipse 65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2" name="Ellipse 61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3" name="Ellipse 62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4" name="Bogen 63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1750231" y="3145413"/>
            <a:ext cx="535785" cy="821537"/>
            <a:chOff x="4047804" y="4226400"/>
            <a:chExt cx="535785" cy="821537"/>
          </a:xfrm>
        </p:grpSpPr>
        <p:grpSp>
          <p:nvGrpSpPr>
            <p:cNvPr id="68" name="Gruppieren 67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72" name="Gleichschenkliges Dreieck 71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rgbClr val="FFFF00"/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Ellipse 72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9" name="Ellipse 68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0" name="Ellipse 69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1" name="Bogen 70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74" name="Gruppieren 73"/>
          <p:cNvGrpSpPr/>
          <p:nvPr/>
        </p:nvGrpSpPr>
        <p:grpSpPr>
          <a:xfrm>
            <a:off x="1349552" y="1165413"/>
            <a:ext cx="535785" cy="821537"/>
            <a:chOff x="4047804" y="4226400"/>
            <a:chExt cx="535785" cy="821537"/>
          </a:xfrm>
        </p:grpSpPr>
        <p:grpSp>
          <p:nvGrpSpPr>
            <p:cNvPr id="75" name="Gruppieren 74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79" name="Gleichschenkliges Dreieck 78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rgbClr val="F47920"/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Ellipse 79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6" name="Ellipse 75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7" name="Ellipse 76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8" name="Bogen 77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81" name="Gruppieren 80"/>
          <p:cNvGrpSpPr/>
          <p:nvPr/>
        </p:nvGrpSpPr>
        <p:grpSpPr>
          <a:xfrm>
            <a:off x="539552" y="1030413"/>
            <a:ext cx="535785" cy="821537"/>
            <a:chOff x="4047804" y="4226400"/>
            <a:chExt cx="535785" cy="821537"/>
          </a:xfrm>
        </p:grpSpPr>
        <p:grpSp>
          <p:nvGrpSpPr>
            <p:cNvPr id="82" name="Gruppieren 81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86" name="Gleichschenkliges Dreieck 85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>
                <a:gsLst>
                  <a:gs pos="41000">
                    <a:srgbClr val="C00000"/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Ellipse 86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3" name="Ellipse 82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4" name="Ellipse 83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5" name="Bogen 84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3960000" y="2560413"/>
            <a:ext cx="535785" cy="821537"/>
            <a:chOff x="4047804" y="4226400"/>
            <a:chExt cx="535785" cy="821537"/>
          </a:xfrm>
        </p:grpSpPr>
        <p:grpSp>
          <p:nvGrpSpPr>
            <p:cNvPr id="89" name="Gruppieren 88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93" name="Gleichschenkliges Dreieck 92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chemeClr val="tx1"/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Ellipse 93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0" name="Ellipse 89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1" name="Ellipse 90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2" name="Bogen 91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95" name="Gruppieren 94"/>
          <p:cNvGrpSpPr/>
          <p:nvPr/>
        </p:nvGrpSpPr>
        <p:grpSpPr>
          <a:xfrm>
            <a:off x="4180231" y="3550413"/>
            <a:ext cx="535785" cy="821537"/>
            <a:chOff x="4047804" y="4226400"/>
            <a:chExt cx="535785" cy="821537"/>
          </a:xfrm>
        </p:grpSpPr>
        <p:grpSp>
          <p:nvGrpSpPr>
            <p:cNvPr id="96" name="Gruppieren 95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100" name="Gleichschenkliges Dreieck 99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rgbClr val="00B0F0"/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Ellipse 100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7" name="Ellipse 96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8" name="Ellipse 97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9" name="Bogen 98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109" name="Gruppieren 108"/>
          <p:cNvGrpSpPr/>
          <p:nvPr/>
        </p:nvGrpSpPr>
        <p:grpSpPr>
          <a:xfrm>
            <a:off x="3370231" y="3415413"/>
            <a:ext cx="535785" cy="821537"/>
            <a:chOff x="4047804" y="4226400"/>
            <a:chExt cx="535785" cy="821537"/>
          </a:xfrm>
        </p:grpSpPr>
        <p:grpSp>
          <p:nvGrpSpPr>
            <p:cNvPr id="110" name="Gruppieren 109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114" name="Gleichschenkliges Dreieck 113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rgbClr val="7030A0"/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Ellipse 114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1" name="Ellipse 110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2" name="Ellipse 111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3" name="Bogen 112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116" name="Gruppieren 115"/>
          <p:cNvGrpSpPr/>
          <p:nvPr/>
        </p:nvGrpSpPr>
        <p:grpSpPr>
          <a:xfrm>
            <a:off x="3779552" y="1570413"/>
            <a:ext cx="535785" cy="821537"/>
            <a:chOff x="4047804" y="4226400"/>
            <a:chExt cx="535785" cy="821537"/>
          </a:xfrm>
        </p:grpSpPr>
        <p:grpSp>
          <p:nvGrpSpPr>
            <p:cNvPr id="117" name="Gruppieren 116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121" name="Gleichschenkliges Dreieck 120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rgbClr val="FFC000"/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Ellipse 121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8" name="Ellipse 117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9" name="Ellipse 118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0" name="Bogen 119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grpSp>
        <p:nvGrpSpPr>
          <p:cNvPr id="123" name="Gruppieren 122"/>
          <p:cNvGrpSpPr/>
          <p:nvPr/>
        </p:nvGrpSpPr>
        <p:grpSpPr>
          <a:xfrm>
            <a:off x="760279" y="2020413"/>
            <a:ext cx="535785" cy="821537"/>
            <a:chOff x="4047804" y="4226400"/>
            <a:chExt cx="535785" cy="821537"/>
          </a:xfrm>
        </p:grpSpPr>
        <p:grpSp>
          <p:nvGrpSpPr>
            <p:cNvPr id="124" name="Gruppieren 123"/>
            <p:cNvGrpSpPr/>
            <p:nvPr/>
          </p:nvGrpSpPr>
          <p:grpSpPr>
            <a:xfrm>
              <a:off x="4047804" y="4226400"/>
              <a:ext cx="535785" cy="821537"/>
              <a:chOff x="3779912" y="3291830"/>
              <a:chExt cx="1071570" cy="1643074"/>
            </a:xfrm>
          </p:grpSpPr>
          <p:sp>
            <p:nvSpPr>
              <p:cNvPr id="128" name="Gleichschenkliges Dreieck 127"/>
              <p:cNvSpPr/>
              <p:nvPr/>
            </p:nvSpPr>
            <p:spPr>
              <a:xfrm>
                <a:off x="3779912" y="3577582"/>
                <a:ext cx="1071570" cy="1357322"/>
              </a:xfrm>
              <a:prstGeom prst="triangle">
                <a:avLst/>
              </a:prstGeom>
              <a:gradFill flip="none" rotWithShape="1">
                <a:gsLst>
                  <a:gs pos="41000">
                    <a:srgbClr val="002060"/>
                  </a:gs>
                  <a:gs pos="100000">
                    <a:srgbClr val="B8E3E6">
                      <a:alpha val="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Ellipse 128"/>
              <p:cNvSpPr/>
              <p:nvPr/>
            </p:nvSpPr>
            <p:spPr>
              <a:xfrm>
                <a:off x="4029946" y="3291830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70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B8E3E6">
                      <a:alpha val="0"/>
                    </a:srgbClr>
                  </a:gs>
                </a:gsLst>
                <a:lin ang="135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tlCol="0" anchor="ctr"/>
              <a:lstStyle/>
              <a:p>
                <a:pPr marL="342900" indent="-342900"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5" name="Ellipse 124"/>
            <p:cNvSpPr/>
            <p:nvPr/>
          </p:nvSpPr>
          <p:spPr>
            <a:xfrm>
              <a:off x="427969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6" name="Ellipse 125"/>
            <p:cNvSpPr/>
            <p:nvPr/>
          </p:nvSpPr>
          <p:spPr>
            <a:xfrm>
              <a:off x="4355976" y="4305642"/>
              <a:ext cx="36000" cy="36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7" name="Bogen 126"/>
            <p:cNvSpPr/>
            <p:nvPr/>
          </p:nvSpPr>
          <p:spPr>
            <a:xfrm>
              <a:off x="4253626" y="4299175"/>
              <a:ext cx="144016" cy="140202"/>
            </a:xfrm>
            <a:prstGeom prst="arc">
              <a:avLst>
                <a:gd name="adj1" fmla="val 2005695"/>
                <a:gd name="adj2" fmla="val 764652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61000"/>
                  </a:schemeClr>
                </a:gs>
                <a:gs pos="78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rgbClr val="B8E3E6">
                    <a:alpha val="0"/>
                  </a:srgb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342900" indent="-342900" algn="ctr"/>
              <a:endParaRPr lang="de-DE"/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5148064" y="1058400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n-lt"/>
              </a:rPr>
              <a:t>Gleichwertigkeit</a:t>
            </a:r>
            <a:endParaRPr lang="de-DE" sz="2000" b="1" dirty="0">
              <a:latin typeface="+mn-lt"/>
            </a:endParaRPr>
          </a:p>
        </p:txBody>
      </p:sp>
      <p:sp>
        <p:nvSpPr>
          <p:cNvPr id="134" name="Abgerundetes Rechteck 133"/>
          <p:cNvSpPr/>
          <p:nvPr/>
        </p:nvSpPr>
        <p:spPr>
          <a:xfrm>
            <a:off x="5220120" y="1620000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Gleiche Stellung vor Gott</a:t>
            </a:r>
          </a:p>
        </p:txBody>
      </p:sp>
      <p:sp>
        <p:nvSpPr>
          <p:cNvPr id="135" name="Abgerundetes Rechteck 134"/>
          <p:cNvSpPr/>
          <p:nvPr/>
        </p:nvSpPr>
        <p:spPr>
          <a:xfrm>
            <a:off x="5220120" y="2196000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Gleiche Rechte für alle Menschen</a:t>
            </a:r>
          </a:p>
        </p:txBody>
      </p:sp>
      <p:sp>
        <p:nvSpPr>
          <p:cNvPr id="136" name="Abgerundetes Rechteck 135"/>
          <p:cNvSpPr/>
          <p:nvPr/>
        </p:nvSpPr>
        <p:spPr>
          <a:xfrm>
            <a:off x="5220120" y="2772000"/>
            <a:ext cx="5328544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err="1" smtClean="0">
                <a:solidFill>
                  <a:schemeClr val="tx1"/>
                </a:solidFill>
              </a:rPr>
              <a:t>Geschwisterschaft</a:t>
            </a:r>
            <a:r>
              <a:rPr lang="de-DE" dirty="0" smtClean="0">
                <a:solidFill>
                  <a:schemeClr val="tx1"/>
                </a:solidFill>
              </a:rPr>
              <a:t> statt Hierarchie </a:t>
            </a:r>
          </a:p>
        </p:txBody>
      </p:sp>
      <p:sp>
        <p:nvSpPr>
          <p:cNvPr id="130" name="Abgerundetes Rechteck 129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aus Tradition</a:t>
            </a:r>
          </a:p>
        </p:txBody>
      </p:sp>
    </p:spTree>
    <p:extLst>
      <p:ext uri="{BB962C8B-B14F-4D97-AF65-F5344CB8AC3E}">
        <p14:creationId xmlns:p14="http://schemas.microsoft.com/office/powerpoint/2010/main" val="35321708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4" grpId="0" animBg="1"/>
      <p:bldP spid="135" grpId="0" animBg="1"/>
      <p:bldP spid="136" grpId="0" animBg="1"/>
    </p:bldLst>
  </p:timing>
</p:sld>
</file>

<file path=ppt/theme/theme1.xml><?xml version="1.0" encoding="utf-8"?>
<a:theme xmlns:a="http://schemas.openxmlformats.org/drawingml/2006/main" name="HMH standart">
  <a:themeElements>
    <a:clrScheme name="1_HMH Standa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HMH Standart">
      <a:majorFont>
        <a:latin typeface="Futura Hv BT"/>
        <a:ea typeface=""/>
        <a:cs typeface=""/>
      </a:majorFont>
      <a:minorFont>
        <a:latin typeface="Futura Md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HMH Standa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MH Standa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MH Standa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MH Standa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MH Standa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MH Standa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HMH standart</Template>
  <TotalTime>0</TotalTime>
  <Words>1147</Words>
  <Application>Microsoft Office PowerPoint</Application>
  <PresentationFormat>Bildschirmpräsentation (16:9)</PresentationFormat>
  <Paragraphs>463</Paragraphs>
  <Slides>67</Slides>
  <Notes>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67</vt:i4>
      </vt:variant>
    </vt:vector>
  </HeadingPairs>
  <TitlesOfParts>
    <vt:vector size="75" baseType="lpstr">
      <vt:lpstr>Arial</vt:lpstr>
      <vt:lpstr>Futura Md BT</vt:lpstr>
      <vt:lpstr>Calibri</vt:lpstr>
      <vt:lpstr>Futura Hv BT</vt:lpstr>
      <vt:lpstr>Wingdings</vt:lpstr>
      <vt:lpstr>Garamond Premr Pro Smbd</vt:lpstr>
      <vt:lpstr>Freehand471 BT</vt:lpstr>
      <vt:lpstr>HMH standart</vt:lpstr>
      <vt:lpstr>PowerPoint-Präsentation</vt:lpstr>
      <vt:lpstr>aus Tradition auf gutem Weg –  die Herrnhuter Missionshilfe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Herrnhuter Missionshilfe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nahe bei den Menschen</dc:title>
  <dc:creator>Niels Gärtner</dc:creator>
  <cp:lastModifiedBy>Niels Gärtner</cp:lastModifiedBy>
  <cp:revision>506</cp:revision>
  <cp:lastPrinted>2013-03-06T09:17:21Z</cp:lastPrinted>
  <dcterms:created xsi:type="dcterms:W3CDTF">2010-03-15T13:20:35Z</dcterms:created>
  <dcterms:modified xsi:type="dcterms:W3CDTF">2020-05-29T13:32:20Z</dcterms:modified>
</cp:coreProperties>
</file>