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60"/>
  </p:notesMasterIdLst>
  <p:handoutMasterIdLst>
    <p:handoutMasterId r:id="rId61"/>
  </p:handoutMasterIdLst>
  <p:sldIdLst>
    <p:sldId id="516" r:id="rId2"/>
    <p:sldId id="536" r:id="rId3"/>
    <p:sldId id="537" r:id="rId4"/>
    <p:sldId id="514" r:id="rId5"/>
    <p:sldId id="422" r:id="rId6"/>
    <p:sldId id="507" r:id="rId7"/>
    <p:sldId id="538" r:id="rId8"/>
    <p:sldId id="539" r:id="rId9"/>
    <p:sldId id="540" r:id="rId10"/>
    <p:sldId id="541" r:id="rId11"/>
    <p:sldId id="542" r:id="rId12"/>
    <p:sldId id="543" r:id="rId13"/>
    <p:sldId id="544" r:id="rId14"/>
    <p:sldId id="545" r:id="rId15"/>
    <p:sldId id="546" r:id="rId16"/>
    <p:sldId id="548" r:id="rId17"/>
    <p:sldId id="547" r:id="rId18"/>
    <p:sldId id="549" r:id="rId19"/>
    <p:sldId id="550" r:id="rId20"/>
    <p:sldId id="551" r:id="rId21"/>
    <p:sldId id="552" r:id="rId22"/>
    <p:sldId id="553" r:id="rId23"/>
    <p:sldId id="555" r:id="rId24"/>
    <p:sldId id="556" r:id="rId25"/>
    <p:sldId id="557" r:id="rId26"/>
    <p:sldId id="558" r:id="rId27"/>
    <p:sldId id="559" r:id="rId28"/>
    <p:sldId id="561" r:id="rId29"/>
    <p:sldId id="560" r:id="rId30"/>
    <p:sldId id="565" r:id="rId31"/>
    <p:sldId id="564" r:id="rId32"/>
    <p:sldId id="563" r:id="rId33"/>
    <p:sldId id="562" r:id="rId34"/>
    <p:sldId id="568" r:id="rId35"/>
    <p:sldId id="567" r:id="rId36"/>
    <p:sldId id="566" r:id="rId37"/>
    <p:sldId id="569" r:id="rId38"/>
    <p:sldId id="573" r:id="rId39"/>
    <p:sldId id="574" r:id="rId40"/>
    <p:sldId id="575" r:id="rId41"/>
    <p:sldId id="576" r:id="rId42"/>
    <p:sldId id="577" r:id="rId43"/>
    <p:sldId id="578" r:id="rId44"/>
    <p:sldId id="583" r:id="rId45"/>
    <p:sldId id="582" r:id="rId46"/>
    <p:sldId id="581" r:id="rId47"/>
    <p:sldId id="580" r:id="rId48"/>
    <p:sldId id="588" r:id="rId49"/>
    <p:sldId id="587" r:id="rId50"/>
    <p:sldId id="586" r:id="rId51"/>
    <p:sldId id="585" r:id="rId52"/>
    <p:sldId id="584" r:id="rId53"/>
    <p:sldId id="592" r:id="rId54"/>
    <p:sldId id="591" r:id="rId55"/>
    <p:sldId id="590" r:id="rId56"/>
    <p:sldId id="589" r:id="rId57"/>
    <p:sldId id="594" r:id="rId58"/>
    <p:sldId id="593" r:id="rId59"/>
  </p:sldIdLst>
  <p:sldSz cx="9144000" cy="5143500" type="screen16x9"/>
  <p:notesSz cx="6648450" cy="9850438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Freehand471 BT" panose="03080802040402060304" pitchFamily="66" charset="0"/>
      <p:regular r:id="rId66"/>
    </p:embeddedFont>
    <p:embeddedFont>
      <p:font typeface="Futura Md BT" panose="020B0602020204020303" pitchFamily="34" charset="0"/>
      <p:regular r:id="rId67"/>
      <p:bold r:id="rId68"/>
      <p:boldItalic r:id="rId69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920"/>
    <a:srgbClr val="B8E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9714" autoAdjust="0"/>
  </p:normalViewPr>
  <p:slideViewPr>
    <p:cSldViewPr showGuides="1">
      <p:cViewPr>
        <p:scale>
          <a:sx n="140" d="100"/>
          <a:sy n="140" d="100"/>
        </p:scale>
        <p:origin x="-792" y="-90"/>
      </p:cViewPr>
      <p:guideLst>
        <p:guide orient="horz" pos="1575"/>
        <p:guide pos="2880"/>
      </p:guideLst>
    </p:cSldViewPr>
  </p:slideViewPr>
  <p:outlineViewPr>
    <p:cViewPr>
      <p:scale>
        <a:sx n="33" d="100"/>
        <a:sy n="33" d="100"/>
      </p:scale>
      <p:origin x="0" y="21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08"/>
    </p:cViewPr>
  </p:sorterViewPr>
  <p:notesViewPr>
    <p:cSldViewPr showGuides="1">
      <p:cViewPr varScale="1">
        <p:scale>
          <a:sx n="71" d="100"/>
          <a:sy n="71" d="100"/>
        </p:scale>
        <p:origin x="-2124" y="-120"/>
      </p:cViewPr>
      <p:guideLst>
        <p:guide orient="horz" pos="3103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1720" cy="493074"/>
          </a:xfrm>
          <a:prstGeom prst="rect">
            <a:avLst/>
          </a:prstGeom>
        </p:spPr>
        <p:txBody>
          <a:bodyPr vert="horz" lIns="90206" tIns="45103" rIns="90206" bIns="4510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65178" y="1"/>
            <a:ext cx="2881720" cy="493074"/>
          </a:xfrm>
          <a:prstGeom prst="rect">
            <a:avLst/>
          </a:prstGeom>
        </p:spPr>
        <p:txBody>
          <a:bodyPr vert="horz" lIns="90206" tIns="45103" rIns="90206" bIns="45103" rtlCol="0"/>
          <a:lstStyle>
            <a:lvl1pPr algn="r">
              <a:defRPr sz="1200"/>
            </a:lvl1pPr>
          </a:lstStyle>
          <a:p>
            <a:fld id="{30F394F3-6326-4872-B243-53F81E421C23}" type="datetimeFigureOut">
              <a:rPr lang="de-DE" smtClean="0"/>
              <a:t>10.07.2017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55791"/>
            <a:ext cx="2881720" cy="493072"/>
          </a:xfrm>
          <a:prstGeom prst="rect">
            <a:avLst/>
          </a:prstGeom>
        </p:spPr>
        <p:txBody>
          <a:bodyPr vert="horz" lIns="90206" tIns="45103" rIns="90206" bIns="4510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65178" y="9355791"/>
            <a:ext cx="2881720" cy="493072"/>
          </a:xfrm>
          <a:prstGeom prst="rect">
            <a:avLst/>
          </a:prstGeom>
        </p:spPr>
        <p:txBody>
          <a:bodyPr vert="horz" lIns="90206" tIns="45103" rIns="90206" bIns="45103" rtlCol="0" anchor="b"/>
          <a:lstStyle>
            <a:lvl1pPr algn="r">
              <a:defRPr sz="1200"/>
            </a:lvl1pPr>
          </a:lstStyle>
          <a:p>
            <a:fld id="{6D7D2FE5-07C9-43CB-A292-6B8D449583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1825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0995" cy="492523"/>
          </a:xfrm>
          <a:prstGeom prst="rect">
            <a:avLst/>
          </a:prstGeom>
        </p:spPr>
        <p:txBody>
          <a:bodyPr vert="horz" lIns="94272" tIns="47136" rIns="94272" bIns="4713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65918" y="1"/>
            <a:ext cx="2880995" cy="492523"/>
          </a:xfrm>
          <a:prstGeom prst="rect">
            <a:avLst/>
          </a:prstGeom>
        </p:spPr>
        <p:txBody>
          <a:bodyPr vert="horz" lIns="94272" tIns="47136" rIns="94272" bIns="4713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88B95546-030E-449E-A920-7D8B587CF896}" type="datetimeFigureOut">
              <a:rPr lang="de-DE"/>
              <a:pPr>
                <a:defRPr/>
              </a:pPr>
              <a:t>10.07.2017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3" y="738188"/>
            <a:ext cx="6562725" cy="3692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72" tIns="47136" rIns="94272" bIns="47136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4845" y="4678959"/>
            <a:ext cx="5318760" cy="4432696"/>
          </a:xfrm>
          <a:prstGeom prst="rect">
            <a:avLst/>
          </a:prstGeom>
        </p:spPr>
        <p:txBody>
          <a:bodyPr vert="horz" lIns="94272" tIns="47136" rIns="94272" bIns="47136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56208"/>
            <a:ext cx="2880995" cy="492523"/>
          </a:xfrm>
          <a:prstGeom prst="rect">
            <a:avLst/>
          </a:prstGeom>
        </p:spPr>
        <p:txBody>
          <a:bodyPr vert="horz" lIns="94272" tIns="47136" rIns="94272" bIns="4713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65918" y="9356208"/>
            <a:ext cx="2880995" cy="492523"/>
          </a:xfrm>
          <a:prstGeom prst="rect">
            <a:avLst/>
          </a:prstGeom>
        </p:spPr>
        <p:txBody>
          <a:bodyPr vert="horz" lIns="94272" tIns="47136" rIns="94272" bIns="4713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6FBC24B5-9A7B-47A2-B5D9-8F209E77BA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3752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359" y="1597739"/>
            <a:ext cx="7773282" cy="110253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978" y="2914482"/>
            <a:ext cx="6400044" cy="1314226"/>
          </a:xfrm>
        </p:spPr>
        <p:txBody>
          <a:bodyPr/>
          <a:lstStyle>
            <a:lvl1pPr marL="0" indent="0" algn="ctr">
              <a:buNone/>
              <a:defRPr/>
            </a:lvl1pPr>
            <a:lvl2pPr marL="457112" indent="0" algn="ctr">
              <a:buNone/>
              <a:defRPr/>
            </a:lvl2pPr>
            <a:lvl3pPr marL="914225" indent="0" algn="ctr">
              <a:buNone/>
              <a:defRPr/>
            </a:lvl3pPr>
            <a:lvl4pPr marL="1371336" indent="0" algn="ctr">
              <a:buNone/>
              <a:defRPr/>
            </a:lvl4pPr>
            <a:lvl5pPr marL="1828449" indent="0" algn="ctr">
              <a:buNone/>
              <a:defRPr/>
            </a:lvl5pPr>
            <a:lvl6pPr marL="2285562" indent="0" algn="ctr">
              <a:buNone/>
              <a:defRPr/>
            </a:lvl6pPr>
            <a:lvl7pPr marL="2742672" indent="0" algn="ctr">
              <a:buNone/>
              <a:defRPr/>
            </a:lvl7pPr>
            <a:lvl8pPr marL="3199785" indent="0" algn="ctr">
              <a:buNone/>
              <a:defRPr/>
            </a:lvl8pPr>
            <a:lvl9pPr marL="3656898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952" y="5"/>
            <a:ext cx="2170724" cy="459412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" y="5"/>
            <a:ext cx="6395005" cy="4594121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333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2480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el, zwei Inhalt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333" y="1199562"/>
            <a:ext cx="4054201" cy="163679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333" y="2957326"/>
            <a:ext cx="4054201" cy="163679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half" idx="3"/>
          </p:nvPr>
        </p:nvSpPr>
        <p:spPr>
          <a:xfrm>
            <a:off x="4632480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333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32480" y="1199562"/>
            <a:ext cx="4054201" cy="163679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32480" y="2957326"/>
            <a:ext cx="4054201" cy="163679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333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32480" y="1199567"/>
            <a:ext cx="4054201" cy="339455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0" y="2"/>
            <a:ext cx="6643196" cy="7623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333" y="1199562"/>
            <a:ext cx="4054201" cy="163679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32480" y="1199562"/>
            <a:ext cx="4054201" cy="163679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333" y="2957326"/>
            <a:ext cx="4054201" cy="163679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32480" y="2957326"/>
            <a:ext cx="4054201" cy="163679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1895" y="3305100"/>
            <a:ext cx="7773282" cy="102189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1895" y="2179878"/>
            <a:ext cx="7773282" cy="112522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12" indent="0">
              <a:buNone/>
              <a:defRPr sz="1800"/>
            </a:lvl2pPr>
            <a:lvl3pPr marL="914225" indent="0">
              <a:buNone/>
              <a:defRPr sz="1600"/>
            </a:lvl3pPr>
            <a:lvl4pPr marL="1371336" indent="0">
              <a:buNone/>
              <a:defRPr sz="1400"/>
            </a:lvl4pPr>
            <a:lvl5pPr marL="1828449" indent="0">
              <a:buNone/>
              <a:defRPr sz="1400"/>
            </a:lvl5pPr>
            <a:lvl6pPr marL="2285562" indent="0">
              <a:buNone/>
              <a:defRPr sz="1400"/>
            </a:lvl6pPr>
            <a:lvl7pPr marL="2742672" indent="0">
              <a:buNone/>
              <a:defRPr sz="1400"/>
            </a:lvl7pPr>
            <a:lvl8pPr marL="3199785" indent="0">
              <a:buNone/>
              <a:defRPr sz="1400"/>
            </a:lvl8pPr>
            <a:lvl9pPr marL="3656898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333" y="1199567"/>
            <a:ext cx="4054201" cy="33945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2480" y="1199567"/>
            <a:ext cx="4054201" cy="33945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326" y="205389"/>
            <a:ext cx="8229348" cy="85809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327" y="1151682"/>
            <a:ext cx="4040342" cy="4800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6" indent="0">
              <a:buNone/>
              <a:defRPr sz="1600" b="1"/>
            </a:lvl4pPr>
            <a:lvl5pPr marL="1828449" indent="0">
              <a:buNone/>
              <a:defRPr sz="1600" b="1"/>
            </a:lvl5pPr>
            <a:lvl6pPr marL="2285562" indent="0">
              <a:buNone/>
              <a:defRPr sz="1600" b="1"/>
            </a:lvl6pPr>
            <a:lvl7pPr marL="2742672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8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327" y="1631761"/>
            <a:ext cx="4040342" cy="29623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75" y="1151682"/>
            <a:ext cx="4041603" cy="4800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6" indent="0">
              <a:buNone/>
              <a:defRPr sz="1600" b="1"/>
            </a:lvl4pPr>
            <a:lvl5pPr marL="1828449" indent="0">
              <a:buNone/>
              <a:defRPr sz="1600" b="1"/>
            </a:lvl5pPr>
            <a:lvl6pPr marL="2285562" indent="0">
              <a:buNone/>
              <a:defRPr sz="1600" b="1"/>
            </a:lvl6pPr>
            <a:lvl7pPr marL="2742672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8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75" y="1631761"/>
            <a:ext cx="4041603" cy="29623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331" y="205388"/>
            <a:ext cx="3008525" cy="8706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461" y="205388"/>
            <a:ext cx="5111217" cy="43887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331" y="1076080"/>
            <a:ext cx="3008525" cy="3518043"/>
          </a:xfrm>
        </p:spPr>
        <p:txBody>
          <a:bodyPr/>
          <a:lstStyle>
            <a:lvl1pPr marL="0" indent="0">
              <a:buNone/>
              <a:defRPr sz="1400"/>
            </a:lvl1pPr>
            <a:lvl2pPr marL="457112" indent="0">
              <a:buNone/>
              <a:defRPr sz="1200"/>
            </a:lvl2pPr>
            <a:lvl3pPr marL="914225" indent="0">
              <a:buNone/>
              <a:defRPr sz="1000"/>
            </a:lvl3pPr>
            <a:lvl4pPr marL="1371336" indent="0">
              <a:buNone/>
              <a:defRPr sz="900"/>
            </a:lvl4pPr>
            <a:lvl5pPr marL="1828449" indent="0">
              <a:buNone/>
              <a:defRPr sz="900"/>
            </a:lvl5pPr>
            <a:lvl6pPr marL="2285562" indent="0">
              <a:buNone/>
              <a:defRPr sz="900"/>
            </a:lvl6pPr>
            <a:lvl7pPr marL="2742672" indent="0">
              <a:buNone/>
              <a:defRPr sz="900"/>
            </a:lvl7pPr>
            <a:lvl8pPr marL="3199785" indent="0">
              <a:buNone/>
              <a:defRPr sz="900"/>
            </a:lvl8pPr>
            <a:lvl9pPr marL="3656898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769" y="3599951"/>
            <a:ext cx="5485392" cy="4258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769" y="459921"/>
            <a:ext cx="5485392" cy="3085847"/>
          </a:xfrm>
        </p:spPr>
        <p:txBody>
          <a:bodyPr/>
          <a:lstStyle>
            <a:lvl1pPr marL="0" indent="0">
              <a:buNone/>
              <a:defRPr sz="3200"/>
            </a:lvl1pPr>
            <a:lvl2pPr marL="457112" indent="0">
              <a:buNone/>
              <a:defRPr sz="2800"/>
            </a:lvl2pPr>
            <a:lvl3pPr marL="914225" indent="0">
              <a:buNone/>
              <a:defRPr sz="2400"/>
            </a:lvl3pPr>
            <a:lvl4pPr marL="1371336" indent="0">
              <a:buNone/>
              <a:defRPr sz="2000"/>
            </a:lvl4pPr>
            <a:lvl5pPr marL="1828449" indent="0">
              <a:buNone/>
              <a:defRPr sz="2000"/>
            </a:lvl5pPr>
            <a:lvl6pPr marL="2285562" indent="0">
              <a:buNone/>
              <a:defRPr sz="2000"/>
            </a:lvl6pPr>
            <a:lvl7pPr marL="2742672" indent="0">
              <a:buNone/>
              <a:defRPr sz="2000"/>
            </a:lvl7pPr>
            <a:lvl8pPr marL="3199785" indent="0">
              <a:buNone/>
              <a:defRPr sz="2000"/>
            </a:lvl8pPr>
            <a:lvl9pPr marL="3656898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769" y="4025842"/>
            <a:ext cx="5485392" cy="603561"/>
          </a:xfrm>
        </p:spPr>
        <p:txBody>
          <a:bodyPr/>
          <a:lstStyle>
            <a:lvl1pPr marL="0" indent="0">
              <a:buNone/>
              <a:defRPr sz="1400"/>
            </a:lvl1pPr>
            <a:lvl2pPr marL="457112" indent="0">
              <a:buNone/>
              <a:defRPr sz="1200"/>
            </a:lvl2pPr>
            <a:lvl3pPr marL="914225" indent="0">
              <a:buNone/>
              <a:defRPr sz="1000"/>
            </a:lvl3pPr>
            <a:lvl4pPr marL="1371336" indent="0">
              <a:buNone/>
              <a:defRPr sz="900"/>
            </a:lvl4pPr>
            <a:lvl5pPr marL="1828449" indent="0">
              <a:buNone/>
              <a:defRPr sz="900"/>
            </a:lvl5pPr>
            <a:lvl6pPr marL="2285562" indent="0">
              <a:buNone/>
              <a:defRPr sz="900"/>
            </a:lvl6pPr>
            <a:lvl7pPr marL="2742672" indent="0">
              <a:buNone/>
              <a:defRPr sz="900"/>
            </a:lvl7pPr>
            <a:lvl8pPr marL="3199785" indent="0">
              <a:buNone/>
              <a:defRPr sz="900"/>
            </a:lvl8pPr>
            <a:lvl9pPr marL="3656898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" y="713190"/>
            <a:ext cx="9138961" cy="4427795"/>
          </a:xfrm>
          <a:prstGeom prst="rect">
            <a:avLst/>
          </a:prstGeom>
          <a:gradFill flip="none" rotWithShape="1">
            <a:gsLst>
              <a:gs pos="80000">
                <a:srgbClr val="000000">
                  <a:alpha val="15000"/>
                </a:srgbClr>
              </a:gs>
              <a:gs pos="95000">
                <a:schemeClr val="bg1"/>
              </a:gs>
            </a:gsLst>
            <a:lin ang="5400000" scaled="1"/>
            <a:tileRect/>
          </a:gradFill>
          <a:ln w="0">
            <a:noFill/>
            <a:miter lim="800000"/>
            <a:headEnd/>
            <a:tailEnd/>
          </a:ln>
          <a:effectLst/>
        </p:spPr>
        <p:txBody>
          <a:bodyPr wrap="none" lIns="91422" tIns="45711" rIns="91422" bIns="4571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"/>
            <a:ext cx="6643196" cy="7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26" y="1199567"/>
            <a:ext cx="8229348" cy="339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4101" name="Picture 5" descr="Logo HMH  neu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911549" y="149949"/>
            <a:ext cx="2010723" cy="47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" y="713190"/>
            <a:ext cx="9138961" cy="27721"/>
          </a:xfrm>
          <a:prstGeom prst="rect">
            <a:avLst/>
          </a:prstGeom>
          <a:solidFill>
            <a:srgbClr val="F4792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2" tIns="45711" rIns="91422" bIns="4571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5pPr>
      <a:lvl6pPr marL="457112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6pPr>
      <a:lvl7pPr marL="914225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7pPr>
      <a:lvl8pPr marL="137133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8pPr>
      <a:lvl9pPr marL="182844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utura Hv BT" pitchFamily="34" charset="0"/>
        </a:defRPr>
      </a:lvl9pPr>
    </p:titleStyle>
    <p:bodyStyle>
      <a:lvl1pPr marL="342834" indent="-342834" algn="l" rtl="0" eaLnBrk="1" fontAlgn="base" hangingPunct="1">
        <a:spcBef>
          <a:spcPct val="20000"/>
        </a:spcBef>
        <a:spcAft>
          <a:spcPct val="0"/>
        </a:spcAft>
        <a:buClr>
          <a:srgbClr val="F47920"/>
        </a:buClr>
        <a:buFontTx/>
        <a:buBlip>
          <a:blip r:embed="rId19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807" indent="-28569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81" indent="-22855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93" indent="-228555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06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117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230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342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454" indent="-22855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6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9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8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rnhuter-missionshilfe.de/" TargetMode="External"/><Relationship Id="rId7" Type="http://schemas.microsoft.com/office/2007/relationships/hdphoto" Target="../media/hdphoto2.wdp"/><Relationship Id="rId2" Type="http://schemas.openxmlformats.org/officeDocument/2006/relationships/hyperlink" Target="Surinam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8.wdp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3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microsoft.com/office/2007/relationships/hdphoto" Target="../media/hdphoto25.wdp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9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7" Type="http://schemas.microsoft.com/office/2007/relationships/hdphoto" Target="../media/hdphoto3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microsoft.com/office/2007/relationships/hdphoto" Target="../media/hdphoto31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4.wdp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35.wdp"/><Relationship Id="rId7" Type="http://schemas.microsoft.com/office/2007/relationships/hdphoto" Target="../media/hdphoto37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microsoft.com/office/2007/relationships/hdphoto" Target="../media/hdphoto36.wdp"/><Relationship Id="rId4" Type="http://schemas.openxmlformats.org/officeDocument/2006/relationships/image" Target="../media/image38.png"/><Relationship Id="rId9" Type="http://schemas.microsoft.com/office/2007/relationships/hdphoto" Target="../media/hdphoto38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41.wdp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43.wdp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5.wdp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9.wdp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7" Type="http://schemas.microsoft.com/office/2007/relationships/hdphoto" Target="../media/hdphoto55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microsoft.com/office/2007/relationships/hdphoto" Target="../media/hdphoto54.wdp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6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57.wdp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8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7" Type="http://schemas.microsoft.com/office/2007/relationships/hdphoto" Target="../media/hdphoto61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microsoft.com/office/2007/relationships/hdphoto" Target="../media/hdphoto60.wdp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63.wdp"/><Relationship Id="rId7" Type="http://schemas.microsoft.com/office/2007/relationships/hdphoto" Target="../media/hdphoto65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microsoft.com/office/2007/relationships/hdphoto" Target="../media/hdphoto64.wdp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66.wdp"/><Relationship Id="rId7" Type="http://schemas.microsoft.com/office/2007/relationships/hdphoto" Target="../media/hdphoto68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microsoft.com/office/2007/relationships/hdphoto" Target="../media/hdphoto67.wdp"/><Relationship Id="rId4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70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1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73.wdp"/><Relationship Id="rId4" Type="http://schemas.openxmlformats.org/officeDocument/2006/relationships/image" Target="../media/image103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76.wdp"/><Relationship Id="rId3" Type="http://schemas.microsoft.com/office/2007/relationships/hdphoto" Target="../media/hdphoto74.wdp"/><Relationship Id="rId7" Type="http://schemas.openxmlformats.org/officeDocument/2006/relationships/image" Target="../media/image107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microsoft.com/office/2007/relationships/hdphoto" Target="../media/hdphoto75.wdp"/><Relationship Id="rId10" Type="http://schemas.microsoft.com/office/2007/relationships/hdphoto" Target="../media/hdphoto77.wdp"/><Relationship Id="rId4" Type="http://schemas.openxmlformats.org/officeDocument/2006/relationships/image" Target="../media/image105.jpeg"/><Relationship Id="rId9" Type="http://schemas.openxmlformats.org/officeDocument/2006/relationships/image" Target="../media/image10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microsoft.com/office/2007/relationships/hdphoto" Target="../media/hdphoto10.wdp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microsoft.com/office/2007/relationships/hdphoto" Target="../media/hdphoto15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491880" y="1347614"/>
            <a:ext cx="5010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+mn-lt"/>
              </a:rPr>
              <a:t>Surinam - </a:t>
            </a:r>
            <a:r>
              <a:rPr lang="de-DE" sz="2800" b="1" dirty="0">
                <a:latin typeface="+mn-lt"/>
              </a:rPr>
              <a:t/>
            </a:r>
            <a:br>
              <a:rPr lang="de-DE" sz="2800" b="1" dirty="0">
                <a:latin typeface="+mn-lt"/>
              </a:rPr>
            </a:br>
            <a:r>
              <a:rPr lang="de-DE" sz="2800" b="1" dirty="0">
                <a:latin typeface="+mn-lt"/>
              </a:rPr>
              <a:t>Land der Vielfalt</a:t>
            </a:r>
            <a:endParaRPr lang="de-DE" sz="2800" dirty="0">
              <a:latin typeface="+mn-lt"/>
            </a:endParaRPr>
          </a:p>
        </p:txBody>
      </p:sp>
      <p:sp>
        <p:nvSpPr>
          <p:cNvPr id="5" name="Abgerundetes Rechteck 4">
            <a:hlinkClick r:id="rId2" action="ppaction://hlinkfile"/>
          </p:cNvPr>
          <p:cNvSpPr/>
          <p:nvPr/>
        </p:nvSpPr>
        <p:spPr>
          <a:xfrm>
            <a:off x="6372200" y="3021790"/>
            <a:ext cx="2663976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342900" indent="-342900" algn="ctr"/>
            <a:r>
              <a:rPr lang="de-DE" sz="1200" dirty="0" smtClean="0">
                <a:solidFill>
                  <a:schemeClr val="tx1"/>
                </a:solidFill>
              </a:rPr>
              <a:t>Text der Präsentation als </a:t>
            </a:r>
            <a:r>
              <a:rPr lang="de-DE" sz="1200" dirty="0" err="1" smtClean="0">
                <a:solidFill>
                  <a:schemeClr val="tx1"/>
                </a:solidFill>
              </a:rPr>
              <a:t>pdf</a:t>
            </a:r>
            <a:endParaRPr lang="de-DE" sz="1200" dirty="0" smtClean="0">
              <a:solidFill>
                <a:schemeClr val="tx1"/>
              </a:solidFill>
            </a:endParaRPr>
          </a:p>
        </p:txBody>
      </p:sp>
      <p:sp>
        <p:nvSpPr>
          <p:cNvPr id="6" name="Abgerundetes Rechteck 5">
            <a:hlinkClick r:id="rId3"/>
          </p:cNvPr>
          <p:cNvSpPr/>
          <p:nvPr/>
        </p:nvSpPr>
        <p:spPr>
          <a:xfrm>
            <a:off x="6372200" y="3651870"/>
            <a:ext cx="2663976" cy="360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 algn="ctr"/>
            <a:r>
              <a:rPr lang="de-DE" sz="1200" dirty="0" smtClean="0">
                <a:solidFill>
                  <a:schemeClr val="tx1"/>
                </a:solidFill>
              </a:rPr>
              <a:t>www.herrrnhuter-missionshilfe.de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8000" y="1535421"/>
            <a:ext cx="3780000" cy="27927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550235" y="3021790"/>
            <a:ext cx="2677949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182844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32255" y="1546441"/>
            <a:ext cx="3780000" cy="268710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1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5469948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159139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0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987574"/>
            <a:ext cx="6421002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feld 9"/>
          <p:cNvSpPr txBox="1"/>
          <p:nvPr/>
        </p:nvSpPr>
        <p:spPr>
          <a:xfrm>
            <a:off x="7141207" y="2539020"/>
            <a:ext cx="17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 smtClean="0">
                <a:latin typeface="+mn-lt"/>
              </a:rPr>
              <a:t>Centrale</a:t>
            </a:r>
            <a:r>
              <a:rPr lang="de-DE" sz="1600" b="1" dirty="0" smtClean="0">
                <a:latin typeface="+mn-lt"/>
              </a:rPr>
              <a:t> Markt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65251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236296" y="2532733"/>
            <a:ext cx="17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 smtClean="0">
                <a:latin typeface="+mn-lt"/>
              </a:rPr>
              <a:t>Saramacca</a:t>
            </a:r>
            <a:endParaRPr lang="de-DE" sz="1600" b="1" dirty="0"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6805143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313378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-7984" y="2283718"/>
            <a:ext cx="147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Sandstrand am </a:t>
            </a:r>
            <a:r>
              <a:rPr lang="de-DE" sz="1600" b="1" dirty="0" err="1" smtClean="0">
                <a:latin typeface="+mn-lt"/>
              </a:rPr>
              <a:t>Braamspunt</a:t>
            </a:r>
            <a:endParaRPr lang="de-DE" sz="1600" b="1" dirty="0">
              <a:latin typeface="+mn-l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000" y="1026000"/>
            <a:ext cx="7268520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819646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066032" y="4227934"/>
            <a:ext cx="14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Albina</a:t>
            </a:r>
            <a:endParaRPr lang="de-DE" sz="1600" b="1" dirty="0"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026255"/>
            <a:ext cx="3888000" cy="2916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1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0000" y="1026000"/>
            <a:ext cx="4064071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6423611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000" y="1026000"/>
            <a:ext cx="5039999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3034142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3006000"/>
            <a:ext cx="3040291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729481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0000" y="1026000"/>
            <a:ext cx="8346132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262042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1026058"/>
            <a:ext cx="3466728" cy="28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4360703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feld 5"/>
          <p:cNvSpPr txBox="1"/>
          <p:nvPr/>
        </p:nvSpPr>
        <p:spPr>
          <a:xfrm>
            <a:off x="5004048" y="4232967"/>
            <a:ext cx="3682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 smtClean="0">
                <a:latin typeface="+mn-lt"/>
              </a:rPr>
              <a:t>Atjoni</a:t>
            </a:r>
            <a:r>
              <a:rPr lang="de-DE" sz="1600" b="1" dirty="0" smtClean="0">
                <a:latin typeface="+mn-lt"/>
              </a:rPr>
              <a:t> und der </a:t>
            </a:r>
            <a:r>
              <a:rPr lang="de-DE" sz="1600" b="1" dirty="0" err="1" smtClean="0">
                <a:latin typeface="+mn-lt"/>
              </a:rPr>
              <a:t>Afobakkastausee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79517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8464" y="1059581"/>
            <a:ext cx="4320000" cy="14408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95" y="1477462"/>
            <a:ext cx="3780000" cy="294424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8464" y="2679582"/>
            <a:ext cx="4320000" cy="216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3592058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200" y="1026000"/>
            <a:ext cx="2516715" cy="234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26000"/>
            <a:ext cx="5670000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feld 7"/>
          <p:cNvSpPr txBox="1"/>
          <p:nvPr/>
        </p:nvSpPr>
        <p:spPr>
          <a:xfrm>
            <a:off x="6876256" y="3910221"/>
            <a:ext cx="14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Holz- und Goldabbau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27701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491880" y="1347614"/>
            <a:ext cx="5010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+mn-lt"/>
              </a:rPr>
              <a:t>Surinam - </a:t>
            </a:r>
            <a:r>
              <a:rPr lang="de-DE" sz="2800" b="1" dirty="0">
                <a:latin typeface="+mn-lt"/>
              </a:rPr>
              <a:t/>
            </a:r>
            <a:br>
              <a:rPr lang="de-DE" sz="2800" b="1" dirty="0">
                <a:latin typeface="+mn-lt"/>
              </a:rPr>
            </a:br>
            <a:r>
              <a:rPr lang="de-DE" sz="2800" b="1" dirty="0">
                <a:latin typeface="+mn-lt"/>
              </a:rPr>
              <a:t>Land der Vielfalt</a:t>
            </a:r>
            <a:endParaRPr lang="de-DE" sz="2800" dirty="0">
              <a:latin typeface="+mn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8000" y="1535421"/>
            <a:ext cx="3780000" cy="27927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550235" y="3021790"/>
            <a:ext cx="2677949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6038615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-187689" y="1642807"/>
            <a:ext cx="3780000" cy="26135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1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49286" y="1279187"/>
            <a:ext cx="2160000" cy="17207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428" y="1059581"/>
            <a:ext cx="2835000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8889" y="3399581"/>
            <a:ext cx="1720795" cy="144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192846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851920" y="1543908"/>
            <a:ext cx="4896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600" b="1" dirty="0">
                <a:latin typeface="+mn-lt"/>
              </a:rPr>
              <a:t>540.000 Einwohner </a:t>
            </a:r>
            <a:endParaRPr lang="de-DE" sz="1600" b="1" dirty="0" smtClean="0"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de-DE" sz="1600" b="1" dirty="0" smtClean="0">
                <a:latin typeface="+mn-lt"/>
              </a:rPr>
              <a:t>davon </a:t>
            </a:r>
            <a:r>
              <a:rPr lang="de-DE" sz="1600" b="1" dirty="0">
                <a:latin typeface="+mn-lt"/>
              </a:rPr>
              <a:t>sind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20.000 Menschen indigener Abstammung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200.000 Nachfahren ehemaliger Sklaven aus Afrika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230.000 aus Indien, Indonesien, China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84.000 aus Brasilien, Europa, Guyana, Haiti, Libanon u.a.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2982742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945029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08000" y="1026000"/>
            <a:ext cx="7151427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992110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000" y="1026000"/>
            <a:ext cx="6851540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696978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000" y="1026000"/>
            <a:ext cx="5798651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37954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2973078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000" y="1026000"/>
            <a:ext cx="5040000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149399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26000"/>
            <a:ext cx="5040000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1026000"/>
            <a:ext cx="2611054" cy="306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feld 7"/>
          <p:cNvSpPr txBox="1"/>
          <p:nvPr/>
        </p:nvSpPr>
        <p:spPr>
          <a:xfrm>
            <a:off x="6120000" y="4371950"/>
            <a:ext cx="261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Fort </a:t>
            </a:r>
            <a:r>
              <a:rPr lang="de-DE" sz="1600" b="1" dirty="0" err="1" smtClean="0">
                <a:latin typeface="+mn-lt"/>
              </a:rPr>
              <a:t>Zeelandia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9787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32"/>
          <a:stretch/>
        </p:blipFill>
        <p:spPr>
          <a:xfrm>
            <a:off x="4176000" y="1026000"/>
            <a:ext cx="4591093" cy="280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3477855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feld 7"/>
          <p:cNvSpPr txBox="1"/>
          <p:nvPr/>
        </p:nvSpPr>
        <p:spPr>
          <a:xfrm>
            <a:off x="4175998" y="4207339"/>
            <a:ext cx="4591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Sklaverei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21135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000" y="1026000"/>
            <a:ext cx="5333833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94" y="1026000"/>
            <a:ext cx="2940335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9185447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3780000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026000"/>
            <a:ext cx="4191582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942149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491880" y="1347614"/>
            <a:ext cx="5010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+mn-lt"/>
              </a:rPr>
              <a:t>Surinam - </a:t>
            </a:r>
            <a:r>
              <a:rPr lang="de-DE" sz="2800" b="1" dirty="0">
                <a:latin typeface="+mn-lt"/>
              </a:rPr>
              <a:t/>
            </a:r>
            <a:br>
              <a:rPr lang="de-DE" sz="2800" b="1" dirty="0">
                <a:latin typeface="+mn-lt"/>
              </a:rPr>
            </a:br>
            <a:r>
              <a:rPr lang="de-DE" sz="2800" b="1" dirty="0">
                <a:latin typeface="+mn-lt"/>
              </a:rPr>
              <a:t>Land der Vielfalt</a:t>
            </a:r>
            <a:endParaRPr lang="de-DE" sz="2800" dirty="0">
              <a:latin typeface="+mn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8000" y="1535421"/>
            <a:ext cx="3780000" cy="27927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550235" y="3021790"/>
            <a:ext cx="2677949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Abgerundetes Rechteck 4"/>
          <p:cNvSpPr/>
          <p:nvPr/>
        </p:nvSpPr>
        <p:spPr>
          <a:xfrm>
            <a:off x="6444208" y="3021790"/>
            <a:ext cx="432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600" dirty="0" smtClean="0">
                <a:solidFill>
                  <a:srgbClr val="F47920"/>
                </a:solidFill>
              </a:rPr>
              <a:t>I. </a:t>
            </a:r>
            <a:r>
              <a:rPr lang="de-DE" sz="1600" dirty="0" smtClean="0">
                <a:solidFill>
                  <a:srgbClr val="000000"/>
                </a:solidFill>
              </a:rPr>
              <a:t>Landschaft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6444208" y="3696846"/>
            <a:ext cx="432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600" dirty="0" smtClean="0">
                <a:solidFill>
                  <a:srgbClr val="F47920"/>
                </a:solidFill>
              </a:rPr>
              <a:t>II. </a:t>
            </a:r>
            <a:r>
              <a:rPr lang="de-DE" sz="1600" dirty="0" smtClean="0">
                <a:solidFill>
                  <a:srgbClr val="000000"/>
                </a:solidFill>
              </a:rPr>
              <a:t>Bevölkerung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6444208" y="4371902"/>
            <a:ext cx="432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sz="1600" dirty="0" smtClean="0">
                <a:solidFill>
                  <a:srgbClr val="F47920"/>
                </a:solidFill>
              </a:rPr>
              <a:t>III. </a:t>
            </a:r>
            <a:r>
              <a:rPr lang="de-DE" sz="1600" dirty="0" smtClean="0">
                <a:solidFill>
                  <a:srgbClr val="000000"/>
                </a:solidFill>
              </a:rPr>
              <a:t>Herrnhuter in Surinam</a:t>
            </a:r>
          </a:p>
        </p:txBody>
      </p:sp>
    </p:spTree>
    <p:extLst>
      <p:ext uri="{BB962C8B-B14F-4D97-AF65-F5344CB8AC3E}">
        <p14:creationId xmlns:p14="http://schemas.microsoft.com/office/powerpoint/2010/main" val="2409237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000" y="1026000"/>
            <a:ext cx="3888913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3907245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624645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000" y="1026000"/>
            <a:ext cx="4506798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3486304" cy="27639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feld 7"/>
          <p:cNvSpPr txBox="1"/>
          <p:nvPr/>
        </p:nvSpPr>
        <p:spPr>
          <a:xfrm>
            <a:off x="359999" y="4227934"/>
            <a:ext cx="3486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Chinesen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48667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6088458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feld 6"/>
          <p:cNvSpPr txBox="1"/>
          <p:nvPr/>
        </p:nvSpPr>
        <p:spPr>
          <a:xfrm>
            <a:off x="6876256" y="163564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Inder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51656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5213896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feld 6"/>
          <p:cNvSpPr txBox="1"/>
          <p:nvPr/>
        </p:nvSpPr>
        <p:spPr>
          <a:xfrm>
            <a:off x="6084168" y="1635646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Javaner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80377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000" y="1026000"/>
            <a:ext cx="5653733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feld 6"/>
          <p:cNvSpPr txBox="1"/>
          <p:nvPr/>
        </p:nvSpPr>
        <p:spPr>
          <a:xfrm>
            <a:off x="441750" y="1050496"/>
            <a:ext cx="25202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600" b="1" dirty="0">
                <a:latin typeface="+mn-lt"/>
              </a:rPr>
              <a:t>Religionen</a:t>
            </a:r>
          </a:p>
          <a:p>
            <a:pPr>
              <a:spcAft>
                <a:spcPts val="0"/>
              </a:spcAft>
            </a:pPr>
            <a:endParaRPr lang="de-DE" sz="1600" b="1" dirty="0">
              <a:latin typeface="+mn-lt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Christen 48%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Hindus 22 %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Moslime 14%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Juden 200 Pers.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Anhänger der </a:t>
            </a:r>
            <a:r>
              <a:rPr lang="de-DE" sz="1600" b="1" dirty="0" err="1">
                <a:latin typeface="+mn-lt"/>
              </a:rPr>
              <a:t>Winti</a:t>
            </a:r>
            <a:r>
              <a:rPr lang="de-DE" sz="1600" b="1" dirty="0">
                <a:latin typeface="+mn-lt"/>
              </a:rPr>
              <a:t> Religion 1,8%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Andere 13,3%</a:t>
            </a:r>
          </a:p>
        </p:txBody>
      </p:sp>
    </p:spTree>
    <p:extLst>
      <p:ext uri="{BB962C8B-B14F-4D97-AF65-F5344CB8AC3E}">
        <p14:creationId xmlns:p14="http://schemas.microsoft.com/office/powerpoint/2010/main" val="17502914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601" y="1059582"/>
            <a:ext cx="3556415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99048" y="1536590"/>
            <a:ext cx="3780000" cy="282598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450" y="3006000"/>
            <a:ext cx="3864566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170986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00" y="1026000"/>
            <a:ext cx="7003406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5169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II. </a:t>
            </a:r>
            <a:r>
              <a:rPr lang="de-DE" dirty="0" smtClean="0">
                <a:solidFill>
                  <a:srgbClr val="000000"/>
                </a:solidFill>
              </a:rPr>
              <a:t>Bevölkerung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2826000"/>
            <a:ext cx="2970000" cy="19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0" y="1404498"/>
            <a:ext cx="3780000" cy="302300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14149" y="1975739"/>
            <a:ext cx="3780000" cy="188052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feld 8"/>
          <p:cNvSpPr txBox="1"/>
          <p:nvPr/>
        </p:nvSpPr>
        <p:spPr>
          <a:xfrm>
            <a:off x="5724128" y="1635646"/>
            <a:ext cx="297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 smtClean="0">
                <a:latin typeface="+mn-lt"/>
              </a:rPr>
              <a:t>Moiwana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00501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26000"/>
            <a:ext cx="5039999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feld 6"/>
          <p:cNvSpPr txBox="1"/>
          <p:nvPr/>
        </p:nvSpPr>
        <p:spPr>
          <a:xfrm>
            <a:off x="5652120" y="1282412"/>
            <a:ext cx="338437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600" b="1" dirty="0">
                <a:latin typeface="+mn-lt"/>
              </a:rPr>
              <a:t>Herrnhuter Brüdergemeine </a:t>
            </a:r>
            <a:r>
              <a:rPr lang="de-DE" sz="1600" b="1" dirty="0" smtClean="0">
                <a:latin typeface="+mn-lt"/>
              </a:rPr>
              <a:t>in Surinam</a:t>
            </a:r>
            <a:endParaRPr lang="de-DE" sz="1600" b="1" dirty="0">
              <a:latin typeface="+mn-lt"/>
            </a:endParaRPr>
          </a:p>
          <a:p>
            <a:pPr>
              <a:spcAft>
                <a:spcPts val="0"/>
              </a:spcAft>
            </a:pPr>
            <a:endParaRPr lang="de-DE" sz="1600" b="1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60.000 Mitglieder </a:t>
            </a:r>
            <a:r>
              <a:rPr lang="de-DE" sz="1600" b="1" dirty="0" smtClean="0">
                <a:latin typeface="+mn-lt"/>
              </a:rPr>
              <a:t>in 69 </a:t>
            </a:r>
            <a:r>
              <a:rPr lang="de-DE" sz="1600" b="1" dirty="0">
                <a:latin typeface="+mn-lt"/>
              </a:rPr>
              <a:t>Gemeinden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de-DE" sz="1600" b="1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b="1" dirty="0" smtClean="0">
                <a:latin typeface="+mn-lt"/>
              </a:rPr>
              <a:t>4 </a:t>
            </a:r>
            <a:r>
              <a:rPr lang="de-DE" sz="1600" b="1" dirty="0">
                <a:latin typeface="+mn-lt"/>
              </a:rPr>
              <a:t>Gemeinden auf Curacao, Aruba und St. Maarten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68379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3855860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88000" y="842848"/>
            <a:ext cx="3780000" cy="414630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1215216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788024" y="1440000"/>
            <a:ext cx="40324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 smtClean="0">
                <a:latin typeface="+mn-lt"/>
              </a:rPr>
              <a:t>164.000 km² (D: 350.000 km²)</a:t>
            </a:r>
            <a:endParaRPr lang="de-DE" sz="1600" b="1" dirty="0">
              <a:latin typeface="+mn-lt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 smtClean="0">
                <a:latin typeface="+mn-lt"/>
              </a:rPr>
              <a:t>ca</a:t>
            </a:r>
            <a:r>
              <a:rPr lang="de-DE" sz="1600" b="1" dirty="0">
                <a:latin typeface="+mn-lt"/>
              </a:rPr>
              <a:t>. </a:t>
            </a:r>
            <a:r>
              <a:rPr lang="de-DE" sz="1600" b="1" dirty="0" smtClean="0">
                <a:latin typeface="+mn-lt"/>
              </a:rPr>
              <a:t>540.000 Einwohner</a:t>
            </a:r>
            <a:endParaRPr lang="de-DE" sz="1600" b="1" dirty="0">
              <a:latin typeface="+mn-lt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 smtClean="0">
                <a:latin typeface="+mn-lt"/>
              </a:rPr>
              <a:t>3 Einwohner/km²</a:t>
            </a:r>
            <a:endParaRPr lang="de-DE" sz="1600" b="1" dirty="0">
              <a:latin typeface="+mn-lt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Klima: feuchte Tropen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1600" b="1" dirty="0">
                <a:latin typeface="+mn-lt"/>
              </a:rPr>
              <a:t>Sprache: Niederländisch, </a:t>
            </a:r>
            <a:r>
              <a:rPr lang="de-DE" sz="1600" b="1" dirty="0" err="1">
                <a:latin typeface="+mn-lt"/>
              </a:rPr>
              <a:t>Sranan</a:t>
            </a:r>
            <a:r>
              <a:rPr lang="de-DE" sz="1600" b="1" dirty="0">
                <a:latin typeface="+mn-lt"/>
              </a:rPr>
              <a:t> </a:t>
            </a:r>
            <a:r>
              <a:rPr lang="de-DE" sz="1600" b="1" dirty="0" err="1">
                <a:latin typeface="+mn-lt"/>
              </a:rPr>
              <a:t>Tongo</a:t>
            </a:r>
            <a:r>
              <a:rPr lang="de-DE" sz="1600" b="1" dirty="0">
                <a:latin typeface="+mn-lt"/>
              </a:rPr>
              <a:t> und ca. 18 weitere  Stammessprachen</a:t>
            </a:r>
          </a:p>
        </p:txBody>
      </p:sp>
      <p:pic>
        <p:nvPicPr>
          <p:cNvPr id="7" name="Bild 2" descr="Bildergebnis für Landkarte Suriname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756000"/>
            <a:ext cx="4440866" cy="4392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7062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000" y="1026000"/>
            <a:ext cx="6511712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990560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59331" y="1852875"/>
            <a:ext cx="3780000" cy="21262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0" y="1026000"/>
            <a:ext cx="5670001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3002306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" y="1026000"/>
            <a:ext cx="7926759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589750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2925606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24327" y="2341673"/>
            <a:ext cx="1800000" cy="312865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000" y="1026000"/>
            <a:ext cx="5040000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7580289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644000" y="1026000"/>
            <a:ext cx="4053235" cy="306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3946649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feld 7"/>
          <p:cNvSpPr txBox="1"/>
          <p:nvPr/>
        </p:nvSpPr>
        <p:spPr>
          <a:xfrm>
            <a:off x="4644000" y="4276293"/>
            <a:ext cx="4053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Schulen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4965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000" y="1026000"/>
            <a:ext cx="3931392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4295836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9408633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0000" y="1026000"/>
            <a:ext cx="5676875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feld 6"/>
          <p:cNvSpPr txBox="1"/>
          <p:nvPr/>
        </p:nvSpPr>
        <p:spPr>
          <a:xfrm>
            <a:off x="135157" y="1807022"/>
            <a:ext cx="2924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Zinzendorf Herberge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87230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5840606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feld 7"/>
          <p:cNvSpPr txBox="1"/>
          <p:nvPr/>
        </p:nvSpPr>
        <p:spPr>
          <a:xfrm>
            <a:off x="6242809" y="1779662"/>
            <a:ext cx="2793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 smtClean="0">
                <a:latin typeface="+mn-lt"/>
              </a:rPr>
              <a:t>Bigisma</a:t>
            </a:r>
            <a:r>
              <a:rPr lang="de-DE" sz="1600" b="1" dirty="0" smtClean="0">
                <a:latin typeface="+mn-lt"/>
              </a:rPr>
              <a:t> </a:t>
            </a:r>
            <a:r>
              <a:rPr lang="de-DE" sz="1600" b="1" dirty="0" err="1" smtClean="0">
                <a:latin typeface="+mn-lt"/>
              </a:rPr>
              <a:t>dei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41343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6000" y="1026000"/>
            <a:ext cx="4413113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98" y="1026000"/>
            <a:ext cx="3678418" cy="3024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feld 7"/>
          <p:cNvSpPr txBox="1"/>
          <p:nvPr/>
        </p:nvSpPr>
        <p:spPr>
          <a:xfrm>
            <a:off x="359998" y="4299942"/>
            <a:ext cx="3678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 smtClean="0">
                <a:latin typeface="+mn-lt"/>
              </a:rPr>
              <a:t>Huize</a:t>
            </a:r>
            <a:r>
              <a:rPr lang="de-DE" sz="1600" b="1" dirty="0" smtClean="0">
                <a:latin typeface="+mn-lt"/>
              </a:rPr>
              <a:t> Albertine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06009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0000" y="1026000"/>
            <a:ext cx="4781156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3111288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2059034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0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000" y="1026000"/>
            <a:ext cx="4468213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C:\Users\Niels Gärtner\Desktop\Bild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109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000" y="1026000"/>
            <a:ext cx="3483406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4256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4225" y="1026000"/>
            <a:ext cx="1413949" cy="216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3363838"/>
            <a:ext cx="3119275" cy="144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9" r="13741"/>
          <a:stretch/>
        </p:blipFill>
        <p:spPr>
          <a:xfrm>
            <a:off x="4176000" y="1026000"/>
            <a:ext cx="4569444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720226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" b="5839"/>
          <a:stretch/>
        </p:blipFill>
        <p:spPr>
          <a:xfrm>
            <a:off x="360000" y="1026000"/>
            <a:ext cx="6085628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feld 6"/>
          <p:cNvSpPr txBox="1"/>
          <p:nvPr/>
        </p:nvSpPr>
        <p:spPr>
          <a:xfrm>
            <a:off x="6459721" y="2067694"/>
            <a:ext cx="2698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Gesundheitszentrum </a:t>
            </a:r>
            <a:r>
              <a:rPr lang="de-DE" sz="1600" b="1" dirty="0" err="1" smtClean="0">
                <a:latin typeface="+mn-lt"/>
              </a:rPr>
              <a:t>Ladouani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66194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69" b="11164"/>
          <a:stretch/>
        </p:blipFill>
        <p:spPr>
          <a:xfrm>
            <a:off x="360000" y="1026000"/>
            <a:ext cx="4011732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8911" b="29569"/>
          <a:stretch/>
        </p:blipFill>
        <p:spPr>
          <a:xfrm>
            <a:off x="5436000" y="1026000"/>
            <a:ext cx="3315744" cy="216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/>
        </p:blipFill>
        <p:spPr>
          <a:xfrm rot="10800000">
            <a:off x="4716016" y="3366000"/>
            <a:ext cx="3389082" cy="144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999638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4" r="3660"/>
          <a:stretch/>
        </p:blipFill>
        <p:spPr>
          <a:xfrm>
            <a:off x="4608000" y="1026000"/>
            <a:ext cx="4155742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22" r="18002" b="4391"/>
          <a:stretch/>
        </p:blipFill>
        <p:spPr>
          <a:xfrm>
            <a:off x="360000" y="3366000"/>
            <a:ext cx="2620107" cy="144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" t="8477" r="-1" b="17809"/>
          <a:stretch/>
        </p:blipFill>
        <p:spPr>
          <a:xfrm>
            <a:off x="360000" y="1026000"/>
            <a:ext cx="4100833" cy="216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811565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27" b="24162"/>
          <a:stretch/>
        </p:blipFill>
        <p:spPr>
          <a:xfrm>
            <a:off x="612000" y="1026000"/>
            <a:ext cx="7895636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452412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46"/>
          <a:stretch/>
        </p:blipFill>
        <p:spPr>
          <a:xfrm>
            <a:off x="360000" y="1026000"/>
            <a:ext cx="6172872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feld 6"/>
          <p:cNvSpPr txBox="1"/>
          <p:nvPr/>
        </p:nvSpPr>
        <p:spPr>
          <a:xfrm>
            <a:off x="6588223" y="2067694"/>
            <a:ext cx="2569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Feste feiern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45210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III. </a:t>
            </a:r>
            <a:r>
              <a:rPr lang="de-DE" dirty="0" smtClean="0">
                <a:solidFill>
                  <a:srgbClr val="000000"/>
                </a:solidFill>
              </a:rPr>
              <a:t>Herrnhuter in Surinam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23" t="11132" r="32339" b="11453"/>
          <a:stretch/>
        </p:blipFill>
        <p:spPr>
          <a:xfrm>
            <a:off x="972000" y="1026000"/>
            <a:ext cx="3780000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feld 6"/>
          <p:cNvSpPr txBox="1"/>
          <p:nvPr/>
        </p:nvSpPr>
        <p:spPr>
          <a:xfrm>
            <a:off x="5436096" y="1995686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Unser Lamm hat gesiegt,</a:t>
            </a:r>
          </a:p>
          <a:p>
            <a:pPr algn="ctr"/>
            <a:r>
              <a:rPr lang="de-DE" sz="1600" b="1" dirty="0" smtClean="0">
                <a:latin typeface="+mn-lt"/>
              </a:rPr>
              <a:t>lasst uns ihm folgen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94395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491880" y="1347614"/>
            <a:ext cx="5010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+mn-lt"/>
              </a:rPr>
              <a:t>Surinam - </a:t>
            </a:r>
            <a:r>
              <a:rPr lang="de-DE" sz="2800" b="1" dirty="0">
                <a:latin typeface="+mn-lt"/>
              </a:rPr>
              <a:t/>
            </a:r>
            <a:br>
              <a:rPr lang="de-DE" sz="2800" b="1" dirty="0">
                <a:latin typeface="+mn-lt"/>
              </a:rPr>
            </a:br>
            <a:r>
              <a:rPr lang="de-DE" sz="2800" b="1" dirty="0">
                <a:latin typeface="+mn-lt"/>
              </a:rPr>
              <a:t>Land der Vielfalt</a:t>
            </a:r>
            <a:endParaRPr lang="de-DE" sz="2800" dirty="0">
              <a:latin typeface="+mn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865"/>
          <a:stretch/>
        </p:blipFill>
        <p:spPr>
          <a:xfrm rot="5400000">
            <a:off x="-108000" y="1535421"/>
            <a:ext cx="3780000" cy="27927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25" r="8089"/>
          <a:stretch/>
        </p:blipFill>
        <p:spPr>
          <a:xfrm rot="10800000">
            <a:off x="3550235" y="3021790"/>
            <a:ext cx="2677949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feld 1"/>
          <p:cNvSpPr txBox="1"/>
          <p:nvPr/>
        </p:nvSpPr>
        <p:spPr>
          <a:xfrm>
            <a:off x="6228184" y="3021790"/>
            <a:ext cx="2915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latin typeface="Freehand471 BT" panose="03080802040402060304" pitchFamily="66" charset="0"/>
              </a:rPr>
              <a:t>Vielen Dank </a:t>
            </a:r>
          </a:p>
          <a:p>
            <a:pPr algn="ctr"/>
            <a:r>
              <a:rPr lang="de-DE" sz="2800" dirty="0" smtClean="0">
                <a:latin typeface="Freehand471 BT" panose="03080802040402060304" pitchFamily="66" charset="0"/>
              </a:rPr>
              <a:t>für Ihre Aufmerksamkeit!</a:t>
            </a:r>
            <a:endParaRPr lang="de-DE" sz="2800" dirty="0">
              <a:latin typeface="Freehand471 BT" panose="0308080204040206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363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508104" y="1058400"/>
            <a:ext cx="361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Unser Angebot</a:t>
            </a:r>
            <a:endParaRPr lang="de-DE" b="1" dirty="0">
              <a:latin typeface="+mj-lt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6516216" y="1620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Weltweit verbunden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6516216" y="2196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Medien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6516216" y="2772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Newsletter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6516216" y="3348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Vorträge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6516216" y="3924000"/>
            <a:ext cx="355325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chemeClr val="tx1"/>
                </a:solidFill>
              </a:rPr>
              <a:t>Reisen</a:t>
            </a:r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4182166" y="1944783"/>
            <a:ext cx="1550670" cy="1429744"/>
            <a:chOff x="4113874" y="2886410"/>
            <a:chExt cx="1938336" cy="1787180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1" t="-1" r="9728" b="19510"/>
            <a:stretch/>
          </p:blipFill>
          <p:spPr>
            <a:xfrm>
              <a:off x="4788024" y="2886410"/>
              <a:ext cx="1264186" cy="178718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00000">
              <a:off x="4113874" y="3544978"/>
              <a:ext cx="1115120" cy="110266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" h="254000"/>
            </a:sp3d>
          </p:spPr>
        </p:pic>
      </p:grpSp>
      <p:grpSp>
        <p:nvGrpSpPr>
          <p:cNvPr id="18" name="Gruppieren 17"/>
          <p:cNvGrpSpPr>
            <a:grpSpLocks noChangeAspect="1"/>
          </p:cNvGrpSpPr>
          <p:nvPr/>
        </p:nvGrpSpPr>
        <p:grpSpPr>
          <a:xfrm>
            <a:off x="406196" y="1303408"/>
            <a:ext cx="2185823" cy="2112657"/>
            <a:chOff x="894995" y="1280048"/>
            <a:chExt cx="2252672" cy="2366015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0000">
              <a:off x="894995" y="1280048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0000">
              <a:off x="1035757" y="1280048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189082" y="1290167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0000">
              <a:off x="1350000" y="1314000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0545">
              <a:off x="1512000" y="1332000"/>
              <a:ext cx="1635667" cy="23140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2700" h="25400"/>
            </a:sp3d>
          </p:spPr>
        </p:pic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000">
            <a:off x="3240696" y="1253221"/>
            <a:ext cx="891124" cy="8844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254000"/>
          </a:sp3d>
        </p:spPr>
      </p:pic>
      <p:sp>
        <p:nvSpPr>
          <p:cNvPr id="20" name="Abgerundetes Rechteck 19"/>
          <p:cNvSpPr/>
          <p:nvPr/>
        </p:nvSpPr>
        <p:spPr>
          <a:xfrm>
            <a:off x="467864" y="3924000"/>
            <a:ext cx="2880000" cy="1080000"/>
          </a:xfrm>
          <a:prstGeom prst="roundRect">
            <a:avLst>
              <a:gd name="adj" fmla="val 1365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Herrnhuter Missionshilfe </a:t>
            </a:r>
          </a:p>
          <a:p>
            <a:pPr algn="ctr"/>
            <a:r>
              <a:rPr lang="de-DE" sz="1200" dirty="0" err="1">
                <a:solidFill>
                  <a:schemeClr val="tx1"/>
                </a:solidFill>
              </a:rPr>
              <a:t>Badwasen</a:t>
            </a:r>
            <a:r>
              <a:rPr lang="de-DE" sz="1200" dirty="0">
                <a:solidFill>
                  <a:schemeClr val="tx1"/>
                </a:solidFill>
              </a:rPr>
              <a:t> 6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73087 Bad Boll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071 64/ 94 21-0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www.herrnhuter-missionshilfe.de</a:t>
            </a:r>
          </a:p>
        </p:txBody>
      </p:sp>
      <p:sp>
        <p:nvSpPr>
          <p:cNvPr id="21" name="Abgerundetes Rechteck 20"/>
          <p:cNvSpPr/>
          <p:nvPr/>
        </p:nvSpPr>
        <p:spPr>
          <a:xfrm>
            <a:off x="3492200" y="3924000"/>
            <a:ext cx="2880000" cy="1080000"/>
          </a:xfrm>
          <a:prstGeom prst="roundRect">
            <a:avLst>
              <a:gd name="adj" fmla="val 1365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  <a:alpha val="90000"/>
                </a:schemeClr>
              </a:gs>
              <a:gs pos="100000">
                <a:schemeClr val="accent1">
                  <a:shade val="100000"/>
                  <a:satMod val="115000"/>
                  <a:alpha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Herrnhuter Missionshilfe e.V. </a:t>
            </a:r>
          </a:p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IBAN: </a:t>
            </a:r>
          </a:p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DE25 </a:t>
            </a:r>
            <a:r>
              <a:rPr lang="de-DE" sz="1200" dirty="0">
                <a:solidFill>
                  <a:schemeClr val="tx1"/>
                </a:solidFill>
              </a:rPr>
              <a:t>5206 0410 0000 4151 </a:t>
            </a:r>
            <a:r>
              <a:rPr lang="de-DE" sz="1200" dirty="0" smtClean="0">
                <a:solidFill>
                  <a:schemeClr val="tx1"/>
                </a:solidFill>
              </a:rPr>
              <a:t>03</a:t>
            </a:r>
            <a:endParaRPr lang="de-DE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992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667" y="1026000"/>
            <a:ext cx="2700000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000" y="3005999"/>
            <a:ext cx="2700000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26000"/>
            <a:ext cx="4490014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7406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1026000"/>
            <a:ext cx="2825975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" y="3006000"/>
            <a:ext cx="2387700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0" name="Picture 2" descr="C:\Users\Niels Gärtner\Desktop\Bild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000" y="1026000"/>
            <a:ext cx="5045897" cy="3780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7965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0000" y="1026000"/>
            <a:ext cx="6335897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000" y="1025997"/>
            <a:ext cx="1764000" cy="278216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feld 7"/>
          <p:cNvSpPr txBox="1"/>
          <p:nvPr/>
        </p:nvSpPr>
        <p:spPr>
          <a:xfrm>
            <a:off x="7020000" y="4155926"/>
            <a:ext cx="17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n-lt"/>
              </a:rPr>
              <a:t>Paramaribo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56570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44000" y="144000"/>
            <a:ext cx="5400000" cy="432000"/>
          </a:xfrm>
          <a:prstGeom prst="roundRect">
            <a:avLst>
              <a:gd name="adj" fmla="val 2745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61000"/>
                </a:schemeClr>
              </a:gs>
              <a:gs pos="78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B8E3E6">
                  <a:alpha val="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/>
            <a:r>
              <a:rPr lang="de-DE" dirty="0" smtClean="0">
                <a:solidFill>
                  <a:srgbClr val="F47920"/>
                </a:solidFill>
              </a:rPr>
              <a:t>I. </a:t>
            </a:r>
            <a:r>
              <a:rPr lang="de-DE" dirty="0" smtClean="0">
                <a:solidFill>
                  <a:srgbClr val="000000"/>
                </a:solidFill>
              </a:rPr>
              <a:t>Landschaft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000" y="1026000"/>
            <a:ext cx="3132000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97"/>
          <a:stretch/>
        </p:blipFill>
        <p:spPr>
          <a:xfrm>
            <a:off x="360000" y="1026000"/>
            <a:ext cx="4920018" cy="37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1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000" y="3006000"/>
            <a:ext cx="3132000" cy="18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544945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MH standart">
  <a:themeElements>
    <a:clrScheme name="1_HMH Standa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HMH Standart">
      <a:majorFont>
        <a:latin typeface="Futura Hv BT"/>
        <a:ea typeface=""/>
        <a:cs typeface=""/>
      </a:majorFont>
      <a:minorFont>
        <a:latin typeface="Futura Md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HMH Standa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MH Standa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MH Standa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HMH standart</Template>
  <TotalTime>0</TotalTime>
  <Words>409</Words>
  <Application>Microsoft Office PowerPoint</Application>
  <PresentationFormat>Bildschirmpräsentation (16:9)</PresentationFormat>
  <Paragraphs>123</Paragraphs>
  <Slides>58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5" baseType="lpstr">
      <vt:lpstr>Arial</vt:lpstr>
      <vt:lpstr>Calibri</vt:lpstr>
      <vt:lpstr>Freehand471 BT</vt:lpstr>
      <vt:lpstr>Futura Md BT</vt:lpstr>
      <vt:lpstr>Futura Hv BT</vt:lpstr>
      <vt:lpstr>Wingdings</vt:lpstr>
      <vt:lpstr>HMH standart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nahe bei den Menschen</dc:title>
  <dc:creator>Niels Gärtner</dc:creator>
  <cp:lastModifiedBy>Niels Gärtner</cp:lastModifiedBy>
  <cp:revision>632</cp:revision>
  <cp:lastPrinted>2013-07-01T16:22:40Z</cp:lastPrinted>
  <dcterms:created xsi:type="dcterms:W3CDTF">2010-03-15T13:20:35Z</dcterms:created>
  <dcterms:modified xsi:type="dcterms:W3CDTF">2017-07-10T09:32:46Z</dcterms:modified>
</cp:coreProperties>
</file>