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00" r:id="rId3"/>
    <p:sldId id="267" r:id="rId4"/>
    <p:sldId id="264" r:id="rId5"/>
    <p:sldId id="257" r:id="rId6"/>
    <p:sldId id="258" r:id="rId7"/>
    <p:sldId id="275" r:id="rId8"/>
    <p:sldId id="259" r:id="rId9"/>
    <p:sldId id="265" r:id="rId10"/>
    <p:sldId id="287" r:id="rId11"/>
    <p:sldId id="290" r:id="rId12"/>
    <p:sldId id="266" r:id="rId13"/>
    <p:sldId id="297" r:id="rId14"/>
    <p:sldId id="260" r:id="rId15"/>
    <p:sldId id="261" r:id="rId16"/>
    <p:sldId id="270" r:id="rId17"/>
    <p:sldId id="262" r:id="rId18"/>
    <p:sldId id="293" r:id="rId19"/>
    <p:sldId id="295" r:id="rId20"/>
    <p:sldId id="271" r:id="rId21"/>
    <p:sldId id="292" r:id="rId22"/>
    <p:sldId id="273" r:id="rId23"/>
    <p:sldId id="296" r:id="rId24"/>
    <p:sldId id="263" r:id="rId25"/>
    <p:sldId id="298" r:id="rId26"/>
    <p:sldId id="276" r:id="rId27"/>
    <p:sldId id="277" r:id="rId28"/>
    <p:sldId id="278" r:id="rId29"/>
    <p:sldId id="279" r:id="rId30"/>
    <p:sldId id="291" r:id="rId31"/>
    <p:sldId id="281" r:id="rId32"/>
    <p:sldId id="286" r:id="rId33"/>
    <p:sldId id="284" r:id="rId34"/>
    <p:sldId id="289" r:id="rId35"/>
    <p:sldId id="280" r:id="rId36"/>
    <p:sldId id="283" r:id="rId37"/>
    <p:sldId id="299" r:id="rId38"/>
  </p:sldIdLst>
  <p:sldSz cx="9144000" cy="5143500" type="screen16x9"/>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RW2n4lN+lbIVZnEcIKAQGQ==" hashData="0gZqIiTAn1yLoMeXPKHe67zHMU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920"/>
    <a:srgbClr val="B8E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83" autoAdjust="0"/>
    <p:restoredTop sz="70352" autoAdjust="0"/>
  </p:normalViewPr>
  <p:slideViewPr>
    <p:cSldViewPr showGuides="1">
      <p:cViewPr varScale="1">
        <p:scale>
          <a:sx n="108" d="100"/>
          <a:sy n="108" d="100"/>
        </p:scale>
        <p:origin x="-1704" y="-90"/>
      </p:cViewPr>
      <p:guideLst>
        <p:guide orient="horz" pos="1575"/>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1" d="100"/>
          <a:sy n="71" d="100"/>
        </p:scale>
        <p:origin x="-2124"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88B95546-030E-449E-A920-7D8B587CF896}" type="datetimeFigureOut">
              <a:rPr lang="de-DE"/>
              <a:pPr>
                <a:defRPr/>
              </a:pPr>
              <a:t>29.05.2020</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de-DE" noProof="0" smtClean="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6FBC24B5-9A7B-47A2-B5D9-8F209E77BAE2}" type="slidenum">
              <a:rPr lang="de-DE"/>
              <a:pPr>
                <a:defRPr/>
              </a:pPr>
              <a:t>‹Nr.›</a:t>
            </a:fld>
            <a:endParaRPr lang="de-DE"/>
          </a:p>
        </p:txBody>
      </p:sp>
    </p:spTree>
    <p:extLst>
      <p:ext uri="{BB962C8B-B14F-4D97-AF65-F5344CB8AC3E}">
        <p14:creationId xmlns:p14="http://schemas.microsoft.com/office/powerpoint/2010/main" val="2971983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de-DE" sz="1700" b="1" dirty="0" smtClean="0"/>
              <a:t>Südafrika</a:t>
            </a:r>
          </a:p>
          <a:p>
            <a:pPr algn="ctr"/>
            <a:r>
              <a:rPr lang="de-DE" dirty="0" smtClean="0"/>
              <a:t>Licht und Schatten am Kap der Guten Hoffnung</a:t>
            </a:r>
          </a:p>
          <a:p>
            <a:pPr algn="ctr"/>
            <a:endParaRPr lang="de-DE" dirty="0" smtClean="0"/>
          </a:p>
          <a:p>
            <a:r>
              <a:rPr lang="de-DE" sz="1200" i="1" dirty="0" smtClean="0"/>
              <a:t>Falls Sie den Text zur Präsentation ausdrucken möchten, klicken Sie bitte auf die Schaltfläche. </a:t>
            </a:r>
          </a:p>
          <a:p>
            <a:r>
              <a:rPr lang="de-DE" sz="1200" i="1" dirty="0" smtClean="0"/>
              <a:t>Der Adobe Reader öffnet dann das </a:t>
            </a:r>
            <a:r>
              <a:rPr lang="de-DE" sz="1200" i="1" dirty="0" err="1" smtClean="0"/>
              <a:t>pdf</a:t>
            </a:r>
            <a:r>
              <a:rPr lang="de-DE" sz="1200" i="1" dirty="0" smtClean="0"/>
              <a:t>-Dokument, das Sie ausdrucken können.</a:t>
            </a:r>
          </a:p>
          <a:p>
            <a:r>
              <a:rPr lang="de-DE" sz="1200" i="1" dirty="0" smtClean="0"/>
              <a:t>Den Adobe Reader erhalten Sie kostenlos unter www.adobe.de.</a:t>
            </a:r>
          </a:p>
          <a:p>
            <a:endParaRPr lang="de-DE" dirty="0" smtClean="0">
              <a:latin typeface="Garamond Premr Pro" pitchFamily="18" charset="0"/>
            </a:endParaRPr>
          </a:p>
          <a:p>
            <a:r>
              <a:rPr lang="de-DE" sz="1800" dirty="0" smtClean="0">
                <a:latin typeface="Garamond Premr Pro Smbd" pitchFamily="18" charset="0"/>
                <a:sym typeface="Wingdings" pitchFamily="2" charset="2"/>
              </a:rPr>
              <a:t></a:t>
            </a:r>
            <a:r>
              <a:rPr lang="de-DE" dirty="0" smtClean="0">
                <a:latin typeface="Garamond Premr Pro Smbd" pitchFamily="18" charset="0"/>
                <a:sym typeface="Wingdings" pitchFamily="2" charset="2"/>
              </a:rPr>
              <a:t> </a:t>
            </a:r>
            <a:r>
              <a:rPr lang="de-DE" sz="1100" i="1" dirty="0" smtClean="0">
                <a:sym typeface="Wingdings" pitchFamily="2" charset="2"/>
              </a:rPr>
              <a:t>(Bitte drücken Sie bei diesem Symbol eine Taste, damit die Präsentation fortfährt)</a:t>
            </a:r>
          </a:p>
          <a:p>
            <a:endParaRPr lang="de-DE" dirty="0" smtClean="0"/>
          </a:p>
          <a:p>
            <a:endParaRPr lang="de-DE" dirty="0" smtClean="0"/>
          </a:p>
          <a:p>
            <a:endParaRPr lang="de-DE" dirty="0" smtClean="0"/>
          </a:p>
          <a:p>
            <a:endParaRPr lang="de-DE" dirty="0" smtClean="0"/>
          </a:p>
          <a:p>
            <a:pPr algn="ctr"/>
            <a:r>
              <a:rPr lang="de-DE" sz="1400" b="1" dirty="0" smtClean="0"/>
              <a:t>Die Präsentation ist inklusive aller Bilder und Grafiken urheberrechtlich geschützt. Sie darf nur für die von der Herrnhuter Missionshilfe genehmigten Zwecke verwendet werden.</a:t>
            </a:r>
          </a:p>
          <a:p>
            <a:pPr algn="ctr"/>
            <a:endParaRPr lang="de-DE" sz="1400" dirty="0" smtClean="0">
              <a:sym typeface="Symbol"/>
            </a:endParaRPr>
          </a:p>
          <a:p>
            <a:pPr algn="ctr"/>
            <a:r>
              <a:rPr lang="de-DE" sz="1200" b="1" dirty="0" smtClean="0">
                <a:sym typeface="Symbol"/>
              </a:rPr>
              <a:t> HMH 2010</a:t>
            </a:r>
            <a:endParaRPr lang="de-DE" sz="1200" b="1" dirty="0" smtClean="0"/>
          </a:p>
          <a:p>
            <a:pPr algn="ctr"/>
            <a:endParaRPr lang="de-DE" sz="1400" b="1" dirty="0"/>
          </a:p>
        </p:txBody>
      </p:sp>
      <p:sp>
        <p:nvSpPr>
          <p:cNvPr id="1434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F3A05F-800D-4340-AE33-99A096A18CCE}" type="slidenum">
              <a:rPr lang="de-DE" smtClean="0"/>
              <a:pPr fontAlgn="base">
                <a:spcBef>
                  <a:spcPct val="0"/>
                </a:spcBef>
                <a:spcAft>
                  <a:spcPct val="0"/>
                </a:spcAft>
                <a:defRPr/>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Die Kolonialzeit</a:t>
            </a:r>
            <a:endParaRPr lang="de-DE" dirty="0" smtClean="0"/>
          </a:p>
          <a:p>
            <a:pPr eaLnBrk="1" fontAlgn="auto" hangingPunct="1">
              <a:spcBef>
                <a:spcPts val="0"/>
              </a:spcBef>
              <a:spcAft>
                <a:spcPts val="0"/>
              </a:spcAft>
              <a:defRPr/>
            </a:pPr>
            <a:r>
              <a:rPr lang="de-DE" dirty="0" smtClean="0"/>
              <a:t>1652 gründete Jan van </a:t>
            </a:r>
            <a:r>
              <a:rPr lang="de-DE" dirty="0" err="1" smtClean="0"/>
              <a:t>Riebeek</a:t>
            </a:r>
            <a:r>
              <a:rPr lang="de-DE" dirty="0" smtClean="0"/>
              <a:t> eine Versorgungsstation für holländischen Handelsschiffe auf dem Weg nach Indien. Seine Leute ließen sich bald als selbständige „Freibürger“ auf dem Land nieder. Mit den einheimischen </a:t>
            </a:r>
            <a:r>
              <a:rPr lang="de-DE" dirty="0" err="1" smtClean="0"/>
              <a:t>Khoi-khoi</a:t>
            </a:r>
            <a:r>
              <a:rPr lang="de-DE" dirty="0" smtClean="0"/>
              <a:t> gab es Reibereien um Weideland und Vieh, aber die Waffen der Europäer, wie auch Alkohol und Krankheiten, die sie mitbrachten, sorgten dafür, dass es keine nennenswerte Opposition gab. Die </a:t>
            </a:r>
            <a:r>
              <a:rPr lang="de-DE" dirty="0" err="1" smtClean="0"/>
              <a:t>Khoi-khoi</a:t>
            </a:r>
            <a:r>
              <a:rPr lang="de-DE" dirty="0" smtClean="0"/>
              <a:t> wurden größtenteils aufgerieben. Dafür wurden Sklaven aus anderen Kolonien (wie Indonesien) importiert. Erst als die Kolonisten 1779 im Osten auf Bantu Siedler stießen, gab es Krieg mit Einheimischen.</a:t>
            </a:r>
          </a:p>
          <a:p>
            <a:pPr eaLnBrk="1" fontAlgn="auto" hangingPunct="1">
              <a:spcBef>
                <a:spcPts val="0"/>
              </a:spcBef>
              <a:spcAft>
                <a:spcPts val="0"/>
              </a:spcAft>
              <a:defRPr/>
            </a:pPr>
            <a:r>
              <a:rPr lang="de-DE" dirty="0" smtClean="0"/>
              <a:t>1815 übernahmen die Briten die Herrschaft am Kap. Unzufrieden über die neuen Herren, zogen die holländisch-stämmigen Siedler (Buren) ab 1836 im „Großen </a:t>
            </a:r>
            <a:r>
              <a:rPr lang="de-DE" dirty="0" err="1" smtClean="0"/>
              <a:t>Trek</a:t>
            </a:r>
            <a:r>
              <a:rPr lang="de-DE" dirty="0" smtClean="0"/>
              <a:t>“  nach Osten, wo es zu mehreren blutigen Territorialkriegen mit den Bantu kam.</a:t>
            </a:r>
          </a:p>
          <a:p>
            <a:pPr eaLnBrk="1" fontAlgn="auto" hangingPunct="1">
              <a:spcBef>
                <a:spcPts val="0"/>
              </a:spcBef>
              <a:spcAft>
                <a:spcPts val="0"/>
              </a:spcAft>
              <a:defRPr/>
            </a:pPr>
            <a:r>
              <a:rPr lang="de-DE" dirty="0" smtClean="0"/>
              <a:t>1850 gründeten die Buren zwei selbständige Republiken im Norden und im Zentrum Südafrikas, nachdem ihnen die Briten mit der Gründung einer britischen Kolonie (Natal) an der Ostküste zuvorgekommen waren. Die einheimischen Bantu wurden größtenteils unterworfen, vertrieben und zum Teil in die Berge verdrängt, wo sie das bis heute noch selbständige Königreich Lesotho gründeten. 1867 wurden in der Mitte des Landes bei Kimberley Diamanten entdeckt und 1886 Gold auf dem </a:t>
            </a:r>
            <a:r>
              <a:rPr lang="de-DE" dirty="0" err="1" smtClean="0"/>
              <a:t>Witwatersrand</a:t>
            </a:r>
            <a:r>
              <a:rPr lang="de-DE" dirty="0" smtClean="0"/>
              <a:t>. Es kam zu einem Ansturm von Goldsuchern in der </a:t>
            </a:r>
            <a:r>
              <a:rPr lang="de-DE" dirty="0" err="1" smtClean="0"/>
              <a:t>Burenrepublik</a:t>
            </a:r>
            <a:r>
              <a:rPr lang="de-DE" dirty="0" smtClean="0"/>
              <a:t> Transvaal. Die feindliche Haltung der Regierung von Paul Kruger gegenüber den Ausländern, deren zunehmende Unzufriedenheit und die ehrgeizigen Pläne des Premierministers am Kap, Cecil John Rhodes, heizten die Stimmung an. Daraufhin entbrannte der zum Teil grausam geführte „</a:t>
            </a:r>
            <a:r>
              <a:rPr lang="de-DE" dirty="0" err="1" smtClean="0"/>
              <a:t>Burenkrieg</a:t>
            </a:r>
            <a:r>
              <a:rPr lang="de-DE" dirty="0" smtClean="0"/>
              <a:t>“ (1899 bis 1902), an dessen Ende die beiden Republiken zu britischen Kolonien erklärt wurden. </a:t>
            </a:r>
          </a:p>
        </p:txBody>
      </p:sp>
      <p:sp>
        <p:nvSpPr>
          <p:cNvPr id="4" name="Foliennummernplatzhalter 3"/>
          <p:cNvSpPr>
            <a:spLocks noGrp="1"/>
          </p:cNvSpPr>
          <p:nvPr>
            <p:ph type="sldNum" sz="quarter" idx="5"/>
          </p:nvPr>
        </p:nvSpPr>
        <p:spPr/>
        <p:txBody>
          <a:bodyPr/>
          <a:lstStyle/>
          <a:p>
            <a:pPr>
              <a:defRPr/>
            </a:pPr>
            <a:fld id="{432DF658-D0B8-410A-8D7D-A7AB2C3F3FAC}"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4608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b="1" dirty="0" smtClean="0"/>
              <a:t>Die Südafrikanische Union</a:t>
            </a:r>
            <a:endParaRPr lang="de-DE" dirty="0" smtClean="0"/>
          </a:p>
          <a:p>
            <a:pPr eaLnBrk="1" hangingPunct="1">
              <a:spcBef>
                <a:spcPct val="0"/>
              </a:spcBef>
            </a:pPr>
            <a:r>
              <a:rPr lang="de-DE" dirty="0" smtClean="0"/>
              <a:t>1910 wurden die vier britischen Kolonien Südafrikas zusammengeführt und die Südafrikanische Union gegründet. Die eher liberale Haltung der Briten gegenüber den Einheimischen konnte sich allerdings nicht in den ehemaligen </a:t>
            </a:r>
            <a:r>
              <a:rPr lang="de-DE" dirty="0" err="1" smtClean="0"/>
              <a:t>Burenrepubliken</a:t>
            </a:r>
            <a:r>
              <a:rPr lang="de-DE" dirty="0" smtClean="0"/>
              <a:t> durchsetzen. Nur in der Kapprovinz hatten schwarze Südafrikaner zunächst noch (stark eingeschränkte) politische Rechte, die sie 1936 verloren. Es gab auch weitere rassistische Gesetze, besonders auf dem Arbeitsmarkt, wo qualifizierte Arbeit nur von Weißen geleistet werden durfte, und im Landrecht, infolgedessen 90% des Landes für die Weißen reserviert wurden. Der bereits 1912 gegründete African National </a:t>
            </a:r>
            <a:r>
              <a:rPr lang="de-DE" dirty="0" err="1" smtClean="0"/>
              <a:t>Congress</a:t>
            </a:r>
            <a:r>
              <a:rPr lang="de-DE" dirty="0" smtClean="0"/>
              <a:t> (ANC) wollte erreichen, dass die Rassentrennung aufgehoben und das Wahlrecht allen Südafrikanern zugestanden würde. </a:t>
            </a:r>
          </a:p>
          <a:p>
            <a:pPr eaLnBrk="1" hangingPunct="1">
              <a:spcBef>
                <a:spcPct val="0"/>
              </a:spcBef>
            </a:pPr>
            <a:r>
              <a:rPr lang="de-DE" dirty="0" smtClean="0"/>
              <a:t>Im ersten und im zweiten Weltkrieg unterstützte die Südafrikanische Union die britische Regierung trotz der Opposition der Buren, die aber zunehmend an Einfluss gewannen und 1948 in Südafrika an die Macht kamen. 1950 kam es durch die Festschreibung der Rassentrennung in der Politik der Apartheid zu einer zunehmend repressiven Gesetzgebung und einem zunehmenden Widerstand der schwarzen Bevölkerung, der 1960 in dem </a:t>
            </a:r>
            <a:r>
              <a:rPr lang="de-DE" dirty="0" err="1" smtClean="0"/>
              <a:t>Sharpeville</a:t>
            </a:r>
            <a:r>
              <a:rPr lang="de-DE" dirty="0" smtClean="0"/>
              <a:t> Massaker gipfelte, als die Polizei auf Demonstranten schoss und anschließend die ANC und andere oppositionelle Gruppierungen verboten wurden.</a:t>
            </a:r>
          </a:p>
          <a:p>
            <a:pPr eaLnBrk="1" hangingPunct="1">
              <a:spcBef>
                <a:spcPct val="0"/>
              </a:spcBef>
            </a:pPr>
            <a:r>
              <a:rPr lang="de-DE" dirty="0" smtClean="0"/>
              <a:t>1961 erklärte sich Südafrika zur Republik und trat aus dem Commonwealth aus.</a:t>
            </a:r>
          </a:p>
        </p:txBody>
      </p:sp>
      <p:sp>
        <p:nvSpPr>
          <p:cNvPr id="4" name="Foliennummernplatzhalter 3"/>
          <p:cNvSpPr>
            <a:spLocks noGrp="1"/>
          </p:cNvSpPr>
          <p:nvPr>
            <p:ph type="sldNum" sz="quarter" idx="5"/>
          </p:nvPr>
        </p:nvSpPr>
        <p:spPr/>
        <p:txBody>
          <a:bodyPr/>
          <a:lstStyle/>
          <a:p>
            <a:pPr>
              <a:defRPr/>
            </a:pPr>
            <a:fld id="{18F8B77A-E610-4C33-8807-E43310DF3657}"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Das Ende der Apartheid</a:t>
            </a:r>
            <a:endParaRPr lang="de-DE" dirty="0" smtClean="0"/>
          </a:p>
          <a:p>
            <a:pPr eaLnBrk="1" fontAlgn="auto" hangingPunct="1">
              <a:spcBef>
                <a:spcPts val="0"/>
              </a:spcBef>
              <a:spcAft>
                <a:spcPts val="0"/>
              </a:spcAft>
              <a:defRPr/>
            </a:pPr>
            <a:r>
              <a:rPr lang="de-DE" dirty="0" smtClean="0"/>
              <a:t>Nach dem Verbot der ANC ging der Widerstand gegen den </a:t>
            </a:r>
            <a:r>
              <a:rPr lang="de-DE" dirty="0" err="1" smtClean="0"/>
              <a:t>Apartheidsstaat</a:t>
            </a:r>
            <a:r>
              <a:rPr lang="de-DE" dirty="0" smtClean="0"/>
              <a:t> in den Untergrund. 1964 wurde einer seiner wichtigsten Anführer, Nelson Mandela, wegen Hochverrats und Sabotage zu lebenslanger Haft verurteilt. Es kam zu immer mehr Gewalt und Gegengewalt. So wurde 1976 ein Schülerprotest in Soweto gegen die Einführung von Afrikaans als Unterrichtssprache brutal niedergeschlagen, was zu einem landesweiten Aufstand und weltweiten Protesten führte. Auch der Versuch, den Schwarzen in ihren „Homelands“ mehr Rechte zu geben, und politische Rechte für Farbige und Asiaten einzuführen konnten die Lage nicht entschärfen.</a:t>
            </a:r>
          </a:p>
          <a:p>
            <a:pPr eaLnBrk="1" fontAlgn="auto" hangingPunct="1">
              <a:spcBef>
                <a:spcPts val="0"/>
              </a:spcBef>
              <a:spcAft>
                <a:spcPts val="0"/>
              </a:spcAft>
              <a:defRPr/>
            </a:pPr>
            <a:r>
              <a:rPr lang="de-DE" dirty="0" smtClean="0"/>
              <a:t>1989 musste der damalige Präsident P.W. Botha zurücktreten. Bothas Nachfolger, F. W. de Klerk handelte rasch. Er sorgte dafür, dass Nelson Mandela als unbestrittener Anführer der ANC und ihrer Befreiungsbewegung 1990 aus dem Gefängnis entlassen wurde.</a:t>
            </a:r>
          </a:p>
          <a:p>
            <a:pPr eaLnBrk="1" fontAlgn="auto" hangingPunct="1">
              <a:spcBef>
                <a:spcPts val="0"/>
              </a:spcBef>
              <a:spcAft>
                <a:spcPts val="0"/>
              </a:spcAft>
              <a:defRPr/>
            </a:pPr>
            <a:r>
              <a:rPr lang="de-DE" dirty="0" smtClean="0"/>
              <a:t>Nach ausgiebigen Verhandlungen kam es 1994 zu den ersten freien und allgemeinen Wahlen in Südafrika. 1996 konnte Mandela dann, als erster Präsident des neuen Südafrika, die Verfassung unterzeichnen, und damit einen vorbildlichen demokratischen Rechtsstaat gründen. Die Wunden, die mehr als 40 Jahre Apartheid geschlagen hatten, waren damit allerdings nicht verheilt. Die Wahrheits- und Versöhnungskommission wurde eingerichtet, damit Verbrechen aufgeklärt und Opfer zu Wort kommen konnten. Auch sollte Gerechtigkeit auf dem Arbeitsmarkt durch eine Politik der ausgleichenden Gerechtigkeit gefördert werden. Von der Apartheid benachteiligte Menschen, insbesondere Frauen hatten die besten Chancen auf Arbeit. Und schließlich wurde von der Regierung durch den Bau von Schulen, Häusern und Kliniken benachteiligte Landesteile gefördert.</a:t>
            </a:r>
          </a:p>
          <a:p>
            <a:pPr eaLnBrk="1" fontAlgn="auto" hangingPunct="1">
              <a:spcBef>
                <a:spcPts val="0"/>
              </a:spcBef>
              <a:spcAft>
                <a:spcPts val="0"/>
              </a:spcAft>
              <a:defRPr/>
            </a:pPr>
            <a:endParaRPr lang="de-DE" dirty="0" smtClean="0"/>
          </a:p>
          <a:p>
            <a:pPr eaLnBrk="1" fontAlgn="auto" hangingPunct="1">
              <a:spcBef>
                <a:spcPts val="0"/>
              </a:spcBef>
              <a:spcAft>
                <a:spcPts val="0"/>
              </a:spcAft>
              <a:defRPr/>
            </a:pPr>
            <a:endParaRPr lang="de-DE" dirty="0" smtClean="0"/>
          </a:p>
        </p:txBody>
      </p:sp>
      <p:sp>
        <p:nvSpPr>
          <p:cNvPr id="2048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A151C-30AC-44AC-9AD7-0689EAFDF98F}" type="slidenum">
              <a:rPr lang="de-DE" smtClean="0"/>
              <a:pPr fontAlgn="base">
                <a:spcBef>
                  <a:spcPct val="0"/>
                </a:spcBef>
                <a:spcAft>
                  <a:spcPct val="0"/>
                </a:spcAft>
                <a:defRPr/>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Nach diesen allgemeinen Informationen über Südafrika folgt nun der zweite Teil des Berichts: Die Regenbogennation</a:t>
            </a:r>
          </a:p>
        </p:txBody>
      </p:sp>
      <p:sp>
        <p:nvSpPr>
          <p:cNvPr id="1536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B9A7B-4C08-4398-8446-E506127BF26E}" type="slidenum">
              <a:rPr lang="de-DE" smtClean="0"/>
              <a:pPr fontAlgn="base">
                <a:spcBef>
                  <a:spcPct val="0"/>
                </a:spcBef>
                <a:spcAft>
                  <a:spcPct val="0"/>
                </a:spcAft>
                <a:defRPr/>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Bevölkerung</a:t>
            </a:r>
            <a:endParaRPr lang="de-DE" dirty="0" smtClean="0"/>
          </a:p>
          <a:p>
            <a:pPr eaLnBrk="1" fontAlgn="auto" hangingPunct="1">
              <a:spcBef>
                <a:spcPts val="0"/>
              </a:spcBef>
              <a:spcAft>
                <a:spcPts val="0"/>
              </a:spcAft>
              <a:defRPr/>
            </a:pPr>
            <a:r>
              <a:rPr lang="de-DE" dirty="0" smtClean="0"/>
              <a:t>Südafrika hat heute an die 50 Millionen Einwohner mit einer jährlichen Zuwachsrate von 1,06%. Es ist eine Nation, die sich aus den verschiedensten Abstammungen, Kulturen, Sprachen und Glaubensrichtungen zusammensetzt.  Die Schwarzafrikaner bilden mit mehr als 38 Millionen Menschen die Mehrheit der Bevölkerung, gefolgt von geschätzten 4,3 Millionen Weißen, 4,2 Millionen Farbigen und 2,5% Asiaten. Allerdings ist keines dieser Bevölkerungsgruppen in kultureller oder sprachlicher Hinsicht homogen. Die Südafrikaner pflegen ihr unterschiedliches kulturelles Erbe. Sie sind stolz darauf eine „Regenbogennation“ zu sein.</a:t>
            </a:r>
          </a:p>
          <a:p>
            <a:pPr eaLnBrk="1" hangingPunct="1">
              <a:spcBef>
                <a:spcPct val="0"/>
              </a:spcBef>
              <a:defRPr/>
            </a:pPr>
            <a:r>
              <a:rPr lang="de-DE" dirty="0" smtClean="0"/>
              <a:t>Neun der elf offiziellen </a:t>
            </a:r>
            <a:r>
              <a:rPr lang="de-DE" b="1" dirty="0" smtClean="0"/>
              <a:t>Landesprachen</a:t>
            </a:r>
            <a:r>
              <a:rPr lang="de-DE" dirty="0" smtClean="0"/>
              <a:t> sind afrikanischen Ursprungs, was die Vielfalt ihrer ethnischen Gruppierungen widerspiegelt. Dazu gehört auch eine kleine Anzahl von San (Buschmänner), die als Ureinwohner des Landes besonders hoch in Ehren gehalten werden. Die weiße Bevölkerung Südafrikas spricht entweder überwiegend Afrikaans (aus dem Niederländischen abgeleitet) oder Englisch. Afrikaans ist auch die Sprache der sogenannten „Farbigen“, wogegen die Asiaten (indischer und chinesischer Abstammung) weitgehend Englisch sprechen.</a:t>
            </a:r>
          </a:p>
          <a:p>
            <a:pPr eaLnBrk="1" hangingPunct="1">
              <a:spcBef>
                <a:spcPct val="0"/>
              </a:spcBef>
              <a:defRPr/>
            </a:pPr>
            <a:r>
              <a:rPr lang="de-DE" dirty="0" smtClean="0"/>
              <a:t>Was die </a:t>
            </a:r>
            <a:r>
              <a:rPr lang="de-DE" b="1" dirty="0" smtClean="0"/>
              <a:t>Religionszugehörigkeit</a:t>
            </a:r>
            <a:r>
              <a:rPr lang="de-DE" dirty="0" smtClean="0"/>
              <a:t> betrifft sind ungefähr zwei Drittel der Südafrikaner Christen, hauptsächlich protestantischer Konfession. Sie gehören einer Reihe von verschiedenen Kirchen an; hierzu gehören einige, die das Christentum mit traditionell afrikanischem Glauben kombinieren. Viele Nicht-Christen sind Anhänger traditioneller Glaubensrichtungen. Weitere wichtige Religionen sind der Islam, der Hinduismus und das Judentum</a:t>
            </a:r>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0C6DA4-24E4-48CA-8668-F954F8DD5706}" type="slidenum">
              <a:rPr lang="de-DE" smtClean="0"/>
              <a:pPr fontAlgn="base">
                <a:spcBef>
                  <a:spcPct val="0"/>
                </a:spcBef>
                <a:spcAft>
                  <a:spcPct val="0"/>
                </a:spcAft>
                <a:defRPr/>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Politik</a:t>
            </a:r>
            <a:endParaRPr lang="de-DE" dirty="0" smtClean="0"/>
          </a:p>
          <a:p>
            <a:pPr eaLnBrk="1" fontAlgn="auto" hangingPunct="1">
              <a:spcBef>
                <a:spcPts val="0"/>
              </a:spcBef>
              <a:spcAft>
                <a:spcPts val="0"/>
              </a:spcAft>
              <a:defRPr/>
            </a:pPr>
            <a:r>
              <a:rPr lang="de-DE" dirty="0" smtClean="0"/>
              <a:t>Südafrika ist eine Präsidialrepublik mit föderalen Elementen. Das Land hat neun sehr unterschiedliche Provinzen, von dem winzigen, dicht besiedelten </a:t>
            </a:r>
            <a:r>
              <a:rPr lang="de-DE" dirty="0" err="1" smtClean="0"/>
              <a:t>Gauteng</a:t>
            </a:r>
            <a:r>
              <a:rPr lang="de-DE" dirty="0" smtClean="0"/>
              <a:t> um Johannesburg herum bis hin zum weitläufigen, dürren und leeren Nordkap, das fast ein Drittel der Gesamtfläche des Landes umfasst.</a:t>
            </a:r>
          </a:p>
          <a:p>
            <a:pPr eaLnBrk="1" fontAlgn="auto" hangingPunct="1">
              <a:spcBef>
                <a:spcPts val="0"/>
              </a:spcBef>
              <a:spcAft>
                <a:spcPts val="0"/>
              </a:spcAft>
              <a:defRPr/>
            </a:pPr>
            <a:r>
              <a:rPr lang="de-DE" dirty="0" smtClean="0"/>
              <a:t>Seit den ersten freien Wahlen 1994 wird Südafrika von der ANC (African National </a:t>
            </a:r>
            <a:r>
              <a:rPr lang="de-DE" dirty="0" err="1" smtClean="0"/>
              <a:t>Congress</a:t>
            </a:r>
            <a:r>
              <a:rPr lang="de-DE" dirty="0" smtClean="0"/>
              <a:t>) regiert, derzeit unter dem populistischen Präsidenten Jacob </a:t>
            </a:r>
            <a:r>
              <a:rPr lang="de-DE" dirty="0" err="1" smtClean="0"/>
              <a:t>Zuma</a:t>
            </a:r>
            <a:r>
              <a:rPr lang="de-DE" dirty="0" smtClean="0"/>
              <a:t>, der sich allerdings schwertut, seine Wahlversprechen infolge der wachsenden sozialen Probleme einzulösen. </a:t>
            </a:r>
          </a:p>
          <a:p>
            <a:pPr eaLnBrk="1" fontAlgn="auto" hangingPunct="1">
              <a:spcBef>
                <a:spcPts val="0"/>
              </a:spcBef>
              <a:spcAft>
                <a:spcPts val="0"/>
              </a:spcAft>
              <a:defRPr/>
            </a:pPr>
            <a:r>
              <a:rPr lang="de-DE" dirty="0" smtClean="0"/>
              <a:t>Der Karikaturist </a:t>
            </a:r>
            <a:r>
              <a:rPr lang="de-DE" dirty="0" err="1" smtClean="0"/>
              <a:t>Zapiro</a:t>
            </a:r>
            <a:r>
              <a:rPr lang="de-DE" dirty="0" smtClean="0"/>
              <a:t> brachte es auf den Punkt: In seiner Zeichnung schwappt eine Riesenwelle aus Lohnstreiks, Straßenprotesten, ausländerfeindlicher Gewalt, brennenden Barrikaden und geplünderten Läden über den erschreckten Präsidenten hinweg. Den von seinem Namen abgeleiteten "</a:t>
            </a:r>
            <a:r>
              <a:rPr lang="de-DE" dirty="0" err="1" smtClean="0"/>
              <a:t>Zunami</a:t>
            </a:r>
            <a:r>
              <a:rPr lang="de-DE" dirty="0" smtClean="0"/>
              <a:t>", so der trockene Kommentar, habe sich das </a:t>
            </a:r>
            <a:r>
              <a:rPr lang="de-DE" dirty="0" err="1" smtClean="0"/>
              <a:t>Zuma</a:t>
            </a:r>
            <a:r>
              <a:rPr lang="de-DE" dirty="0" smtClean="0"/>
              <a:t>-Lager anders vorgestellt.</a:t>
            </a:r>
          </a:p>
        </p:txBody>
      </p:sp>
      <p:sp>
        <p:nvSpPr>
          <p:cNvPr id="2253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12D84-82CB-46EB-8172-0FF006DA660A}"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b="1" dirty="0" smtClean="0"/>
              <a:t>Wirtschaftlich </a:t>
            </a:r>
            <a:r>
              <a:rPr lang="de-DE" dirty="0" smtClean="0"/>
              <a:t>gesehen hat Südafrika zwei völlig unterschiedliche Ökonomien – zwei Welten – mit einer nach westlichen Maßstäben hochentwickelten Wirtschaft einerseits und großen sozialen Problemen, vergleichbar mit den ärmsten Ländern der Welt, andrerseits. Südafrika hat reichliche Bodenschätze; der Finanzsektor, die Infrastruktur und das Rechtswesen sind hoch entwickelt. Nur bei der Stromversorgung gibt es seit ein paar Jahren problematische Engpässe.</a:t>
            </a:r>
          </a:p>
          <a:p>
            <a:pPr eaLnBrk="1" hangingPunct="1">
              <a:spcBef>
                <a:spcPct val="0"/>
              </a:spcBef>
            </a:pPr>
            <a:r>
              <a:rPr lang="de-DE" dirty="0" smtClean="0"/>
              <a:t>Das Wirtschaftswachstum war bis 2008 sehr gut (z. B. 5,1% 2007). Das Bruttoinlandsprodukt beträgt 277,4 Mrd. US-Dollar.  2009 kam es allerdings infolge der Weltwirtschaftskrise zur ersten Rezension seit 17 Jahren. Das Wirtschaftswachstum sank auf -1,9% in 2009. Einer neuen Studie zufolge haben bereits 400.000 Menschen durch die globale Krise ihre Arbeit verloren. 42 Prozent von ihnen können nach eigenen Angaben finanziell nicht mehr über die Runden, was das allgemeine Armutsniveau von 50% noch weiter erhöhen wird.</a:t>
            </a:r>
          </a:p>
        </p:txBody>
      </p:sp>
      <p:sp>
        <p:nvSpPr>
          <p:cNvPr id="4" name="Foliennummernplatzhalter 3"/>
          <p:cNvSpPr>
            <a:spLocks noGrp="1"/>
          </p:cNvSpPr>
          <p:nvPr>
            <p:ph type="sldNum" sz="quarter" idx="5"/>
          </p:nvPr>
        </p:nvSpPr>
        <p:spPr/>
        <p:txBody>
          <a:bodyPr/>
          <a:lstStyle/>
          <a:p>
            <a:pPr>
              <a:defRPr/>
            </a:pPr>
            <a:fld id="{CD2ECE76-7023-4EAA-877D-0C7C17B8890B}"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latin typeface="Arial" charset="0"/>
                <a:cs typeface="Arial" charset="0"/>
              </a:rPr>
              <a:t>Die wichtigsten Wirtschaftsbereiche</a:t>
            </a:r>
          </a:p>
          <a:p>
            <a:pPr eaLnBrk="1" fontAlgn="auto" hangingPunct="1">
              <a:spcBef>
                <a:spcPts val="0"/>
              </a:spcBef>
              <a:spcAft>
                <a:spcPts val="0"/>
              </a:spcAft>
              <a:defRPr/>
            </a:pPr>
            <a:r>
              <a:rPr lang="de-DE" dirty="0" smtClean="0"/>
              <a:t>Arbeit gibt es vor allem im Dienstleistungsgewerbe – insbesondere im Zusammenhang mit dem Tourismus (65%) und in der Industrie (26%). Weniger Beschäftigung gibt es in der Landwirtschaft (9%), was in einem Land mit wenig fruchtbarem Boden und noch weniger Regen nicht weiter verwunderlich ist. </a:t>
            </a:r>
          </a:p>
          <a:p>
            <a:pPr eaLnBrk="1" fontAlgn="auto" hangingPunct="1">
              <a:spcBef>
                <a:spcPts val="0"/>
              </a:spcBef>
              <a:spcAft>
                <a:spcPts val="0"/>
              </a:spcAft>
              <a:defRPr/>
            </a:pPr>
            <a:r>
              <a:rPr lang="de-DE" dirty="0" smtClean="0"/>
              <a:t>Nicht erfasst in der Statistik ist der „informelle Sektor“ – Menschen, die ohne offizielle Genehmigung mit allen möglichen Gütern (von Regenschirmen und Blechschüsseln bis hin zu ganzen Wohnzimmergarnituren) am Straßenrand Handel treiben oder ihre Dienste in den Häusern und Gärten der Reichen anbieten, um über die Runden zu kommen.</a:t>
            </a:r>
          </a:p>
        </p:txBody>
      </p:sp>
      <p:sp>
        <p:nvSpPr>
          <p:cNvPr id="2355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3D2F61-F62B-429C-8C48-FFBAC2CAD815}" type="slidenum">
              <a:rPr lang="de-DE" smtClean="0"/>
              <a:pPr fontAlgn="base">
                <a:spcBef>
                  <a:spcPct val="0"/>
                </a:spcBef>
                <a:spcAft>
                  <a:spcPct val="0"/>
                </a:spcAft>
                <a:defRPr/>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b="1" dirty="0" smtClean="0"/>
              <a:t>Die Schattenseiten (Armut, Kriminalität)</a:t>
            </a:r>
            <a:endParaRPr lang="de-DE" dirty="0" smtClean="0"/>
          </a:p>
          <a:p>
            <a:pPr eaLnBrk="1" hangingPunct="1">
              <a:spcBef>
                <a:spcPct val="0"/>
              </a:spcBef>
            </a:pPr>
            <a:r>
              <a:rPr lang="de-DE" dirty="0" smtClean="0"/>
              <a:t>Entsprechend den beiden Ökonomien gibt es immense Unterschiede zwischen </a:t>
            </a:r>
            <a:r>
              <a:rPr lang="de-DE" b="1" dirty="0" smtClean="0"/>
              <a:t>Arm und Reich </a:t>
            </a:r>
            <a:r>
              <a:rPr lang="de-DE" dirty="0" smtClean="0"/>
              <a:t>in Südafrika und die Schere klafft immer weiter auseinander. Allein bei den Schwarzen ist das Einkommen der 25% Bestgestellten um 30% gestiegen, das der untersten 50% um 10% gesunken. Diese Ungleichheit führt zu starken sozialen Spannungen, Gewaltbereitschaft und einer hohen Kriminalität.</a:t>
            </a:r>
            <a:endParaRPr lang="de-DE" b="1" dirty="0" smtClean="0"/>
          </a:p>
          <a:p>
            <a:pPr eaLnBrk="1" hangingPunct="1">
              <a:spcBef>
                <a:spcPct val="0"/>
              </a:spcBef>
            </a:pPr>
            <a:r>
              <a:rPr lang="de-DE" dirty="0" smtClean="0"/>
              <a:t>Eine wichtige Rolle spielt dabei die </a:t>
            </a:r>
            <a:r>
              <a:rPr lang="de-DE" b="1" dirty="0" smtClean="0"/>
              <a:t>Landfrage</a:t>
            </a:r>
            <a:r>
              <a:rPr lang="de-DE" dirty="0" smtClean="0"/>
              <a:t>, der „Streit um das Land“, der im gewissen Sinn zurückgeht auf die ersten europäischen Siedler von 1652 und über die „</a:t>
            </a:r>
            <a:r>
              <a:rPr lang="de-DE" dirty="0" err="1" smtClean="0"/>
              <a:t>Trekburen</a:t>
            </a:r>
            <a:r>
              <a:rPr lang="de-DE" dirty="0" smtClean="0"/>
              <a:t>“ des 18. Jahrhunderts bis zur britischen Besetzung der letzten noch verbliebenen Gebiete der Bantu Völker reicht. Die behutsamen Landreformen der heutigen Südafrikanischen Regierung reichen nicht aus, um diese lang verdrängte Frage zu lösen. Zahlreiche Morde an weißen Farmern sind dafür ein deutliches Indiz.</a:t>
            </a:r>
          </a:p>
          <a:p>
            <a:pPr eaLnBrk="1" hangingPunct="1">
              <a:spcBef>
                <a:spcPct val="0"/>
              </a:spcBef>
            </a:pPr>
            <a:r>
              <a:rPr lang="de-DE" dirty="0" smtClean="0"/>
              <a:t>Ein weiteres Problem ist der schwer kontrollierbare </a:t>
            </a:r>
            <a:r>
              <a:rPr lang="de-DE" b="1" dirty="0" smtClean="0"/>
              <a:t>Flüchtlingsstrom </a:t>
            </a:r>
            <a:r>
              <a:rPr lang="de-DE" dirty="0" smtClean="0"/>
              <a:t>aus den anderen Ländern Afrikas (insbesondere Zimbabwe, aber auch Kongo, Somalia und Burundi) und die sich daraus ergebende, grausame und gewaltbereite Fremdenfeindlichkeit der Einheimischen. Nicht weniger problematisch ist allerdings auch die Auswanderungswelle geschulter Fachkräfte, besonders aus dem Gesundheitswesen. </a:t>
            </a:r>
          </a:p>
        </p:txBody>
      </p:sp>
      <p:sp>
        <p:nvSpPr>
          <p:cNvPr id="4" name="Foliennummernplatzhalter 3"/>
          <p:cNvSpPr>
            <a:spLocks noGrp="1"/>
          </p:cNvSpPr>
          <p:nvPr>
            <p:ph type="sldNum" sz="quarter" idx="5"/>
          </p:nvPr>
        </p:nvSpPr>
        <p:spPr/>
        <p:txBody>
          <a:bodyPr/>
          <a:lstStyle/>
          <a:p>
            <a:pPr>
              <a:defRPr/>
            </a:pPr>
            <a:fld id="{D1981DBA-811C-441D-8A25-C69411FC6C7E}"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latin typeface="Arial" charset="0"/>
                <a:cs typeface="Arial" charset="0"/>
              </a:rPr>
              <a:t>Stadt und Land</a:t>
            </a:r>
            <a:endParaRPr lang="de-DE" smtClean="0"/>
          </a:p>
          <a:p>
            <a:pPr eaLnBrk="1" hangingPunct="1"/>
            <a:r>
              <a:rPr lang="de-DE" smtClean="0"/>
              <a:t>Sehr stark ist auch das Gefälle zwischen Stadt und Land. So führt die schlechte Infrastruktur, der Mangel an Arbeitsplätzen und Gesundheitsversorgung, die fehlenden Bildungschancen zu einer für die Städte bedrohlichen Landflucht. Die Elendsviertel um die Großstädte herum wachsen in beängstigendem Maße.</a:t>
            </a:r>
          </a:p>
          <a:p>
            <a:endParaRPr lang="de-DE" smtClean="0"/>
          </a:p>
        </p:txBody>
      </p:sp>
      <p:sp>
        <p:nvSpPr>
          <p:cNvPr id="4" name="Foliennummernplatzhalter 3"/>
          <p:cNvSpPr>
            <a:spLocks noGrp="1"/>
          </p:cNvSpPr>
          <p:nvPr>
            <p:ph type="sldNum" sz="quarter" idx="5"/>
          </p:nvPr>
        </p:nvSpPr>
        <p:spPr/>
        <p:txBody>
          <a:bodyPr/>
          <a:lstStyle/>
          <a:p>
            <a:pPr>
              <a:defRPr/>
            </a:pPr>
            <a:fld id="{41865AFA-1505-4DB6-B46A-928A09DE8EB8}"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de-DE" sz="1700" b="1" dirty="0" smtClean="0"/>
              <a:t>Südafrika</a:t>
            </a:r>
          </a:p>
          <a:p>
            <a:pPr algn="ctr"/>
            <a:r>
              <a:rPr lang="de-DE" dirty="0" smtClean="0"/>
              <a:t>Licht und Schatten am Kap der Guten Hoffnung</a:t>
            </a:r>
          </a:p>
          <a:p>
            <a:pPr algn="ctr"/>
            <a:endParaRPr lang="de-DE" dirty="0" smtClean="0"/>
          </a:p>
          <a:p>
            <a:pPr eaLnBrk="1" hangingPunct="1">
              <a:spcBef>
                <a:spcPct val="0"/>
              </a:spcBef>
            </a:pPr>
            <a:r>
              <a:rPr lang="de-DE" dirty="0" smtClean="0"/>
              <a:t>Südafrika ist reich an Bodenschätzen, Naturschönheit und der Vielfalt der Menschen, die es bevölkern.</a:t>
            </a:r>
          </a:p>
          <a:p>
            <a:pPr eaLnBrk="1" hangingPunct="1">
              <a:spcBef>
                <a:spcPct val="0"/>
              </a:spcBef>
            </a:pPr>
            <a:r>
              <a:rPr lang="de-DE" dirty="0" smtClean="0"/>
              <a:t>Allerdings hat es schwer an seiner Geschichte zu tragen, steckt voller Konflikte und hat mit großen Problemen zu kämpfen.</a:t>
            </a:r>
          </a:p>
          <a:p>
            <a:pPr eaLnBrk="1" hangingPunct="1">
              <a:spcBef>
                <a:spcPct val="0"/>
              </a:spcBef>
            </a:pPr>
            <a:r>
              <a:rPr lang="de-DE" dirty="0" smtClean="0"/>
              <a:t>Dieser Vortrag will einen kleinen Einblick geben in die Licht- und Schattenseiten des Lebens am Kap, und möchte das Wirken der Brüdergemeine in diesem Umfeld vorstellen. </a:t>
            </a:r>
          </a:p>
        </p:txBody>
      </p:sp>
      <p:sp>
        <p:nvSpPr>
          <p:cNvPr id="1434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F3A05F-800D-4340-AE33-99A096A18CCE}" type="slidenum">
              <a:rPr lang="de-DE" smtClean="0"/>
              <a:pPr fontAlgn="base">
                <a:spcBef>
                  <a:spcPct val="0"/>
                </a:spcBef>
                <a:spcAft>
                  <a:spcPct val="0"/>
                </a:spcAft>
                <a:defRPr/>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latin typeface="Arial" charset="0"/>
                <a:cs typeface="Arial" charset="0"/>
              </a:rPr>
              <a:t>Wohnungsbau</a:t>
            </a:r>
            <a:endParaRPr lang="de-DE" b="1" smtClean="0"/>
          </a:p>
          <a:p>
            <a:pPr eaLnBrk="1" hangingPunct="1">
              <a:spcBef>
                <a:spcPct val="0"/>
              </a:spcBef>
            </a:pPr>
            <a:r>
              <a:rPr lang="de-DE" smtClean="0"/>
              <a:t>Der ANC hat nach eigenen Angaben in 15 Jahren Regierung knapp drei Millionen Billighäuser gebaut. Hinzu kamen Millionen neuer Stromanschlüsse und Wasserleitungen. Das alles reicht allerdings noch lange nicht für den steigenden Bedarf. Auch die unzähligen neuen Kliniken und Klassenräume, die gebaut wurden, haben bei dem Mangel an Fachpersonal nur bedingt helfen können</a:t>
            </a:r>
          </a:p>
          <a:p>
            <a:pPr eaLnBrk="1" hangingPunct="1"/>
            <a:r>
              <a:rPr lang="de-DE" smtClean="0"/>
              <a:t>Infolge der Weltwirtschaftskrise, enttäuscht vom neuen Präsidenten, kommt es derzeit vermehrt zu Unruhen</a:t>
            </a:r>
            <a:r>
              <a:rPr lang="de-DE" b="1" smtClean="0"/>
              <a:t> </a:t>
            </a:r>
            <a:r>
              <a:rPr lang="de-DE" smtClean="0"/>
              <a:t>im Land : "Wir wollen Häuser!", fordern Demonstranten im Süden Johannesburgs: "Seit 20 Jahren hat sich hier nichts verändert. Diesmal protestieren wir, bis sie uns zuhören. Wir haben nicht mal Klos und Wasser hier, unsere Kinder werden krank." </a:t>
            </a:r>
          </a:p>
          <a:p>
            <a:pPr eaLnBrk="1" hangingPunct="1"/>
            <a:endParaRPr lang="de-DE" smtClean="0"/>
          </a:p>
          <a:p>
            <a:pPr eaLnBrk="1" hangingPunct="1"/>
            <a:endParaRPr lang="de-DE" b="1" smtClean="0"/>
          </a:p>
          <a:p>
            <a:pPr eaLnBrk="1" hangingPunct="1"/>
            <a:endParaRPr lang="de-DE" smtClean="0"/>
          </a:p>
          <a:p>
            <a:pPr eaLnBrk="1" hangingPunct="1"/>
            <a:endParaRPr lang="de-DE" smtClean="0"/>
          </a:p>
        </p:txBody>
      </p:sp>
      <p:sp>
        <p:nvSpPr>
          <p:cNvPr id="4" name="Foliennummernplatzhalter 3"/>
          <p:cNvSpPr>
            <a:spLocks noGrp="1"/>
          </p:cNvSpPr>
          <p:nvPr>
            <p:ph type="sldNum" sz="quarter" idx="5"/>
          </p:nvPr>
        </p:nvSpPr>
        <p:spPr/>
        <p:txBody>
          <a:bodyPr/>
          <a:lstStyle/>
          <a:p>
            <a:pPr>
              <a:defRPr/>
            </a:pPr>
            <a:fld id="{88474E4C-4706-451A-B045-2C7013368587}" type="slidenum">
              <a:rPr lang="de-DE" smtClean="0"/>
              <a:pPr>
                <a:defRPr/>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b="1" smtClean="0"/>
              <a:t>Bildung</a:t>
            </a:r>
          </a:p>
          <a:p>
            <a:r>
              <a:rPr lang="de-DE" smtClean="0"/>
              <a:t>Das Schulsystem in Südafrika ähnelt dem Deutschen. Kindergärten gibt es für die Kleinen. Danach geht es in die </a:t>
            </a:r>
            <a:r>
              <a:rPr lang="de-DE" i="1" smtClean="0"/>
              <a:t>Primary School  </a:t>
            </a:r>
            <a:r>
              <a:rPr lang="de-DE" smtClean="0"/>
              <a:t>von Klasse 1 – 6 und in die </a:t>
            </a:r>
            <a:r>
              <a:rPr lang="de-DE" i="1" smtClean="0"/>
              <a:t>Highschool</a:t>
            </a:r>
            <a:r>
              <a:rPr lang="de-DE" smtClean="0"/>
              <a:t>  von Klasse 7 – 12 (Matric). Es besteht eine allgemeine Schulpflicht vom 7. bis zum 16. Lebensjahr. Allerdings sind alle Schulen kostenpflichtig, und bessere Schulen kosten bis zu R6000 (grob 600 Euro) pro Kind und Quartal. </a:t>
            </a:r>
          </a:p>
          <a:p>
            <a:r>
              <a:rPr lang="de-DE" smtClean="0"/>
              <a:t>Für die weiterführende Bildung stehen 21 Universitäten, 15 Technische Hochschulen und viele Colleges zur Verfügung.</a:t>
            </a:r>
          </a:p>
          <a:p>
            <a:r>
              <a:rPr lang="de-DE" smtClean="0"/>
              <a:t>Das gesamte Bildungswesen musste nach dem Ende der Apartheid umgestellt werden. So wurden alle 16, nach Rassen getrennten Bildungsministerien, zu einem zusammengelegt. Besonders der Geschichtsunterricht musste neu geplant werden, um von der rassistischen Geschichtsschreibung Abstand zu nehmen. Außerdem mussten viele neue Schulen gebaut, bzw. alte in Stand gesetzt werden. Die Regierung investiert i. d. R. mindestens 20% des Haushalts in die Bildung. Ein großes Problem ist aber noch immer der Mangel an Lehrpersonal, das die Bantu Kinder in ihrer Muttersprache unterrichten könnte. So sind heute noch 13,6% der über 15-jährigen Südafrikaner Analphabeten.</a:t>
            </a:r>
            <a:endParaRPr lang="de-DE" b="1" smtClean="0"/>
          </a:p>
        </p:txBody>
      </p:sp>
      <p:sp>
        <p:nvSpPr>
          <p:cNvPr id="4" name="Foliennummernplatzhalter 3"/>
          <p:cNvSpPr>
            <a:spLocks noGrp="1"/>
          </p:cNvSpPr>
          <p:nvPr>
            <p:ph type="sldNum" sz="quarter" idx="5"/>
          </p:nvPr>
        </p:nvSpPr>
        <p:spPr/>
        <p:txBody>
          <a:bodyPr/>
          <a:lstStyle/>
          <a:p>
            <a:pPr>
              <a:defRPr/>
            </a:pPr>
            <a:fld id="{E46E229A-C2EE-4307-8A77-97ADA304A42B}"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Südafrikas </a:t>
            </a:r>
            <a:r>
              <a:rPr lang="de-DE" b="1" smtClean="0"/>
              <a:t>Gesundheitssystem</a:t>
            </a:r>
            <a:r>
              <a:rPr lang="de-DE" smtClean="0"/>
              <a:t> besteht aus einem großen öffentlichen Sektor und einem kleinen, jedoch schnell wachsenden privaten Sektor. Die Gesundheitsversorgung variiert, angefangen bei der Grundversorgung, welche vom Staat bereitgestellt wird, bis zu hochspezialisierten Hi-Tech-Dienstleistungen, welche von den privaten Versicherungen angeboten werden. Dramatisch ist allerdings der Mangel an Fachpersonal. Es fehlen dem Land ca. 10.000 Ärzte und 46.000 Krankenschwestern, was insbesondere an der Abwanderung qualifizierter Leute (dem sog. „Brain-Drain“) liegt. Viele Südafrikaner greifen auf traditionelle Heilmittel zurück.</a:t>
            </a:r>
          </a:p>
          <a:p>
            <a:pPr eaLnBrk="1" hangingPunct="1"/>
            <a:r>
              <a:rPr lang="de-DE" b="1" smtClean="0"/>
              <a:t>Unterernährung</a:t>
            </a:r>
            <a:r>
              <a:rPr lang="de-DE" smtClean="0"/>
              <a:t> ist eines der ganz großen Gesundheitsprobleme. Besonders gefährdet sind kleine Kinder und junge HIV-positive Mütter. Mais und Brot gehören zu besonders wichtigen Nahrungsmitteln in Südafrika. Sie werden mit Spurenelementen angereichert, damit auch Menschen, die sich nicht ausgewogen ernähren können, versorgt sind.</a:t>
            </a:r>
            <a:br>
              <a:rPr lang="de-DE" smtClean="0"/>
            </a:br>
            <a:r>
              <a:rPr lang="de-DE" smtClean="0"/>
              <a:t>Südafrika ist zudem der am stärksten von </a:t>
            </a:r>
            <a:r>
              <a:rPr lang="de-DE" b="1" smtClean="0"/>
              <a:t>HIV/Aids </a:t>
            </a:r>
            <a:r>
              <a:rPr lang="de-DE" smtClean="0"/>
              <a:t> betroffene Staat der Welt. Die Pandemie konnte sich besonders schnell in den durch Wanderarbeit zerstörten Familienstrukturen ausweiten. Nach Schätzungen aus dem Jahr 2007 beläuft sich die Zahl der HIV-Positiven auf 5,7 Millionen Menschen. Das entspricht ca. 18 Prozent der Gesamtbevölkerung und gehört damit zu den höchsten Quoten Afrikas. Im selben Jahr sind 350.000 Personen in Südafrika an Aids gestorben. Die Lebenserwartung sank infolgedessen drastisch von 64 Jahren (1990) auf 49 (2009). Aber auch die Überlebenden haben große Probleme, vor allem Waisenkinder, die zum Teil bei Großeltern, zum Teil in von Kindern geführten Haushalten, zum Teil auf der Straße leben. Unter den HIV-Positiven gibt es auch eine Eskalation an Tuberkulose-Infektionen. Von besonderer Besorgnis sind die resistenten Tb-Stämme. </a:t>
            </a:r>
          </a:p>
        </p:txBody>
      </p:sp>
      <p:sp>
        <p:nvSpPr>
          <p:cNvPr id="4" name="Foliennummernplatzhalter 3"/>
          <p:cNvSpPr>
            <a:spLocks noGrp="1"/>
          </p:cNvSpPr>
          <p:nvPr>
            <p:ph type="sldNum" sz="quarter" idx="5"/>
          </p:nvPr>
        </p:nvSpPr>
        <p:spPr/>
        <p:txBody>
          <a:bodyPr/>
          <a:lstStyle/>
          <a:p>
            <a:pPr>
              <a:defRPr/>
            </a:pPr>
            <a:fld id="{DCDA596E-68AC-4722-BEFE-C648B3A8E5C0}" type="slidenum">
              <a:rPr lang="de-DE" smtClean="0"/>
              <a:pPr>
                <a:defRPr/>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fontScale="92500" lnSpcReduction="10000"/>
          </a:bodyPr>
          <a:lstStyle/>
          <a:p>
            <a:pPr>
              <a:defRPr/>
            </a:pPr>
            <a:r>
              <a:rPr lang="de-DE" b="1" dirty="0" smtClean="0"/>
              <a:t>Soziale Fürsorge</a:t>
            </a:r>
          </a:p>
          <a:p>
            <a:pPr>
              <a:defRPr/>
            </a:pPr>
            <a:r>
              <a:rPr lang="de-DE" dirty="0" smtClean="0"/>
              <a:t>So vielfältig die Probleme sind, so groß sind auch die Anstrengungen der Fürsorge, die vor allem in den Händen von kirchlichen und Nichtregierungsorganisationen (NGOs) liegt. Krippen und Kindertagesstätten für die Kleinen, Selbsthilfe Projekte für Arbeitslose und Aids-Kranke, warme Mahlzeiten für Obdachlose, Lebensmittelpakete für Bedürftige, das Angebot ist schier unerschöpflich. Dennoch erscheint es insbesondere in ländlichen Gebieten manchmal nur wie ein Tropfen auf dem heißen Stein.</a:t>
            </a:r>
          </a:p>
          <a:p>
            <a:pPr>
              <a:defRPr/>
            </a:pPr>
            <a:r>
              <a:rPr lang="de-DE" dirty="0" smtClean="0"/>
              <a:t>Angesichts der weit verbreiteten Armut und der enormen sozialen Unterschiede kommt aber auch in der Regierung dem Aufbau eines Sozialsystems hohe Priorität zu. Fast 50% der Haushaltsausgaben gehen in den sozialen Bereich (Schulwesen, Gesundheit, Wohnungsbau, Renten). Im Jahr 2001 bezogen circa fünf Millionen Südafrikaner soziale Leistungen, doch es bestehen nach wie vor gravierende Versorgungsengpässe in einigen Regionen. </a:t>
            </a:r>
          </a:p>
        </p:txBody>
      </p:sp>
      <p:sp>
        <p:nvSpPr>
          <p:cNvPr id="4" name="Foliennummernplatzhalter 3"/>
          <p:cNvSpPr>
            <a:spLocks noGrp="1"/>
          </p:cNvSpPr>
          <p:nvPr>
            <p:ph type="sldNum" sz="quarter" idx="5"/>
          </p:nvPr>
        </p:nvSpPr>
        <p:spPr/>
        <p:txBody>
          <a:bodyPr/>
          <a:lstStyle/>
          <a:p>
            <a:pPr>
              <a:defRPr/>
            </a:pPr>
            <a:fld id="{14016EDB-B68A-4C31-BBB9-B73A94C12264}"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b="1" smtClean="0"/>
              <a:t>Sport</a:t>
            </a:r>
            <a:endParaRPr lang="de-DE" smtClean="0"/>
          </a:p>
          <a:p>
            <a:pPr eaLnBrk="1" hangingPunct="1">
              <a:spcBef>
                <a:spcPct val="0"/>
              </a:spcBef>
            </a:pPr>
            <a:r>
              <a:rPr lang="de-DE" smtClean="0"/>
              <a:t>In Südafrika spielt Sport seit jeher eine große Rolle. Viele Sportarten werden von einer begeisterten Anhängerschaft praktiziert und kommentiert. Fußball (in Südafrika als Soccer bekannt) ist die beliebteste Sportart, vor allem unter den Schwarzen. Wegen der Apartheidspolitik wurde Südafrika von 1961 bis 1992 durch die FIFA von dem internationalen Wettbewerb ausgeschlossen, was die Südafrikaner mehr geschmerzt hat, als alle Früchte- Banken- und andere Boykotts zusammen. Seit dem Ende der Apartheid konnte sich das Spiel professionell weiter entwickeln, es wurden entsprechende Strukturen geschaffen, so dass die Fußballweltmeisterschaft 2010 nun in Südafrika abgehalten werden kann. Darauf sind die Südafrikaner sehr stolz.</a:t>
            </a:r>
          </a:p>
          <a:p>
            <a:pPr eaLnBrk="1" hangingPunct="1"/>
            <a:endParaRPr lang="de-DE" b="1" smtClean="0"/>
          </a:p>
          <a:p>
            <a:pPr eaLnBrk="1" hangingPunct="1"/>
            <a:r>
              <a:rPr lang="de-DE" b="1" smtClean="0"/>
              <a:t>Fazit</a:t>
            </a:r>
          </a:p>
          <a:p>
            <a:pPr eaLnBrk="1" hangingPunct="1"/>
            <a:r>
              <a:rPr lang="de-DE" smtClean="0"/>
              <a:t>Das ist typisch für Südafrika. Ihren Problemen gegenüber stellen sie ein starkes Selbstbewusstsein: vom Stolz auf die eigene Hautfarbe und das persönliche kulturelle Erbe bis hin zur unverstellten Liebe zum eigenen Land. Hinzu kommt ein deutlicher, vom Christentum geprägter Wille zu Gerechtigkeit und Versöhnung. Bei allen Bodenschätzen und Naturschönheiten liegt doch der größte Reichtum Südafrikas in seinen Menschen!</a:t>
            </a:r>
          </a:p>
        </p:txBody>
      </p:sp>
      <p:sp>
        <p:nvSpPr>
          <p:cNvPr id="2458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BF1E2C-6986-4975-AB5D-905709082FAC}" type="slidenum">
              <a:rPr lang="de-DE" smtClean="0"/>
              <a:pPr fontAlgn="base">
                <a:spcBef>
                  <a:spcPct val="0"/>
                </a:spcBef>
                <a:spcAft>
                  <a:spcPct val="0"/>
                </a:spcAft>
                <a:defRPr/>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Welche Rolle spielt die Herrnhuter Brüdergemeine, die </a:t>
            </a:r>
            <a:r>
              <a:rPr lang="de-DE" dirty="0" err="1" smtClean="0"/>
              <a:t>Moravian</a:t>
            </a:r>
            <a:r>
              <a:rPr lang="de-DE" dirty="0" smtClean="0"/>
              <a:t> Church in dieser südafrikanischen Regenbogengesellschaft? Darüber möchte dieser</a:t>
            </a:r>
            <a:r>
              <a:rPr lang="de-DE" baseline="0" dirty="0" smtClean="0"/>
              <a:t> dritte Teil berichten.</a:t>
            </a:r>
            <a:endParaRPr lang="de-DE" dirty="0" smtClean="0"/>
          </a:p>
        </p:txBody>
      </p:sp>
      <p:sp>
        <p:nvSpPr>
          <p:cNvPr id="1536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B9A7B-4C08-4398-8446-E506127BF26E}" type="slidenum">
              <a:rPr lang="de-DE" smtClean="0"/>
              <a:pPr fontAlgn="base">
                <a:spcBef>
                  <a:spcPct val="0"/>
                </a:spcBef>
                <a:spcAft>
                  <a:spcPct val="0"/>
                </a:spcAft>
                <a:defRPr/>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t>Georg Schmidt und die ersten Missionare</a:t>
            </a:r>
            <a:endParaRPr lang="de-DE" smtClean="0"/>
          </a:p>
          <a:p>
            <a:pPr eaLnBrk="1" hangingPunct="1"/>
            <a:r>
              <a:rPr lang="de-DE" smtClean="0"/>
              <a:t>Die Herrnhuter kamen 1737 nach Südafrika, als Georg Schmidt, ein junger mährischer Exulant, nach Südafrika kam und zu den Khoi-khoi nach Baviaanskloof (das spätere Genadendal) zog. Bisher hatten sich noch keine Europäer um diese Menschen gekümmert. Schmidt musste zwar nach sieben Jahren das Land auf Geheiß der Regierung (die den Unterricht und die Taufe der Eiheimischen  missbilligte) wieder verlassen. Aber als 1792 drei weitere Missionare kamen, um sein Werk fortzusetzen, fanden sie vor Ort eine kleine Gemeinde, die sich regelmäßig unter dem von ihm gepflanzten Birnbaum um die von ihm getaufte Magdalena versammelte, um biblische Texte zu hören. 2009 wurde der 300. Geburtstag von Georg Schmidt in Südafrika mit großer Dankbarkeit und neuer Selbstverpflichtung der Moravian Church in South Africa gefeiert.</a:t>
            </a:r>
          </a:p>
          <a:p>
            <a:pPr eaLnBrk="1" hangingPunct="1"/>
            <a:endParaRPr lang="de-DE" smtClean="0"/>
          </a:p>
        </p:txBody>
      </p:sp>
      <p:sp>
        <p:nvSpPr>
          <p:cNvPr id="4" name="Foliennummernplatzhalter 3"/>
          <p:cNvSpPr>
            <a:spLocks noGrp="1"/>
          </p:cNvSpPr>
          <p:nvPr>
            <p:ph type="sldNum" sz="quarter" idx="5"/>
          </p:nvPr>
        </p:nvSpPr>
        <p:spPr/>
        <p:txBody>
          <a:bodyPr/>
          <a:lstStyle/>
          <a:p>
            <a:pPr>
              <a:defRPr/>
            </a:pPr>
            <a:fld id="{F5FE9548-8B4D-4936-ACAD-153F0F5BFBFA}" type="slidenum">
              <a:rPr lang="de-DE" smtClean="0"/>
              <a:pPr>
                <a:defRPr/>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dirty="0" smtClean="0"/>
              <a:t>Vom Missionsland zur selbständigen Kirche</a:t>
            </a:r>
            <a:endParaRPr lang="de-DE" dirty="0" smtClean="0"/>
          </a:p>
          <a:p>
            <a:pPr eaLnBrk="1" hangingPunct="1"/>
            <a:r>
              <a:rPr lang="de-DE" dirty="0" smtClean="0"/>
              <a:t>Im 19. Jahrhundert breitete sich die Arbeit der Herrnhuter Missionare  rasch aus. Neue Missionsstationen wurden gegründet, zunächst unter den </a:t>
            </a:r>
            <a:r>
              <a:rPr lang="de-DE" dirty="0" err="1" smtClean="0"/>
              <a:t>Khoi</a:t>
            </a:r>
            <a:r>
              <a:rPr lang="de-DE" dirty="0" smtClean="0"/>
              <a:t> in der </a:t>
            </a:r>
            <a:r>
              <a:rPr lang="de-DE" dirty="0" err="1" smtClean="0"/>
              <a:t>Kapregion</a:t>
            </a:r>
            <a:r>
              <a:rPr lang="de-DE" dirty="0" smtClean="0"/>
              <a:t>. 1828 kam </a:t>
            </a:r>
            <a:r>
              <a:rPr lang="de-DE" dirty="0" err="1" smtClean="0"/>
              <a:t>Shilo</a:t>
            </a:r>
            <a:r>
              <a:rPr lang="de-DE" dirty="0" smtClean="0"/>
              <a:t>, als erste Herrnhuter Siedlung unter den Bantu, hinzu.</a:t>
            </a:r>
          </a:p>
          <a:p>
            <a:pPr eaLnBrk="1" hangingPunct="1"/>
            <a:r>
              <a:rPr lang="de-DE" dirty="0" smtClean="0"/>
              <a:t>Die Leitung der Missionsarbeit lag in den Händen der „Helferkonferenz“ in </a:t>
            </a:r>
            <a:r>
              <a:rPr lang="de-DE" dirty="0" err="1" smtClean="0"/>
              <a:t>Genadendal</a:t>
            </a:r>
            <a:r>
              <a:rPr lang="de-DE" dirty="0" smtClean="0"/>
              <a:t>, die ihrerseits der Missionsbehörde in Herrnhut unterstellt war. Der Verschiedenartigkeit der Arbeit im Westen und im Osten Südafrikas, die kulturellen Unterschiede zwischen den Farbigen und Schwarzen aber auch die weiten Wege führten 1869 schließlich zu einer Trennung der Arbeit in zwei Provinzen. Gleichzeitig waren die Herrnhuter in Europa bestrebt, in den ehemaligen Missionsgebieten selbständige Kirchen mit einheimischen Mitarbeitern entstehen zu lassen. </a:t>
            </a:r>
          </a:p>
          <a:p>
            <a:pPr eaLnBrk="1" hangingPunct="1"/>
            <a:r>
              <a:rPr lang="de-DE" dirty="0" smtClean="0"/>
              <a:t>Während der Apartheid entwickelten sich die beiden Provinzen sehr unterschiedlich. Im Westen waren die Mitglieder überwiegend Afrikaans sprechende Farbige, die wirtschaftlich weitaus besser gestellt waren, als die überwiegend Xhosa sprechenden Schwarzen im Osten. Mit dem Ende der Apartheid wollten die Südafrikanischen Kirchenmitglieder aber auch untereinander die Rassentrennung aufheben. So kam es 1993 zu einer Vereinigung der beiden Provinzen in eine gemeinsame Kirche. Und damit dies nicht nur auf dem Papier geschehe, wurden Partnerschaften zwischen den Distrikten und Gemeinden der ehemaligen Ost- und Westprovinz gegründet und bis heute gepflegt.</a:t>
            </a:r>
          </a:p>
          <a:p>
            <a:endParaRPr lang="de-DE" dirty="0" smtClean="0"/>
          </a:p>
        </p:txBody>
      </p:sp>
      <p:sp>
        <p:nvSpPr>
          <p:cNvPr id="4" name="Foliennummernplatzhalter 3"/>
          <p:cNvSpPr>
            <a:spLocks noGrp="1"/>
          </p:cNvSpPr>
          <p:nvPr>
            <p:ph type="sldNum" sz="quarter" idx="5"/>
          </p:nvPr>
        </p:nvSpPr>
        <p:spPr/>
        <p:txBody>
          <a:bodyPr/>
          <a:lstStyle/>
          <a:p>
            <a:pPr>
              <a:defRPr/>
            </a:pPr>
            <a:fld id="{D89D2E5A-8660-4886-A67F-6EC04B68086F}" type="slidenum">
              <a:rPr lang="de-DE" smtClean="0"/>
              <a:pPr>
                <a:defRPr/>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Die Moravian Church in South Africa (MCSA)</a:t>
            </a:r>
            <a:endParaRPr lang="de-DE" smtClean="0"/>
          </a:p>
          <a:p>
            <a:pPr eaLnBrk="1" hangingPunct="1"/>
            <a:r>
              <a:rPr lang="de-DE" smtClean="0"/>
              <a:t>Die MCSA ist über ein großes Gebiet verbreitet, von Kapstadt im Südwesten über das Ostkap bis nach Natal, und im Norden bis nach Johannesburg und Pretoria. Sie ist in 12 Distrikte aufgeteilt und hat an die 43.000 Mitglieder in 85 Gemeinden.</a:t>
            </a:r>
          </a:p>
          <a:p>
            <a:pPr eaLnBrk="1" hangingPunct="1"/>
            <a:r>
              <a:rPr lang="de-DE" smtClean="0"/>
              <a:t>Verantwortung für das kirchliche Leben liegt bei der Synode, die allerdings nur alle vier Jahre zusammenkommt und einen dreiköpfigen Exekutiv-Ausschuss wählt. Derzeit ist Lennox Mcubusi Präsident, unterstützt von Brian Abrahams und Elise Theunissen. Hinzu kommen ein Direktor der Finanzen und je ein Vertreter der zwölf Distrikte. Gemeinsam bilden diese Personen die Provinzialbehörde, die sich vier Mal im Jahr trifft. </a:t>
            </a:r>
          </a:p>
          <a:p>
            <a:pPr eaLnBrk="1" hangingPunct="1"/>
            <a:r>
              <a:rPr lang="de-DE" smtClean="0"/>
              <a:t>Die Kirche hat, trotz vieler Schwierigkeiten, ein gesundes Selbstbewusstsein, sie verfügt über eine starke Tradition und geht ihre Arbeit offensiv an. Zusammen mit anderen Kirchen in der ökumenischen Gemeinschaft tritt sie ein für Frieden und Gerechtigkeit im heutigen Südafrika. Ihr Leitspruch heißt: </a:t>
            </a:r>
            <a:r>
              <a:rPr lang="de-DE" i="1" smtClean="0"/>
              <a:t>Wir Morawen vertrauen uns der Herrschaft Jesu Christi an, es ist unser Bestreben, unsere Spiritualität zu erneuern, unsere Einigkeit zu bestätigen und unsere Haushalterschaft zu verbessern.</a:t>
            </a:r>
          </a:p>
          <a:p>
            <a:pPr eaLnBrk="1" hangingPunct="1"/>
            <a:endParaRPr lang="de-DE" smtClean="0"/>
          </a:p>
        </p:txBody>
      </p:sp>
      <p:sp>
        <p:nvSpPr>
          <p:cNvPr id="4" name="Foliennummernplatzhalter 3"/>
          <p:cNvSpPr>
            <a:spLocks noGrp="1"/>
          </p:cNvSpPr>
          <p:nvPr>
            <p:ph type="sldNum" sz="quarter" idx="5"/>
          </p:nvPr>
        </p:nvSpPr>
        <p:spPr/>
        <p:txBody>
          <a:bodyPr/>
          <a:lstStyle/>
          <a:p>
            <a:pPr>
              <a:defRPr/>
            </a:pPr>
            <a:fld id="{65709111-70D4-4E1C-A0D6-1FF12887686E}" type="slidenum">
              <a:rPr lang="de-DE" smtClean="0"/>
              <a:pPr>
                <a:defRPr/>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24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t>Geistliches Leben</a:t>
            </a:r>
          </a:p>
          <a:p>
            <a:pPr eaLnBrk="1" hangingPunct="1"/>
            <a:r>
              <a:rPr lang="de-DE" smtClean="0"/>
              <a:t>In vielen Gemeinden der MCSA herrscht ein reges Gemeindeleben und die Gottesdienste sind gut besucht. Einige Gemeinden pflegen eine Partnerschaft mit deutschen Gemeinden, es herrscht ein reger Austausch mit gegenseitigen Besuchen.</a:t>
            </a:r>
          </a:p>
          <a:p>
            <a:pPr eaLnBrk="1" hangingPunct="1"/>
            <a:r>
              <a:rPr lang="de-DE" smtClean="0"/>
              <a:t>Ein großes Problem ist der Pfarrermangel. Viele Außengemeinden müssen vom Pfarrer der Hauptgemeinde mitversorgt werden. Im theologischen Seminar der MCSA werden die Studenten vor allem im Fernstudium begleitet, da die Einrichtung zu klein ist, um die notwendigen Fächer selber abzudecken. </a:t>
            </a:r>
          </a:p>
          <a:p>
            <a:pPr eaLnBrk="1" hangingPunct="1"/>
            <a:r>
              <a:rPr lang="de-DE" smtClean="0"/>
              <a:t>Ein weiteres Problem liegt darin, dass es der letzten Synode nicht gelang, einen neuen Bischof zu wählen. Das bedeutet, dass eine schmerzliche Lücke in der geistlichen Leitung entsteht, wenn die beiden amtierenden Bischöfe in den Ruhestand treten.</a:t>
            </a:r>
          </a:p>
          <a:p>
            <a:pPr eaLnBrk="1" hangingPunct="1"/>
            <a:r>
              <a:rPr lang="de-DE" smtClean="0"/>
              <a:t>Und nicht zuletzt bilden die Abspaltungen einiger Gemeinden aus der Ostregion und das Aufkommen der Pfingstkirchen große Herausforderungen an die Kirche. </a:t>
            </a:r>
          </a:p>
          <a:p>
            <a:pPr eaLnBrk="1" hangingPunct="1"/>
            <a:endParaRPr lang="de-DE" smtClean="0"/>
          </a:p>
          <a:p>
            <a:pPr eaLnBrk="1" hangingPunct="1"/>
            <a:endParaRPr lang="de-DE" smtClean="0"/>
          </a:p>
        </p:txBody>
      </p:sp>
      <p:sp>
        <p:nvSpPr>
          <p:cNvPr id="4" name="Foliennummernplatzhalter 3"/>
          <p:cNvSpPr>
            <a:spLocks noGrp="1"/>
          </p:cNvSpPr>
          <p:nvPr>
            <p:ph type="sldNum" sz="quarter" idx="5"/>
          </p:nvPr>
        </p:nvSpPr>
        <p:spPr/>
        <p:txBody>
          <a:bodyPr/>
          <a:lstStyle/>
          <a:p>
            <a:pPr>
              <a:defRPr/>
            </a:pPr>
            <a:fld id="{FB5D7FBC-30BE-4764-9C3B-993DB2BA1091}" type="slidenum">
              <a:rPr lang="de-DE" smtClean="0"/>
              <a:pPr>
                <a:defRPr/>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dirty="0" smtClean="0"/>
              <a:t>Der Wahlspruch auf dem Wappen Südafrikas ist in der Sprache der San mit ihren vielen Schnalzlauten verfasst:</a:t>
            </a:r>
          </a:p>
          <a:p>
            <a:pPr eaLnBrk="1" hangingPunct="1"/>
            <a:r>
              <a:rPr lang="de-DE" b="1" dirty="0" smtClean="0"/>
              <a:t>„</a:t>
            </a:r>
            <a:r>
              <a:rPr lang="de-DE" b="1" dirty="0" err="1" smtClean="0"/>
              <a:t>ǃke</a:t>
            </a:r>
            <a:r>
              <a:rPr lang="de-DE" b="1" dirty="0" smtClean="0"/>
              <a:t> e: </a:t>
            </a:r>
            <a:r>
              <a:rPr lang="de-DE" b="1" dirty="0" err="1" smtClean="0"/>
              <a:t>ǀxarra</a:t>
            </a:r>
            <a:r>
              <a:rPr lang="de-DE" b="1" dirty="0" smtClean="0"/>
              <a:t> </a:t>
            </a:r>
            <a:r>
              <a:rPr lang="de-DE" b="1" dirty="0" err="1" smtClean="0"/>
              <a:t>ǁke</a:t>
            </a:r>
            <a:r>
              <a:rPr lang="de-DE" dirty="0" smtClean="0"/>
              <a:t>“ – das heißt „Verschiedene Völker vereint“. Das ist nicht nur eine utopische Hoffnung, es ist auch ein Programm, das die Vielfalt bejaht und trotz immenser Schwierigkeiten auf eine gute, gemeinsame Zukunft ausgerichtet ist.</a:t>
            </a:r>
          </a:p>
          <a:p>
            <a:pPr eaLnBrk="1" hangingPunct="1"/>
            <a:r>
              <a:rPr lang="de-DE" dirty="0" smtClean="0"/>
              <a:t>An diesem Programm arbeitet auch die Brüdergemeine in Südafrika mit. Davon will diese Präsentation berichten.</a:t>
            </a:r>
          </a:p>
        </p:txBody>
      </p:sp>
      <p:sp>
        <p:nvSpPr>
          <p:cNvPr id="4" name="Foliennummernplatzhalter 3"/>
          <p:cNvSpPr>
            <a:spLocks noGrp="1"/>
          </p:cNvSpPr>
          <p:nvPr>
            <p:ph type="sldNum" sz="quarter" idx="5"/>
          </p:nvPr>
        </p:nvSpPr>
        <p:spPr/>
        <p:txBody>
          <a:bodyPr/>
          <a:lstStyle/>
          <a:p>
            <a:pPr>
              <a:defRPr/>
            </a:pPr>
            <a:fld id="{0D9ED96B-A722-48FB-82D7-957FDEB810EF}" type="slidenum">
              <a:rPr lang="de-DE" smtClean="0"/>
              <a:pPr>
                <a:defRPr/>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3491"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b="1" smtClean="0"/>
              <a:t>Kirchenmusik</a:t>
            </a:r>
          </a:p>
          <a:p>
            <a:r>
              <a:rPr lang="de-DE" smtClean="0"/>
              <a:t>Die Kirchenmusik wird besonders gepflegt. Es gibt überall Kirchenchöre, vielerorts Gospelchöre, die auch schon international aufgetreten sind, und in den Schulen der Brüdergemeine wird der Gesang besonders gepflegt.</a:t>
            </a:r>
          </a:p>
          <a:p>
            <a:r>
              <a:rPr lang="de-DE" smtClean="0"/>
              <a:t>Eine wichtige Rolle spielt außerdem die Bläserarbeit in der MCSA. So gab es 2007 zur Feier des 550-jährigen Bestehens der Brüder-Unität und des 270. Jubiläums der Missionsarbeit in Südafrika ein Bläserfestival in Kapstadt, zu dem auch Bläser aus der Brüdergemeine in Deutschland angereist waren.</a:t>
            </a:r>
          </a:p>
        </p:txBody>
      </p:sp>
      <p:sp>
        <p:nvSpPr>
          <p:cNvPr id="4" name="Foliennummernplatzhalter 3"/>
          <p:cNvSpPr>
            <a:spLocks noGrp="1"/>
          </p:cNvSpPr>
          <p:nvPr>
            <p:ph type="sldNum" sz="quarter" idx="5"/>
          </p:nvPr>
        </p:nvSpPr>
        <p:spPr/>
        <p:txBody>
          <a:bodyPr/>
          <a:lstStyle/>
          <a:p>
            <a:pPr>
              <a:defRPr/>
            </a:pPr>
            <a:fld id="{703B6A38-11D7-4FCB-A412-31A8E9E7150C}" type="slidenum">
              <a:rPr lang="de-DE" smtClean="0"/>
              <a:pPr>
                <a:defRPr/>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45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t>Kinder- und Jugendarbeit</a:t>
            </a:r>
          </a:p>
          <a:p>
            <a:pPr eaLnBrk="1" hangingPunct="1"/>
            <a:r>
              <a:rPr lang="de-DE" smtClean="0"/>
              <a:t>Stark ist auch die Kinder- und Jugendarbeit in der Brüdergemeine am Kap. Sie ist aus der Bildungsarbeit der Herrnhuter Mission, die überall Schulen gebaut hat, gewachsen.</a:t>
            </a:r>
          </a:p>
          <a:p>
            <a:pPr eaLnBrk="1" hangingPunct="1"/>
            <a:r>
              <a:rPr lang="de-DE" smtClean="0"/>
              <a:t>Heute gibt es in vielen Gemeinden neben den Schulen auch zahlreiche Krippen und Kindertagesstätte, die sich aber in vielen Fällen nur durch fremde Hilfe einigermaßen finanzieren können.</a:t>
            </a:r>
          </a:p>
        </p:txBody>
      </p:sp>
      <p:sp>
        <p:nvSpPr>
          <p:cNvPr id="4" name="Foliennummernplatzhalter 3"/>
          <p:cNvSpPr>
            <a:spLocks noGrp="1"/>
          </p:cNvSpPr>
          <p:nvPr>
            <p:ph type="sldNum" sz="quarter" idx="5"/>
          </p:nvPr>
        </p:nvSpPr>
        <p:spPr/>
        <p:txBody>
          <a:bodyPr/>
          <a:lstStyle/>
          <a:p>
            <a:pPr>
              <a:defRPr/>
            </a:pPr>
            <a:fld id="{BD941093-67A0-4060-AFF8-DB5F794C03AC}" type="slidenum">
              <a:rPr lang="de-DE" smtClean="0"/>
              <a:pPr>
                <a:defRPr/>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55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b="1" smtClean="0"/>
              <a:t>Soziale Einrichtungen der MCSA</a:t>
            </a:r>
          </a:p>
          <a:p>
            <a:pPr eaLnBrk="1" hangingPunct="1"/>
            <a:r>
              <a:rPr lang="de-DE" smtClean="0"/>
              <a:t>In Elim im Westkap, circa 200 Kilometer von Kapstadt entfernt, gibt es das </a:t>
            </a:r>
            <a:r>
              <a:rPr lang="de-DE" b="1" smtClean="0"/>
              <a:t>Elim Home</a:t>
            </a:r>
            <a:r>
              <a:rPr lang="de-DE" smtClean="0"/>
              <a:t> für schwerst- und mehrfachbehinderte Kinder. Häufig werden Freiwillige aus Deutschland vom Evangelischen Missionswerk (EMS) an die Einrichtung vermittelt.</a:t>
            </a:r>
          </a:p>
          <a:p>
            <a:pPr eaLnBrk="1" hangingPunct="1"/>
            <a:r>
              <a:rPr lang="de-DE" smtClean="0"/>
              <a:t>In dem 1963 gegründeten Heim leben heute 50 Kinder und Jugendliche im Alter zwischen 5 und 30 Jahren. Da es nur sehr wenige staatliche oder kirchliche Einrichtungen wie Elim gibt, kommen die Kinder aus einem Einzugsbereich von ungefähr 700 Kilometern. Längst nicht alle können aufgenommen werden. Deshalb bietet das Elim Home auch ein Beratungs-Programm an, durch das Mütter lernen, wie sie ihre behinderten Kinder selbst fördern können. Die Förderung der großen, über 18-jährigen Behinderten ist ein weiteres Problem: Für diese Jugendlichen bekommt das Heim keine Gelder mehr von der Regierung, da die Meinung vertreten wird, sie könnten nach Hause zurück kehren. Aber dieser Weg ist vielen versperrt. </a:t>
            </a:r>
          </a:p>
          <a:p>
            <a:pPr eaLnBrk="1" hangingPunct="1">
              <a:buFont typeface="Wingdings" pitchFamily="2" charset="2"/>
              <a:buNone/>
            </a:pPr>
            <a:r>
              <a:rPr lang="de-DE" smtClean="0"/>
              <a:t>In Elim gibt es auch noch die </a:t>
            </a:r>
            <a:r>
              <a:rPr lang="de-DE" b="1" smtClean="0"/>
              <a:t>Mispah</a:t>
            </a:r>
            <a:r>
              <a:rPr lang="de-DE" smtClean="0"/>
              <a:t> </a:t>
            </a:r>
            <a:r>
              <a:rPr lang="de-DE" b="1" smtClean="0"/>
              <a:t>Schule</a:t>
            </a:r>
            <a:r>
              <a:rPr lang="de-DE" smtClean="0"/>
              <a:t> für mehrfachbehinderte Kinder. Sie wird von 84 Kindern im Alter zwischen 6 und 18 besucht.</a:t>
            </a:r>
          </a:p>
        </p:txBody>
      </p:sp>
      <p:sp>
        <p:nvSpPr>
          <p:cNvPr id="4" name="Foliennummernplatzhalter 3"/>
          <p:cNvSpPr>
            <a:spLocks noGrp="1"/>
          </p:cNvSpPr>
          <p:nvPr>
            <p:ph type="sldNum" sz="quarter" idx="5"/>
          </p:nvPr>
        </p:nvSpPr>
        <p:spPr/>
        <p:txBody>
          <a:bodyPr/>
          <a:lstStyle/>
          <a:p>
            <a:pPr>
              <a:defRPr/>
            </a:pPr>
            <a:fld id="{2243644B-2041-40F7-8E22-DABAE26EC593}" type="slidenum">
              <a:rPr lang="de-DE" smtClean="0"/>
              <a:pPr>
                <a:defRPr/>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Im </a:t>
            </a:r>
            <a:r>
              <a:rPr lang="de-DE" dirty="0" err="1" smtClean="0"/>
              <a:t>Ostkap</a:t>
            </a:r>
            <a:r>
              <a:rPr lang="de-DE" dirty="0" smtClean="0"/>
              <a:t>, der ärmsten Region Südafrikas, liegt das Dörfchen </a:t>
            </a:r>
            <a:r>
              <a:rPr lang="de-DE" dirty="0" err="1" smtClean="0"/>
              <a:t>Mvenyane</a:t>
            </a:r>
            <a:r>
              <a:rPr lang="de-DE" dirty="0" smtClean="0"/>
              <a:t> und die </a:t>
            </a:r>
            <a:r>
              <a:rPr lang="de-DE" b="1" dirty="0" smtClean="0"/>
              <a:t>SIVE Schule für Gehörlose.</a:t>
            </a:r>
            <a:r>
              <a:rPr lang="de-DE" dirty="0" smtClean="0"/>
              <a:t> 100 gehörlose Kinder und Jugendliche leben und lernen hier zusammen. Dabei lernen sie nicht nur den üblichen Schulstoff, sondern auch ganz praktische Dinge wie Gartenbau und Hühneraufzucht. Das ist nützlich für sie selbst, um später Dank dieser Kenntnisse einen Arbeitsplatz zu bekommen. Das ist aber auch nützlich für die SIVE School, die mit dem Verkauf von Gemüse und Hühnern ein Einkommen erwirtschaftet, um damit die oftmals  ausbleibenden Gehaltszahlungen für die Lehrkräfte auffangen zu können. Und außerdem lernen die Jungen, dass entgegen der alten Tradition Gartenarbeit nicht nur Frauenarbeit ist. Die Leiterin, Frau Jona, hat ein festes Ziel: „Die Kinder sollen einmal auf eigenen Füßen stehen können.“</a:t>
            </a:r>
          </a:p>
          <a:p>
            <a:r>
              <a:rPr lang="de-DE" dirty="0" smtClean="0"/>
              <a:t>Ebenfalls im </a:t>
            </a:r>
            <a:r>
              <a:rPr lang="de-DE" dirty="0" err="1" smtClean="0"/>
              <a:t>Ostkap</a:t>
            </a:r>
            <a:r>
              <a:rPr lang="de-DE" dirty="0" smtClean="0"/>
              <a:t>,, gibt es das</a:t>
            </a:r>
            <a:r>
              <a:rPr lang="de-DE" b="1" dirty="0" smtClean="0"/>
              <a:t> </a:t>
            </a:r>
            <a:r>
              <a:rPr lang="de-DE" b="1" dirty="0" err="1" smtClean="0"/>
              <a:t>Masangane</a:t>
            </a:r>
            <a:r>
              <a:rPr lang="de-DE" b="1" dirty="0" smtClean="0"/>
              <a:t> Projekt, </a:t>
            </a:r>
            <a:r>
              <a:rPr lang="de-DE" dirty="0" smtClean="0"/>
              <a:t>ein AIDS-Programm, das in der Brüdergemeine entwickelt wurde. Ursprünglich konzentrierte sich das Programm auf Präventionsmaßnahmen und die Betreuung von Aidskranken und Waisenkindern. Als die Erfolge der Aidstherapie bekannt wurden, entschloss man sich, außerdem den Bedürftigsten diese lebensverlängernde Behandlung anzubieten. Zur Überwachung der Behandlung, Beratung und Unterstützung von Patienten/innen ist eine Therapiekoordinatorin zuständig. Zudem bildet sie freiwillige Helfer/-innen aus. Und schließlich gibt es Selbsthilfegruppen, in denen sich die Patienten, meist HIV positive Frauen treffen, um gemeinsam Perlenschmuck herzustellen. Für die Teilnehmerinnen ist das manchmal der einzige Ort, wo sie offen über ihre Probleme sprechen können. Nur mit solch einer Offenheit wird man das Stigma, mit dem Aids noch besetzt ist, beseitigen können.</a:t>
            </a:r>
          </a:p>
          <a:p>
            <a:endParaRPr lang="de-DE" dirty="0" smtClean="0"/>
          </a:p>
          <a:p>
            <a:pPr eaLnBrk="1" hangingPunct="1"/>
            <a:endParaRPr lang="de-DE" dirty="0" smtClean="0"/>
          </a:p>
          <a:p>
            <a:endParaRPr lang="de-DE" dirty="0" smtClean="0"/>
          </a:p>
        </p:txBody>
      </p:sp>
      <p:sp>
        <p:nvSpPr>
          <p:cNvPr id="4" name="Foliennummernplatzhalter 3"/>
          <p:cNvSpPr>
            <a:spLocks noGrp="1"/>
          </p:cNvSpPr>
          <p:nvPr>
            <p:ph type="sldNum" sz="quarter" idx="5"/>
          </p:nvPr>
        </p:nvSpPr>
        <p:spPr/>
        <p:txBody>
          <a:bodyPr/>
          <a:lstStyle/>
          <a:p>
            <a:pPr>
              <a:defRPr/>
            </a:pPr>
            <a:fld id="{4CB6900A-DA30-4170-9FDE-296161FD4C36}" type="slidenum">
              <a:rPr lang="de-DE" smtClean="0"/>
              <a:pPr>
                <a:defRPr/>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de-DE" b="1" smtClean="0"/>
              <a:t>Wirtschaftsbetriebe</a:t>
            </a:r>
          </a:p>
          <a:p>
            <a:r>
              <a:rPr lang="de-DE" smtClean="0"/>
              <a:t>Die</a:t>
            </a:r>
            <a:r>
              <a:rPr lang="de-DE" b="1" smtClean="0"/>
              <a:t> </a:t>
            </a:r>
            <a:r>
              <a:rPr lang="de-DE" smtClean="0"/>
              <a:t>wirtschaftliche Lage der noch jungen Kirche ist prekär und es fällt ihr schwer, ihren Mitarbeitenden angemessene Gehälter zu bezahlen. Besonders die Gemeinden in der ehemaligen Ostregion sind sehr arm. Allerdings steckt ein großes Vermögen in dem Landbesitz der Kirche auf den ehemaligen Missionsstationen. Dieses Vermögen zu nutzen wurde jetzt eine Firma gegründet, deren entschlossene Vorgehensweise allerdings auch zu Konflikten mit den Gemeinden führt.</a:t>
            </a:r>
            <a:endParaRPr lang="en-US" smtClean="0"/>
          </a:p>
          <a:p>
            <a:r>
              <a:rPr lang="de-DE" smtClean="0"/>
              <a:t>Seit jeher betreibt die Kirche aber auch eigene Wirtschaftsbetriebe, wie die </a:t>
            </a:r>
            <a:r>
              <a:rPr lang="de-DE" b="1" smtClean="0"/>
              <a:t>Schuhfabrik </a:t>
            </a:r>
            <a:r>
              <a:rPr lang="de-DE" smtClean="0"/>
              <a:t>in Wupperthal, die 1836 gegründet wurde und bis heute handgefertigte Schuhe aus heimischem Wildleder erstellt.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86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dirty="0" smtClean="0"/>
              <a:t>In der Gegend um Wupperthal wächst ein ganz besonderes Kraut: der </a:t>
            </a:r>
            <a:r>
              <a:rPr lang="de-DE" dirty="0" err="1" smtClean="0"/>
              <a:t>Rooibos</a:t>
            </a:r>
            <a:r>
              <a:rPr lang="de-DE" dirty="0" smtClean="0"/>
              <a:t>. Diese Pflanze, die dem europäischen Ginster ähnelt, kommt nur in Südafrika in den </a:t>
            </a:r>
            <a:r>
              <a:rPr lang="de-DE" dirty="0" err="1" smtClean="0"/>
              <a:t>Cedarbergen</a:t>
            </a:r>
            <a:r>
              <a:rPr lang="de-DE" dirty="0" smtClean="0"/>
              <a:t> vor, denn sie bevorzugt heißtrockenes Klima und sandige Böden. Schon die </a:t>
            </a:r>
            <a:r>
              <a:rPr lang="de-DE" dirty="0" err="1" smtClean="0"/>
              <a:t>Khoi</a:t>
            </a:r>
            <a:r>
              <a:rPr lang="de-DE" dirty="0" smtClean="0"/>
              <a:t>-San, die Ureinwohner dieser Gegend, haben die Heilkräfte der Pflanze gekannt und genutzt.</a:t>
            </a:r>
          </a:p>
          <a:p>
            <a:pPr eaLnBrk="1" hangingPunct="1"/>
            <a:r>
              <a:rPr lang="de-DE" dirty="0" smtClean="0"/>
              <a:t>Südafrikaner trinken seit jeher gerne </a:t>
            </a:r>
            <a:r>
              <a:rPr lang="de-DE" b="1" dirty="0" err="1" smtClean="0"/>
              <a:t>Rooibostee</a:t>
            </a:r>
            <a:r>
              <a:rPr lang="de-DE" dirty="0" smtClean="0"/>
              <a:t>. Inzwischen ist dieser aber auch weltweit bekannt und beliebt. Er enthält wertvolle Inhaltsstoffe wie Vitamin C, Eisen, Calcium, Magnesium, Fluor und Kupfer, aber kein Koffein. Das macht ihn auch für Kinder und Menschen mit empfindlichem Magen gut bekömmlich. In Wupperthal gibt es eine eigene Kooperative für die Produktion von </a:t>
            </a:r>
            <a:r>
              <a:rPr lang="de-DE" dirty="0" err="1" smtClean="0"/>
              <a:t>Rooibostee</a:t>
            </a:r>
            <a:r>
              <a:rPr lang="de-DE" dirty="0" smtClean="0"/>
              <a:t>. </a:t>
            </a:r>
            <a:br>
              <a:rPr lang="de-DE" dirty="0" smtClean="0"/>
            </a:br>
            <a:r>
              <a:rPr lang="de-DE" dirty="0" smtClean="0"/>
              <a:t>Aus </a:t>
            </a:r>
            <a:r>
              <a:rPr lang="de-DE" dirty="0" err="1" smtClean="0"/>
              <a:t>Rooibos</a:t>
            </a:r>
            <a:r>
              <a:rPr lang="de-DE" dirty="0" smtClean="0"/>
              <a:t> lassen sich allerdings auch </a:t>
            </a:r>
            <a:r>
              <a:rPr lang="de-DE" b="1" dirty="0" smtClean="0"/>
              <a:t>Körperpflegeprodukte</a:t>
            </a:r>
            <a:r>
              <a:rPr lang="de-DE" dirty="0" smtClean="0"/>
              <a:t> erstellen, denn er hat neben </a:t>
            </a:r>
            <a:r>
              <a:rPr lang="de-DE" dirty="0" err="1" smtClean="0"/>
              <a:t>blutgefäß</a:t>
            </a:r>
            <a:r>
              <a:rPr lang="de-DE" dirty="0" smtClean="0"/>
              <a:t>- auch hautschützende Eigenschaften, wirkt krampflösend und antiallergisch. Dieses Wissen nutzten sechs arbeitslose Frauen aus Wupperthal und begannen 2004 Seife mit </a:t>
            </a:r>
            <a:r>
              <a:rPr lang="de-DE" dirty="0" err="1" smtClean="0"/>
              <a:t>Rooibosextrakten</a:t>
            </a:r>
            <a:r>
              <a:rPr lang="de-DE" dirty="0" smtClean="0"/>
              <a:t> zu erstellen. Heute ist daraus ein erfolgreiches Unternehmen geworden mit einer ganzen Palette von </a:t>
            </a:r>
            <a:r>
              <a:rPr lang="de-DE" dirty="0" err="1" smtClean="0"/>
              <a:t>Rooibos</a:t>
            </a:r>
            <a:r>
              <a:rPr lang="de-DE" dirty="0" smtClean="0"/>
              <a:t>-Pflegeprodukten, die vor allem über das „</a:t>
            </a:r>
            <a:r>
              <a:rPr lang="de-DE" dirty="0" err="1" smtClean="0"/>
              <a:t>Moravian</a:t>
            </a:r>
            <a:r>
              <a:rPr lang="de-DE" dirty="0" smtClean="0"/>
              <a:t> Merchandise“ Programm in Deutschland abgesetzt werden.</a:t>
            </a:r>
          </a:p>
          <a:p>
            <a:endParaRPr lang="en-US" dirty="0" smtClean="0"/>
          </a:p>
          <a:p>
            <a:endParaRPr lang="de-DE" dirty="0" smtClean="0"/>
          </a:p>
        </p:txBody>
      </p:sp>
      <p:sp>
        <p:nvSpPr>
          <p:cNvPr id="4" name="Foliennummernplatzhalter 3"/>
          <p:cNvSpPr>
            <a:spLocks noGrp="1"/>
          </p:cNvSpPr>
          <p:nvPr>
            <p:ph type="sldNum" sz="quarter" idx="5"/>
          </p:nvPr>
        </p:nvSpPr>
        <p:spPr/>
        <p:txBody>
          <a:bodyPr/>
          <a:lstStyle/>
          <a:p>
            <a:pPr>
              <a:defRPr/>
            </a:pPr>
            <a:fld id="{C75FE11B-298D-4F08-9D8D-D199F2B08BEE}" type="slidenum">
              <a:rPr lang="de-DE" smtClean="0"/>
              <a:pPr>
                <a:defRPr/>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696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Es gibt viel, was uns in Deutschland mit Südafrika verbinden kann, sei es der Genuss einer Tasse Rooibostee, sei es das Interesse an der Fußballweltmeisterschaft 2010 oder auch die Erinnerung an eine wunderbare Reise. Darüber hinaus eint uns aber auch die größte Herausforderung unserer Zeit: Trotz  Krieg und Terror, Wirtschaftskrise und Naturkatastrophen Wege zu suchen, die „Verschiedene Völker vereint“. Das Gottvertrauen, der Mut und die Phantasie, mit der die Menschen am Kap dieser Herausforderung begegnen, mag uns dabei ein Vorbild sein.</a:t>
            </a:r>
          </a:p>
          <a:p>
            <a:pPr eaLnBrk="1" hangingPunct="1">
              <a:spcBef>
                <a:spcPct val="0"/>
              </a:spcBef>
            </a:pPr>
            <a:endParaRPr lang="de-DE" smtClean="0"/>
          </a:p>
          <a:p>
            <a:pPr eaLnBrk="1" hangingPunct="1">
              <a:spcBef>
                <a:spcPct val="0"/>
              </a:spcBef>
            </a:pPr>
            <a:r>
              <a:rPr lang="de-DE" smtClean="0"/>
              <a:t>Fröhliche Kinder rufen uns zum Schluss zu: Hamba Gahle – Goodbye – Auf Wiedersehen!</a:t>
            </a:r>
          </a:p>
          <a:p>
            <a:pPr eaLnBrk="1" hangingPunct="1">
              <a:spcBef>
                <a:spcPct val="0"/>
              </a:spcBef>
            </a:pPr>
            <a:endParaRPr lang="de-DE" smtClean="0"/>
          </a:p>
          <a:p>
            <a:pPr eaLnBrk="1" hangingPunct="1">
              <a:spcBef>
                <a:spcPct val="0"/>
              </a:spcBef>
            </a:pPr>
            <a:r>
              <a:rPr lang="de-DE" smtClean="0"/>
              <a:t>Vielen Dank für Ihr Interesse.</a:t>
            </a:r>
          </a:p>
        </p:txBody>
      </p:sp>
      <p:sp>
        <p:nvSpPr>
          <p:cNvPr id="4" name="Foliennummernplatzhalter 3"/>
          <p:cNvSpPr>
            <a:spLocks noGrp="1"/>
          </p:cNvSpPr>
          <p:nvPr>
            <p:ph type="sldNum" sz="quarter" idx="5"/>
          </p:nvPr>
        </p:nvSpPr>
        <p:spPr/>
        <p:txBody>
          <a:bodyPr/>
          <a:lstStyle/>
          <a:p>
            <a:pPr>
              <a:defRPr/>
            </a:pPr>
            <a:fld id="{9150B26C-B201-446A-B3D3-248C32084A35}" type="slidenum">
              <a:rPr lang="de-DE" smtClean="0"/>
              <a:pPr>
                <a:defRPr/>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8113" y="-4763"/>
            <a:ext cx="6823075" cy="3838576"/>
          </a:xfrm>
        </p:spPr>
      </p:sp>
      <p:sp>
        <p:nvSpPr>
          <p:cNvPr id="3" name="Notizenplatzhalter 2"/>
          <p:cNvSpPr>
            <a:spLocks noGrp="1"/>
          </p:cNvSpPr>
          <p:nvPr>
            <p:ph type="body" idx="1"/>
          </p:nvPr>
        </p:nvSpPr>
        <p:spPr/>
        <p:txBody>
          <a:bodyPr>
            <a:noAutofit/>
          </a:bodyPr>
          <a:lstStyle/>
          <a:p>
            <a:pPr algn="ctr"/>
            <a:r>
              <a:rPr lang="de-DE" dirty="0" smtClean="0"/>
              <a:t>Wenn Sie Interesse haben, melden Sie sich doch einfach bei uns.</a:t>
            </a:r>
          </a:p>
          <a:p>
            <a:pPr algn="ctr"/>
            <a:r>
              <a:rPr lang="de-DE" b="1" dirty="0" smtClean="0"/>
              <a:t>Alle Angebote sind kostenlos</a:t>
            </a:r>
          </a:p>
          <a:p>
            <a:endParaRPr lang="de-DE" dirty="0" smtClean="0"/>
          </a:p>
          <a:p>
            <a:r>
              <a:rPr lang="de-DE" dirty="0" smtClean="0"/>
              <a:t>Falls Sie kompetente Referenten suchen, können Sie sich auch an unsere Regionalstellen wenden:</a:t>
            </a:r>
          </a:p>
          <a:p>
            <a:pPr>
              <a:spcBef>
                <a:spcPts val="630"/>
              </a:spcBef>
            </a:pPr>
            <a:r>
              <a:rPr lang="de-DE" b="1" dirty="0" smtClean="0"/>
              <a:t>Ost:</a:t>
            </a:r>
            <a:r>
              <a:rPr lang="de-DE" dirty="0" smtClean="0"/>
              <a:t> Pfarrerin Gabriele Kölling, Moritzberg 31, 06618 Naumburg </a:t>
            </a:r>
          </a:p>
          <a:p>
            <a:pPr marL="453859">
              <a:spcBef>
                <a:spcPct val="0"/>
              </a:spcBef>
            </a:pPr>
            <a:r>
              <a:rPr lang="de-DE" dirty="0" smtClean="0"/>
              <a:t>(03445) 778201 </a:t>
            </a:r>
          </a:p>
          <a:p>
            <a:pPr marL="453859">
              <a:spcBef>
                <a:spcPct val="0"/>
              </a:spcBef>
            </a:pPr>
            <a:r>
              <a:rPr lang="de-DE" dirty="0" smtClean="0"/>
              <a:t>dr.gabriele.koelling@herrnhuter-missionshilfe.de </a:t>
            </a:r>
          </a:p>
          <a:p>
            <a:pPr>
              <a:spcBef>
                <a:spcPts val="630"/>
              </a:spcBef>
            </a:pPr>
            <a:r>
              <a:rPr lang="de-DE" b="1" dirty="0" smtClean="0"/>
              <a:t>Nord: </a:t>
            </a:r>
            <a:r>
              <a:rPr lang="de-DE" dirty="0" smtClean="0"/>
              <a:t>Pfarrer Niels Gärtner, Lohkampstr. 7, 33607 Bielefeld</a:t>
            </a:r>
          </a:p>
          <a:p>
            <a:pPr marL="453859">
              <a:spcBef>
                <a:spcPct val="0"/>
              </a:spcBef>
            </a:pPr>
            <a:r>
              <a:rPr lang="de-DE" dirty="0" smtClean="0"/>
              <a:t>(0521) 6 59 27, </a:t>
            </a:r>
          </a:p>
          <a:p>
            <a:pPr marL="453859">
              <a:spcBef>
                <a:spcPct val="0"/>
              </a:spcBef>
            </a:pPr>
            <a:r>
              <a:rPr lang="de-DE" dirty="0" smtClean="0"/>
              <a:t>hmh-bi@arcor.de</a:t>
            </a:r>
          </a:p>
          <a:p>
            <a:pPr>
              <a:spcBef>
                <a:spcPts val="630"/>
              </a:spcBef>
            </a:pPr>
            <a:r>
              <a:rPr lang="de-DE" dirty="0" smtClean="0"/>
              <a:t>Bisher versenden wir alle Materialien trotz gestiegener Kosten ohne Entgelt. Wir sind Ihnen aber dankbar, wenn Sie uns mit einer Spende oder Kollekte helfen:</a:t>
            </a:r>
          </a:p>
          <a:p>
            <a:endParaRPr lang="de-DE" dirty="0" smtClean="0"/>
          </a:p>
          <a:p>
            <a:pPr algn="ctr"/>
            <a:r>
              <a:rPr lang="de-DE" b="1" dirty="0" smtClean="0"/>
              <a:t>Herrnhuter Missionshilfe, 73087 Bad Boll</a:t>
            </a:r>
          </a:p>
          <a:p>
            <a:pPr algn="ctr">
              <a:spcBef>
                <a:spcPct val="0"/>
              </a:spcBef>
            </a:pPr>
            <a:r>
              <a:rPr lang="de-DE" b="1" dirty="0" smtClean="0"/>
              <a:t>Konto 0 415 103 bei EKK (BLZ 600 606 06)</a:t>
            </a:r>
            <a:endParaRPr lang="de-DE" dirty="0"/>
          </a:p>
        </p:txBody>
      </p:sp>
      <p:sp>
        <p:nvSpPr>
          <p:cNvPr id="4" name="Foliennummernplatzhalter 3"/>
          <p:cNvSpPr>
            <a:spLocks noGrp="1"/>
          </p:cNvSpPr>
          <p:nvPr>
            <p:ph type="sldNum" sz="quarter" idx="10"/>
          </p:nvPr>
        </p:nvSpPr>
        <p:spPr/>
        <p:txBody>
          <a:bodyPr/>
          <a:lstStyle/>
          <a:p>
            <a:r>
              <a:rPr lang="de-DE" smtClean="0"/>
              <a:t>50 Jahre Sternberg – </a:t>
            </a:r>
            <a:fld id="{E19E2468-C923-468B-8514-1F83328EBD23}" type="slidenum">
              <a:rPr lang="de-DE" smtClean="0"/>
              <a:pPr/>
              <a:t>37</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dirty="0" smtClean="0"/>
              <a:t>Der Bericht gliedert sich in drei Teile.</a:t>
            </a:r>
          </a:p>
          <a:p>
            <a:pPr eaLnBrk="1" hangingPunct="1">
              <a:spcBef>
                <a:spcPct val="0"/>
              </a:spcBef>
            </a:pPr>
            <a:r>
              <a:rPr lang="de-DE" b="1" dirty="0" smtClean="0"/>
              <a:t> </a:t>
            </a:r>
            <a:endParaRPr lang="de-DE" dirty="0" smtClean="0"/>
          </a:p>
          <a:p>
            <a:pPr eaLnBrk="1" hangingPunct="1">
              <a:spcBef>
                <a:spcPct val="0"/>
              </a:spcBef>
            </a:pPr>
            <a:r>
              <a:rPr lang="de-DE" dirty="0" smtClean="0"/>
              <a:t>Zunächst gibt es einige grundsätzliche Informationen zum Land Südafrika: seine Berge und Meere, seine Blumen und Tiere, und nicht zuletzt die bewegte Geschichte der Völker, die es bewohnen. </a:t>
            </a:r>
          </a:p>
          <a:p>
            <a:pPr eaLnBrk="1" hangingPunct="1">
              <a:spcBef>
                <a:spcPct val="0"/>
              </a:spcBef>
            </a:pPr>
            <a:endParaRPr lang="de-DE" dirty="0" smtClean="0"/>
          </a:p>
          <a:p>
            <a:pPr eaLnBrk="1" hangingPunct="1">
              <a:spcBef>
                <a:spcPct val="0"/>
              </a:spcBef>
            </a:pPr>
            <a:r>
              <a:rPr lang="de-DE" dirty="0" smtClean="0"/>
              <a:t>Danach wird über Land und Leute in der heutigen Zeit berichtet: Die „Regenbogennation“ in ihrer ganzen Vielfalt, mit ihrem Reichtum, ihren Problemen und ihrer guten Hoffnung.</a:t>
            </a:r>
          </a:p>
          <a:p>
            <a:pPr eaLnBrk="1" hangingPunct="1">
              <a:spcBef>
                <a:spcPct val="0"/>
              </a:spcBef>
            </a:pPr>
            <a:r>
              <a:rPr lang="de-DE" b="1" dirty="0" smtClean="0"/>
              <a:t> </a:t>
            </a:r>
            <a:endParaRPr lang="de-DE" dirty="0" smtClean="0"/>
          </a:p>
          <a:p>
            <a:pPr eaLnBrk="1" hangingPunct="1">
              <a:spcBef>
                <a:spcPct val="0"/>
              </a:spcBef>
            </a:pPr>
            <a:r>
              <a:rPr lang="de-DE" dirty="0" smtClean="0"/>
              <a:t>Zum Schluss wird die Arbeit der Herrnhuter Brüdergemeine, der M</a:t>
            </a:r>
            <a:r>
              <a:rPr lang="en-US" dirty="0" err="1" smtClean="0"/>
              <a:t>oravian</a:t>
            </a:r>
            <a:r>
              <a:rPr lang="en-US" dirty="0" smtClean="0"/>
              <a:t> Church in South Africa </a:t>
            </a:r>
            <a:r>
              <a:rPr lang="de-DE" dirty="0" smtClean="0"/>
              <a:t>, vorgestellt.</a:t>
            </a:r>
          </a:p>
        </p:txBody>
      </p:sp>
      <p:sp>
        <p:nvSpPr>
          <p:cNvPr id="1536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B9A7B-4C08-4398-8446-E506127BF26E}" type="slidenum">
              <a:rPr lang="de-DE" smtClean="0"/>
              <a:pPr fontAlgn="base">
                <a:spcBef>
                  <a:spcPct val="0"/>
                </a:spcBef>
                <a:spcAft>
                  <a:spcPct val="0"/>
                </a:spcAft>
                <a:defRPr/>
              </a:pPr>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Geographische Lage und Topografie</a:t>
            </a:r>
            <a:endParaRPr lang="de-DE" dirty="0" smtClean="0"/>
          </a:p>
          <a:p>
            <a:pPr eaLnBrk="1" fontAlgn="auto" hangingPunct="1">
              <a:spcBef>
                <a:spcPts val="0"/>
              </a:spcBef>
              <a:spcAft>
                <a:spcPts val="0"/>
              </a:spcAft>
              <a:defRPr/>
            </a:pPr>
            <a:r>
              <a:rPr lang="de-DE" dirty="0" smtClean="0"/>
              <a:t>Südafrika hat eine </a:t>
            </a:r>
            <a:r>
              <a:rPr lang="de-DE" b="1" dirty="0" smtClean="0"/>
              <a:t>Fläche</a:t>
            </a:r>
            <a:r>
              <a:rPr lang="de-DE" dirty="0" smtClean="0"/>
              <a:t> von etwa 1,2 Mio. km² und reicht von der Atlantikküste im Westen bis zum Indischen Ozean im Süden und Osten. Im Norden, jenseits des Orange River im Westen und des </a:t>
            </a:r>
            <a:r>
              <a:rPr lang="de-DE" dirty="0" err="1" smtClean="0"/>
              <a:t>Limpopo</a:t>
            </a:r>
            <a:r>
              <a:rPr lang="de-DE" dirty="0" smtClean="0"/>
              <a:t> im Osten, grenzt Südafrika an Namibia, Botswana, Zimbabwe, </a:t>
            </a:r>
            <a:r>
              <a:rPr lang="de-DE" dirty="0" err="1" smtClean="0"/>
              <a:t>Swaziland</a:t>
            </a:r>
            <a:r>
              <a:rPr lang="de-DE" dirty="0" smtClean="0"/>
              <a:t> und Mozambique. Lesotho, ein autonomes Königreich, liegt mitten im Land auf den hohen </a:t>
            </a:r>
            <a:r>
              <a:rPr lang="de-DE" dirty="0" err="1" smtClean="0"/>
              <a:t>Drakensbergen</a:t>
            </a:r>
            <a:r>
              <a:rPr lang="de-DE" dirty="0" smtClean="0"/>
              <a:t>.  </a:t>
            </a:r>
          </a:p>
          <a:p>
            <a:pPr eaLnBrk="1" fontAlgn="auto" hangingPunct="1">
              <a:spcBef>
                <a:spcPts val="0"/>
              </a:spcBef>
              <a:spcAft>
                <a:spcPts val="0"/>
              </a:spcAft>
              <a:defRPr/>
            </a:pPr>
            <a:r>
              <a:rPr lang="de-DE" dirty="0" smtClean="0"/>
              <a:t>Das Land besteht aus drei geographischen Regionen</a:t>
            </a:r>
          </a:p>
          <a:p>
            <a:pPr marL="247620" indent="-247620" eaLnBrk="1" fontAlgn="auto" hangingPunct="1">
              <a:spcBef>
                <a:spcPts val="0"/>
              </a:spcBef>
              <a:spcAft>
                <a:spcPts val="0"/>
              </a:spcAft>
              <a:buFont typeface="+mj-lt"/>
              <a:buAutoNum type="arabicPeriod"/>
              <a:defRPr/>
            </a:pPr>
            <a:r>
              <a:rPr lang="de-DE" dirty="0" smtClean="0"/>
              <a:t>Eine zentrale, 200 bis 1800 m hohe </a:t>
            </a:r>
            <a:r>
              <a:rPr lang="de-DE" b="1" dirty="0" smtClean="0"/>
              <a:t>Hochebene </a:t>
            </a:r>
            <a:r>
              <a:rPr lang="de-DE" dirty="0" smtClean="0"/>
              <a:t>nimmt den größten Teil des Landes ein. Es ist größtenteils eine Steppenlandschaft. Die etwa fünf Milliarden Jahre alten Gesteine auf dem Plateau gehören mit zu den ältesten der Erde und enthalten viele Bodenschätze wie Diamanten, Gold, Steinkohle und Uran.</a:t>
            </a:r>
          </a:p>
          <a:p>
            <a:pPr marL="247620" indent="-247620" eaLnBrk="1" fontAlgn="auto" hangingPunct="1">
              <a:spcBef>
                <a:spcPts val="0"/>
              </a:spcBef>
              <a:spcAft>
                <a:spcPts val="0"/>
              </a:spcAft>
              <a:buFont typeface="+mj-lt"/>
              <a:buAutoNum type="arabicPeriod"/>
              <a:defRPr/>
            </a:pPr>
            <a:r>
              <a:rPr lang="de-DE" dirty="0" smtClean="0"/>
              <a:t>Nach Westen, Süden und Osten bricht die Hochebene über verschiedene Gebirgsketten zur Küste hin ab. Besonders markant ist diese sogenannte </a:t>
            </a:r>
            <a:r>
              <a:rPr lang="de-DE" b="1" dirty="0" smtClean="0"/>
              <a:t>Große Randstufe</a:t>
            </a:r>
            <a:r>
              <a:rPr lang="de-DE" dirty="0" smtClean="0"/>
              <a:t> in den </a:t>
            </a:r>
            <a:r>
              <a:rPr lang="de-DE" dirty="0" err="1" smtClean="0"/>
              <a:t>Drakensbergen</a:t>
            </a:r>
            <a:r>
              <a:rPr lang="de-DE" dirty="0" smtClean="0"/>
              <a:t>, die bis zu 3 000 m hohe Gipfel haben.</a:t>
            </a:r>
          </a:p>
          <a:p>
            <a:pPr marL="247620" indent="-247620" eaLnBrk="1" fontAlgn="auto" hangingPunct="1">
              <a:spcBef>
                <a:spcPts val="0"/>
              </a:spcBef>
              <a:spcAft>
                <a:spcPts val="0"/>
              </a:spcAft>
              <a:buFont typeface="+mj-lt"/>
              <a:buAutoNum type="arabicPeriod"/>
              <a:defRPr/>
            </a:pPr>
            <a:r>
              <a:rPr lang="de-DE" dirty="0" smtClean="0"/>
              <a:t>Die mehr als 2 500 km lange </a:t>
            </a:r>
            <a:r>
              <a:rPr lang="de-DE" b="1" dirty="0" smtClean="0"/>
              <a:t>Küste</a:t>
            </a:r>
            <a:r>
              <a:rPr lang="de-DE" dirty="0" smtClean="0"/>
              <a:t> wird von zwei Meeresströmen umspült, dem kalten Benguela Strom im Atlantischen Ozean im Westen und den warmen Mozambique Strom im Indischen Ozean im Osten.</a:t>
            </a:r>
          </a:p>
          <a:p>
            <a:pPr eaLnBrk="1" fontAlgn="auto" hangingPunct="1">
              <a:spcBef>
                <a:spcPts val="0"/>
              </a:spcBef>
              <a:spcAft>
                <a:spcPts val="0"/>
              </a:spcAft>
              <a:defRPr/>
            </a:pPr>
            <a:r>
              <a:rPr lang="de-DE" dirty="0" smtClean="0"/>
              <a:t>Insgesamt hat nur 12% des Landes landwirtschaftlich nutzbaren Boden. Die übrigen Flächen sind teils zu steinig, teils zu sauer.</a:t>
            </a:r>
          </a:p>
          <a:p>
            <a:pPr eaLnBrk="1" fontAlgn="auto" hangingPunct="1">
              <a:spcBef>
                <a:spcPts val="0"/>
              </a:spcBef>
              <a:spcAft>
                <a:spcPts val="0"/>
              </a:spcAft>
              <a:defRPr/>
            </a:pPr>
            <a:endParaRPr lang="de-DE" dirty="0" smtClean="0"/>
          </a:p>
        </p:txBody>
      </p:sp>
      <p:sp>
        <p:nvSpPr>
          <p:cNvPr id="1638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898D71-E62E-4556-8143-4DC3D2FCC452}" type="slidenum">
              <a:rPr lang="de-DE" smtClean="0"/>
              <a:pPr fontAlgn="base">
                <a:spcBef>
                  <a:spcPct val="0"/>
                </a:spcBef>
                <a:spcAft>
                  <a:spcPct val="0"/>
                </a:spcAft>
                <a:defRPr/>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Klima und Vegetation</a:t>
            </a:r>
            <a:endParaRPr lang="de-DE" dirty="0" smtClean="0"/>
          </a:p>
          <a:p>
            <a:pPr eaLnBrk="1" fontAlgn="auto" hangingPunct="1">
              <a:spcBef>
                <a:spcPts val="0"/>
              </a:spcBef>
              <a:spcAft>
                <a:spcPts val="0"/>
              </a:spcAft>
              <a:defRPr/>
            </a:pPr>
            <a:r>
              <a:rPr lang="de-DE" dirty="0" smtClean="0"/>
              <a:t>Das Klima in Südafrika ist durch den subtropischen </a:t>
            </a:r>
            <a:r>
              <a:rPr lang="de-DE" dirty="0" err="1" smtClean="0"/>
              <a:t>Hochdrucksgürtel</a:t>
            </a:r>
            <a:r>
              <a:rPr lang="de-DE" dirty="0" smtClean="0"/>
              <a:t> geprägt: das Land ist sonnig und sehr trocken. In zwei Dritteln des Landes fallen weniger als 500 mm Regen im Jahr.</a:t>
            </a:r>
          </a:p>
          <a:p>
            <a:pPr eaLnBrk="1" fontAlgn="auto" hangingPunct="1">
              <a:spcBef>
                <a:spcPts val="0"/>
              </a:spcBef>
              <a:spcAft>
                <a:spcPts val="0"/>
              </a:spcAft>
              <a:defRPr/>
            </a:pPr>
            <a:r>
              <a:rPr lang="de-DE" dirty="0" smtClean="0"/>
              <a:t>Das Kalahari Becken ist eine sandige Savannenlandschaft und die westliche Hochebene eine spärlich mit Buschwerk und Gras bewachsene Region, die sich nur für die Schafzucht eignet. Im regenreicheren Osten und im Südwesten herrschen Gras- und Buschlandschaften vor. Hier gibt es mäßig gutes Weide- und Ackerland, außer in den steinigen Bergen. Wälder gibt es nur wenige. Die Hochebene, die Berge und die beiden Ozeane üben einen mäßigenden Einfluss auf die Temperaturen aus. Subtropisch ist es nur im Nordosten. Hier gedeihen tropische Früchte und Zuckerrohr.</a:t>
            </a:r>
          </a:p>
          <a:p>
            <a:pPr eaLnBrk="1" fontAlgn="auto" hangingPunct="1">
              <a:spcBef>
                <a:spcPts val="0"/>
              </a:spcBef>
              <a:spcAft>
                <a:spcPts val="0"/>
              </a:spcAft>
              <a:defRPr/>
            </a:pPr>
            <a:endParaRPr lang="de-DE" dirty="0" smtClean="0"/>
          </a:p>
        </p:txBody>
      </p:sp>
      <p:sp>
        <p:nvSpPr>
          <p:cNvPr id="1741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1C63CB-5F6F-4EF9-AD70-6BDFC70C4D2D}" type="slidenum">
              <a:rPr lang="de-DE" smtClean="0"/>
              <a:pPr fontAlgn="base">
                <a:spcBef>
                  <a:spcPct val="0"/>
                </a:spcBef>
                <a:spcAft>
                  <a:spcPct val="0"/>
                </a:spcAft>
                <a:defRPr/>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dirty="0" smtClean="0"/>
              <a:t>Die Pflanzenwelt</a:t>
            </a:r>
            <a:r>
              <a:rPr lang="de-DE" b="1" dirty="0" smtClean="0"/>
              <a:t> </a:t>
            </a:r>
            <a:r>
              <a:rPr lang="de-DE" dirty="0" smtClean="0"/>
              <a:t>ist sehr vielfältig. Mit rund 24.000 verschiedenen Blütenpflanzen hat Südafrika den größten Artenreichtum der Welt.</a:t>
            </a:r>
          </a:p>
          <a:p>
            <a:pPr eaLnBrk="1" hangingPunct="1"/>
            <a:r>
              <a:rPr lang="de-DE" dirty="0" smtClean="0"/>
              <a:t>Das „</a:t>
            </a:r>
            <a:r>
              <a:rPr lang="de-DE" dirty="0" err="1" smtClean="0"/>
              <a:t>Fynbos</a:t>
            </a:r>
            <a:r>
              <a:rPr lang="de-DE" dirty="0" smtClean="0"/>
              <a:t>“ im </a:t>
            </a:r>
            <a:r>
              <a:rPr lang="de-DE" dirty="0" err="1" smtClean="0"/>
              <a:t>Westkap</a:t>
            </a:r>
            <a:r>
              <a:rPr lang="de-DE" dirty="0" smtClean="0"/>
              <a:t> besteht vor allem aus </a:t>
            </a:r>
            <a:r>
              <a:rPr lang="de-DE" dirty="0" err="1" smtClean="0"/>
              <a:t>Proteas</a:t>
            </a:r>
            <a:r>
              <a:rPr lang="de-DE" dirty="0" smtClean="0"/>
              <a:t>, deren eine die stolze Nationalblume Südafrikas ist, wie auch unzähligen Arten von Erika und Blumen wie Geranien, Lilien und Gladiolen, die mittlerweile überall auf der Welt gezüchtet werden.</a:t>
            </a:r>
          </a:p>
          <a:p>
            <a:pPr eaLnBrk="1" hangingPunct="1"/>
            <a:r>
              <a:rPr lang="de-DE" dirty="0" smtClean="0"/>
              <a:t>Im Nordwesten gedeihen Sukkulenten und die zauberhaften „</a:t>
            </a:r>
            <a:r>
              <a:rPr lang="de-DE" dirty="0" err="1" smtClean="0"/>
              <a:t>Namaqualand</a:t>
            </a:r>
            <a:r>
              <a:rPr lang="de-DE" dirty="0" smtClean="0"/>
              <a:t> </a:t>
            </a:r>
            <a:r>
              <a:rPr lang="de-DE" dirty="0" err="1" smtClean="0"/>
              <a:t>Daisies</a:t>
            </a:r>
            <a:r>
              <a:rPr lang="de-DE" dirty="0" smtClean="0"/>
              <a:t>“, im Nordosten auch tropische Pflanzen.</a:t>
            </a:r>
          </a:p>
          <a:p>
            <a:pPr eaLnBrk="1" hangingPunct="1"/>
            <a:endParaRPr lang="de-DE" dirty="0" smtClean="0"/>
          </a:p>
        </p:txBody>
      </p:sp>
      <p:sp>
        <p:nvSpPr>
          <p:cNvPr id="4" name="Foliennummernplatzhalter 3"/>
          <p:cNvSpPr>
            <a:spLocks noGrp="1"/>
          </p:cNvSpPr>
          <p:nvPr>
            <p:ph type="sldNum" sz="quarter" idx="5"/>
          </p:nvPr>
        </p:nvSpPr>
        <p:spPr/>
        <p:txBody>
          <a:bodyPr/>
          <a:lstStyle/>
          <a:p>
            <a:pPr>
              <a:defRPr/>
            </a:pPr>
            <a:fld id="{B8152B38-823F-46BF-B662-DAA5F6F49D5E}"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4301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Ebenso reichhaltig wie die Flora ist auch die </a:t>
            </a:r>
            <a:r>
              <a:rPr lang="de-DE" b="1" smtClean="0"/>
              <a:t>Tierwelt </a:t>
            </a:r>
            <a:r>
              <a:rPr lang="de-DE" smtClean="0"/>
              <a:t>Südafrikas. Säugetiere sind mit fast 300 Arten stark vertreten, wobei der elegante Springbok das Nationaltier ist. Elefanten, Nashörner, Büffel, Löwen und Leoparden gelten als die „Big Five“, die zahlreiche Touristen ins Land holen. Hinzu kommen rund 700 Vogelarten vom winzigen Malachit-Nektarvogel bis zu Flamingos, Pelikanen und dem Vogelstrauß. Fische gibt es vor allem an der nährstoffreichen Westküste. Pottwale und Blauwale kommen an der Südküste im Winter vor. Im Indischen Ozean findet man Korallenriffe, Langusten, Wimpernfische aber auch Haie. Hinzu kommen harmlose Krallenfrösche, gewichtige Meeresschildkröten, angriffslustige Schwarze Mambas, Nilkrokodile und zahlreiche weitere Amphibien und Reptilien.</a:t>
            </a:r>
          </a:p>
          <a:p>
            <a:pPr eaLnBrk="1" hangingPunct="1">
              <a:spcBef>
                <a:spcPct val="0"/>
              </a:spcBef>
            </a:pPr>
            <a:endParaRPr lang="de-DE" smtClean="0"/>
          </a:p>
        </p:txBody>
      </p:sp>
      <p:sp>
        <p:nvSpPr>
          <p:cNvPr id="1843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B7F4C9-D009-409E-9553-6FB879C0DB95}" type="slidenum">
              <a:rPr lang="de-DE" smtClean="0"/>
              <a:pPr fontAlgn="base">
                <a:spcBef>
                  <a:spcPct val="0"/>
                </a:spcBef>
                <a:spcAft>
                  <a:spcPct val="0"/>
                </a:spcAft>
                <a:defRPr/>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xfrm>
            <a:off x="139700" y="768350"/>
            <a:ext cx="6819900" cy="3836988"/>
          </a:xfrm>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fontAlgn="auto" hangingPunct="1">
              <a:spcBef>
                <a:spcPts val="0"/>
              </a:spcBef>
              <a:spcAft>
                <a:spcPts val="0"/>
              </a:spcAft>
              <a:defRPr/>
            </a:pPr>
            <a:r>
              <a:rPr lang="de-DE" b="1" dirty="0" smtClean="0"/>
              <a:t>Die Frühgeschichte</a:t>
            </a:r>
            <a:endParaRPr lang="de-DE" dirty="0" smtClean="0"/>
          </a:p>
          <a:p>
            <a:pPr eaLnBrk="1" fontAlgn="auto" hangingPunct="1">
              <a:spcBef>
                <a:spcPts val="0"/>
              </a:spcBef>
              <a:spcAft>
                <a:spcPts val="0"/>
              </a:spcAft>
              <a:defRPr/>
            </a:pPr>
            <a:r>
              <a:rPr lang="de-DE" dirty="0" smtClean="0"/>
              <a:t>Das südliche Afrika gilt heutzutage als „Wiege der Menschheit“ und der Norden Südafrikas ist eine wahre archäologische Fundgrube. Hier lebte z. B. vor 2,5 Mio. Jahren der Vormensch „Plesianthropus“ und hier gab es vor 1,5 Mio. Jahren das weltweit älteste Zeugnis der kontrollierten Verwendung von Feuer.</a:t>
            </a:r>
          </a:p>
          <a:p>
            <a:pPr eaLnBrk="1" fontAlgn="auto" hangingPunct="1">
              <a:spcBef>
                <a:spcPts val="0"/>
              </a:spcBef>
              <a:spcAft>
                <a:spcPts val="0"/>
              </a:spcAft>
              <a:defRPr/>
            </a:pPr>
            <a:r>
              <a:rPr lang="de-DE" dirty="0" smtClean="0"/>
              <a:t>Im Südwesten von Südafrika bevölkerten die San (Buschmänner) vor 10 000 Jahren als Jäger und Sammler weite Teile des Landes, wo sie an vielen Orten wunderbare Höhlenmalereien hinterließen, während die halbnomadischen </a:t>
            </a:r>
            <a:r>
              <a:rPr lang="de-DE" dirty="0" err="1" smtClean="0"/>
              <a:t>Khoi-khoi</a:t>
            </a:r>
            <a:r>
              <a:rPr lang="de-DE" dirty="0" smtClean="0"/>
              <a:t> eher an der Küste zu finden waren, wo sie Ackerbau und Viehzucht betreiben konnten.</a:t>
            </a:r>
          </a:p>
          <a:p>
            <a:pPr eaLnBrk="1" fontAlgn="auto" hangingPunct="1">
              <a:spcBef>
                <a:spcPts val="0"/>
              </a:spcBef>
              <a:spcAft>
                <a:spcPts val="0"/>
              </a:spcAft>
              <a:defRPr/>
            </a:pPr>
            <a:r>
              <a:rPr lang="de-DE" dirty="0" smtClean="0"/>
              <a:t>Um das Jahr 200 n. Chr., als in Europa die Ära der Völkerwanderung anfing, begannen auch die Bantu-Völker aus Zentralafrika, sich nach Süden auszubreiten und den Norden und den Osten Südafrikas zu besiedeln. Es waren überwiegend Hirten und Bauern, die eine hoch-entwickelte Kultur aus der Eisenzeit mitbrachten. Die Ruinen von </a:t>
            </a:r>
            <a:r>
              <a:rPr lang="de-DE" dirty="0" err="1" smtClean="0"/>
              <a:t>Mapungubwe</a:t>
            </a:r>
            <a:r>
              <a:rPr lang="de-DE" dirty="0" smtClean="0"/>
              <a:t> im Kruger National Park zeugen noch heute von einer Blüte des Welthandels an dieser Stelle.</a:t>
            </a:r>
          </a:p>
          <a:p>
            <a:pPr eaLnBrk="1" fontAlgn="auto" hangingPunct="1">
              <a:spcBef>
                <a:spcPts val="0"/>
              </a:spcBef>
              <a:spcAft>
                <a:spcPts val="0"/>
              </a:spcAft>
              <a:defRPr/>
            </a:pPr>
            <a:r>
              <a:rPr lang="de-DE" dirty="0" smtClean="0"/>
              <a:t> </a:t>
            </a:r>
          </a:p>
        </p:txBody>
      </p:sp>
      <p:sp>
        <p:nvSpPr>
          <p:cNvPr id="1946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7B4D6F-DC4B-40A1-B9EB-BFCCC5DD1065}" type="slidenum">
              <a:rPr lang="de-DE" smtClean="0"/>
              <a:pPr fontAlgn="base">
                <a:spcBef>
                  <a:spcPct val="0"/>
                </a:spcBef>
                <a:spcAft>
                  <a:spcPct val="0"/>
                </a:spcAft>
                <a:defRPr/>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359" y="1597739"/>
            <a:ext cx="7773282" cy="1102539"/>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978" y="2914482"/>
            <a:ext cx="6400044" cy="1314226"/>
          </a:xfrm>
        </p:spPr>
        <p:txBody>
          <a:bodyPr/>
          <a:lstStyle>
            <a:lvl1pPr marL="0" indent="0" algn="ctr">
              <a:buNone/>
              <a:defRPr/>
            </a:lvl1pPr>
            <a:lvl2pPr marL="457112" indent="0" algn="ctr">
              <a:buNone/>
              <a:defRPr/>
            </a:lvl2pPr>
            <a:lvl3pPr marL="914225" indent="0" algn="ctr">
              <a:buNone/>
              <a:defRPr/>
            </a:lvl3pPr>
            <a:lvl4pPr marL="1371336" indent="0" algn="ctr">
              <a:buNone/>
              <a:defRPr/>
            </a:lvl4pPr>
            <a:lvl5pPr marL="1828449" indent="0" algn="ctr">
              <a:buNone/>
              <a:defRPr/>
            </a:lvl5pPr>
            <a:lvl6pPr marL="2285562" indent="0" algn="ctr">
              <a:buNone/>
              <a:defRPr/>
            </a:lvl6pPr>
            <a:lvl7pPr marL="2742672" indent="0" algn="ctr">
              <a:buNone/>
              <a:defRPr/>
            </a:lvl7pPr>
            <a:lvl8pPr marL="3199785" indent="0" algn="ctr">
              <a:buNone/>
              <a:defRPr/>
            </a:lvl8pPr>
            <a:lvl9pPr marL="3656898" indent="0" algn="ctr">
              <a:buNone/>
              <a:defRPr/>
            </a:lvl9pPr>
          </a:lstStyle>
          <a:p>
            <a:r>
              <a:rPr lang="de-DE" smtClean="0"/>
              <a:t>Formatvorlage des Untertitelmasters durch Klicken bearbeiten</a:t>
            </a:r>
            <a:endParaRPr lang="de-DE"/>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952" y="5"/>
            <a:ext cx="2170724" cy="459412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 y="5"/>
            <a:ext cx="6395005" cy="4594121"/>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333"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2480"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333"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333"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32480"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333"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32480"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32480"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333"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32480" y="1199567"/>
            <a:ext cx="4054201" cy="3394559"/>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0" y="2"/>
            <a:ext cx="6643196" cy="762327"/>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333"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32480" y="1199562"/>
            <a:ext cx="4054201" cy="163679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333"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32480" y="2957326"/>
            <a:ext cx="4054201" cy="163679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buFontTx/>
              <a:buBlip>
                <a:blip r:embed="rId2"/>
              </a:buBlip>
              <a:defRPr sz="2800"/>
            </a:lvl1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1895" y="3305100"/>
            <a:ext cx="7773282" cy="102189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1895" y="2179878"/>
            <a:ext cx="7773282" cy="1125220"/>
          </a:xfrm>
        </p:spPr>
        <p:txBody>
          <a:bodyPr anchor="b"/>
          <a:lstStyle>
            <a:lvl1pPr marL="0" indent="0">
              <a:buNone/>
              <a:defRPr sz="2000"/>
            </a:lvl1pPr>
            <a:lvl2pPr marL="457112" indent="0">
              <a:buNone/>
              <a:defRPr sz="1800"/>
            </a:lvl2pPr>
            <a:lvl3pPr marL="914225" indent="0">
              <a:buNone/>
              <a:defRPr sz="1600"/>
            </a:lvl3pPr>
            <a:lvl4pPr marL="1371336" indent="0">
              <a:buNone/>
              <a:defRPr sz="1400"/>
            </a:lvl4pPr>
            <a:lvl5pPr marL="1828449" indent="0">
              <a:buNone/>
              <a:defRPr sz="1400"/>
            </a:lvl5pPr>
            <a:lvl6pPr marL="2285562" indent="0">
              <a:buNone/>
              <a:defRPr sz="1400"/>
            </a:lvl6pPr>
            <a:lvl7pPr marL="2742672" indent="0">
              <a:buNone/>
              <a:defRPr sz="1400"/>
            </a:lvl7pPr>
            <a:lvl8pPr marL="3199785" indent="0">
              <a:buNone/>
              <a:defRPr sz="1400"/>
            </a:lvl8pPr>
            <a:lvl9pPr marL="3656898" indent="0">
              <a:buNone/>
              <a:defRPr sz="1400"/>
            </a:lvl9pPr>
          </a:lstStyle>
          <a:p>
            <a:pPr lvl="0"/>
            <a:r>
              <a:rPr lang="de-DE" smtClean="0"/>
              <a:t>Textmasterformate durch Klicken bearbeiten</a:t>
            </a:r>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333" y="1199567"/>
            <a:ext cx="4054201" cy="339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2480" y="1199567"/>
            <a:ext cx="4054201" cy="339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326" y="205389"/>
            <a:ext cx="8229348" cy="85809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327" y="1151682"/>
            <a:ext cx="4040342" cy="480077"/>
          </a:xfrm>
        </p:spPr>
        <p:txBody>
          <a:bodyPr anchor="b"/>
          <a:lstStyle>
            <a:lvl1pPr marL="0" indent="0">
              <a:buNone/>
              <a:defRPr sz="2400" b="1"/>
            </a:lvl1pPr>
            <a:lvl2pPr marL="457112" indent="0">
              <a:buNone/>
              <a:defRPr sz="2000" b="1"/>
            </a:lvl2pPr>
            <a:lvl3pPr marL="914225" indent="0">
              <a:buNone/>
              <a:defRPr sz="1800" b="1"/>
            </a:lvl3pPr>
            <a:lvl4pPr marL="1371336" indent="0">
              <a:buNone/>
              <a:defRPr sz="1600" b="1"/>
            </a:lvl4pPr>
            <a:lvl5pPr marL="1828449" indent="0">
              <a:buNone/>
              <a:defRPr sz="1600" b="1"/>
            </a:lvl5pPr>
            <a:lvl6pPr marL="2285562" indent="0">
              <a:buNone/>
              <a:defRPr sz="1600" b="1"/>
            </a:lvl6pPr>
            <a:lvl7pPr marL="2742672" indent="0">
              <a:buNone/>
              <a:defRPr sz="1600" b="1"/>
            </a:lvl7pPr>
            <a:lvl8pPr marL="3199785" indent="0">
              <a:buNone/>
              <a:defRPr sz="1600" b="1"/>
            </a:lvl8pPr>
            <a:lvl9pPr marL="3656898"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327" y="1631761"/>
            <a:ext cx="4040342" cy="2962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75" y="1151682"/>
            <a:ext cx="4041603" cy="480077"/>
          </a:xfrm>
        </p:spPr>
        <p:txBody>
          <a:bodyPr anchor="b"/>
          <a:lstStyle>
            <a:lvl1pPr marL="0" indent="0">
              <a:buNone/>
              <a:defRPr sz="2400" b="1"/>
            </a:lvl1pPr>
            <a:lvl2pPr marL="457112" indent="0">
              <a:buNone/>
              <a:defRPr sz="2000" b="1"/>
            </a:lvl2pPr>
            <a:lvl3pPr marL="914225" indent="0">
              <a:buNone/>
              <a:defRPr sz="1800" b="1"/>
            </a:lvl3pPr>
            <a:lvl4pPr marL="1371336" indent="0">
              <a:buNone/>
              <a:defRPr sz="1600" b="1"/>
            </a:lvl4pPr>
            <a:lvl5pPr marL="1828449" indent="0">
              <a:buNone/>
              <a:defRPr sz="1600" b="1"/>
            </a:lvl5pPr>
            <a:lvl6pPr marL="2285562" indent="0">
              <a:buNone/>
              <a:defRPr sz="1600" b="1"/>
            </a:lvl6pPr>
            <a:lvl7pPr marL="2742672" indent="0">
              <a:buNone/>
              <a:defRPr sz="1600" b="1"/>
            </a:lvl7pPr>
            <a:lvl8pPr marL="3199785" indent="0">
              <a:buNone/>
              <a:defRPr sz="1600" b="1"/>
            </a:lvl8pPr>
            <a:lvl9pPr marL="3656898"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75" y="1631761"/>
            <a:ext cx="4041603" cy="2962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331" y="205388"/>
            <a:ext cx="3008525" cy="87069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461" y="205388"/>
            <a:ext cx="5111217" cy="4388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331" y="1076080"/>
            <a:ext cx="3008525" cy="3518043"/>
          </a:xfrm>
        </p:spPr>
        <p:txBody>
          <a:bodyPr/>
          <a:lstStyle>
            <a:lvl1pPr marL="0" indent="0">
              <a:buNone/>
              <a:defRPr sz="1400"/>
            </a:lvl1pPr>
            <a:lvl2pPr marL="457112" indent="0">
              <a:buNone/>
              <a:defRPr sz="1200"/>
            </a:lvl2pPr>
            <a:lvl3pPr marL="914225" indent="0">
              <a:buNone/>
              <a:defRPr sz="1000"/>
            </a:lvl3pPr>
            <a:lvl4pPr marL="1371336" indent="0">
              <a:buNone/>
              <a:defRPr sz="900"/>
            </a:lvl4pPr>
            <a:lvl5pPr marL="1828449" indent="0">
              <a:buNone/>
              <a:defRPr sz="900"/>
            </a:lvl5pPr>
            <a:lvl6pPr marL="2285562" indent="0">
              <a:buNone/>
              <a:defRPr sz="900"/>
            </a:lvl6pPr>
            <a:lvl7pPr marL="2742672" indent="0">
              <a:buNone/>
              <a:defRPr sz="900"/>
            </a:lvl7pPr>
            <a:lvl8pPr marL="3199785" indent="0">
              <a:buNone/>
              <a:defRPr sz="900"/>
            </a:lvl8pPr>
            <a:lvl9pPr marL="3656898" indent="0">
              <a:buNone/>
              <a:defRPr sz="900"/>
            </a:lvl9pPr>
          </a:lstStyle>
          <a:p>
            <a:pPr lvl="0"/>
            <a:r>
              <a:rPr lang="de-DE" smtClean="0"/>
              <a:t>Textmasterformate durch Klicken bearbeiten</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769" y="3599951"/>
            <a:ext cx="5485392" cy="42589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769" y="459921"/>
            <a:ext cx="5485392" cy="3085847"/>
          </a:xfrm>
        </p:spPr>
        <p:txBody>
          <a:bodyPr/>
          <a:lstStyle>
            <a:lvl1pPr marL="0" indent="0">
              <a:buNone/>
              <a:defRPr sz="3200"/>
            </a:lvl1pPr>
            <a:lvl2pPr marL="457112" indent="0">
              <a:buNone/>
              <a:defRPr sz="2800"/>
            </a:lvl2pPr>
            <a:lvl3pPr marL="914225" indent="0">
              <a:buNone/>
              <a:defRPr sz="2400"/>
            </a:lvl3pPr>
            <a:lvl4pPr marL="1371336" indent="0">
              <a:buNone/>
              <a:defRPr sz="2000"/>
            </a:lvl4pPr>
            <a:lvl5pPr marL="1828449" indent="0">
              <a:buNone/>
              <a:defRPr sz="2000"/>
            </a:lvl5pPr>
            <a:lvl6pPr marL="2285562" indent="0">
              <a:buNone/>
              <a:defRPr sz="2000"/>
            </a:lvl6pPr>
            <a:lvl7pPr marL="2742672" indent="0">
              <a:buNone/>
              <a:defRPr sz="2000"/>
            </a:lvl7pPr>
            <a:lvl8pPr marL="3199785" indent="0">
              <a:buNone/>
              <a:defRPr sz="2000"/>
            </a:lvl8pPr>
            <a:lvl9pPr marL="3656898"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769" y="4025842"/>
            <a:ext cx="5485392" cy="603561"/>
          </a:xfrm>
        </p:spPr>
        <p:txBody>
          <a:bodyPr/>
          <a:lstStyle>
            <a:lvl1pPr marL="0" indent="0">
              <a:buNone/>
              <a:defRPr sz="1400"/>
            </a:lvl1pPr>
            <a:lvl2pPr marL="457112" indent="0">
              <a:buNone/>
              <a:defRPr sz="1200"/>
            </a:lvl2pPr>
            <a:lvl3pPr marL="914225" indent="0">
              <a:buNone/>
              <a:defRPr sz="1000"/>
            </a:lvl3pPr>
            <a:lvl4pPr marL="1371336" indent="0">
              <a:buNone/>
              <a:defRPr sz="900"/>
            </a:lvl4pPr>
            <a:lvl5pPr marL="1828449" indent="0">
              <a:buNone/>
              <a:defRPr sz="900"/>
            </a:lvl5pPr>
            <a:lvl6pPr marL="2285562" indent="0">
              <a:buNone/>
              <a:defRPr sz="900"/>
            </a:lvl6pPr>
            <a:lvl7pPr marL="2742672" indent="0">
              <a:buNone/>
              <a:defRPr sz="900"/>
            </a:lvl7pPr>
            <a:lvl8pPr marL="3199785" indent="0">
              <a:buNone/>
              <a:defRPr sz="900"/>
            </a:lvl8pPr>
            <a:lvl9pPr marL="3656898" indent="0">
              <a:buNone/>
              <a:defRPr sz="900"/>
            </a:lvl9pPr>
          </a:lstStyle>
          <a:p>
            <a:pPr lvl="0"/>
            <a:r>
              <a:rPr lang="de-DE" smtClean="0"/>
              <a:t>Textmasterformate durch Klicken bearbeiten</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5" y="713190"/>
            <a:ext cx="9138961" cy="4427795"/>
          </a:xfrm>
          <a:prstGeom prst="rect">
            <a:avLst/>
          </a:prstGeom>
          <a:gradFill flip="none" rotWithShape="1">
            <a:gsLst>
              <a:gs pos="80000">
                <a:srgbClr val="000000">
                  <a:alpha val="15000"/>
                </a:srgbClr>
              </a:gs>
              <a:gs pos="95000">
                <a:schemeClr val="bg1"/>
              </a:gs>
            </a:gsLst>
            <a:lin ang="5400000" scaled="1"/>
            <a:tileRect/>
          </a:gradFill>
          <a:ln w="0">
            <a:noFill/>
            <a:miter lim="800000"/>
            <a:headEnd/>
            <a:tailEnd/>
          </a:ln>
          <a:effectLst/>
        </p:spPr>
        <p:txBody>
          <a:bodyPr wrap="none" lIns="91422" tIns="45711" rIns="91422" bIns="45711" anchor="ctr"/>
          <a:lstStyle/>
          <a:p>
            <a:pPr fontAlgn="base">
              <a:spcBef>
                <a:spcPct val="0"/>
              </a:spcBef>
              <a:spcAft>
                <a:spcPct val="0"/>
              </a:spcAft>
            </a:pPr>
            <a:endParaRPr lang="de-DE">
              <a:solidFill>
                <a:srgbClr val="000000"/>
              </a:solidFill>
              <a:latin typeface="Arial" charset="0"/>
            </a:endParaRPr>
          </a:p>
        </p:txBody>
      </p:sp>
      <p:sp>
        <p:nvSpPr>
          <p:cNvPr id="4098" name="Rectangle 2"/>
          <p:cNvSpPr>
            <a:spLocks noGrp="1" noChangeArrowheads="1"/>
          </p:cNvSpPr>
          <p:nvPr>
            <p:ph type="title"/>
          </p:nvPr>
        </p:nvSpPr>
        <p:spPr bwMode="auto">
          <a:xfrm>
            <a:off x="0" y="2"/>
            <a:ext cx="6643196" cy="762327"/>
          </a:xfrm>
          <a:prstGeom prst="rect">
            <a:avLst/>
          </a:prstGeom>
          <a:noFill/>
          <a:ln w="9525">
            <a:noFill/>
            <a:miter lim="800000"/>
            <a:headEnd/>
            <a:tailEnd/>
          </a:ln>
          <a:effectLst/>
        </p:spPr>
        <p:txBody>
          <a:bodyPr vert="horz" wrap="square" lIns="91422" tIns="45711" rIns="91422" bIns="45711" numCol="1" anchor="ctr" anchorCtr="0" compatLnSpc="1">
            <a:prstTxWarp prst="textNoShape">
              <a:avLst/>
            </a:prstTxWarp>
          </a:bodyPr>
          <a:lstStyle/>
          <a:p>
            <a:pPr lvl="0"/>
            <a:r>
              <a:rPr lang="de-DE" dirty="0" smtClean="0"/>
              <a:t>Titelmasterformat durch Klicken bearbeiten</a:t>
            </a:r>
          </a:p>
        </p:txBody>
      </p:sp>
      <p:sp>
        <p:nvSpPr>
          <p:cNvPr id="4099" name="Rectangle 3"/>
          <p:cNvSpPr>
            <a:spLocks noGrp="1" noChangeArrowheads="1"/>
          </p:cNvSpPr>
          <p:nvPr>
            <p:ph type="body" idx="1"/>
          </p:nvPr>
        </p:nvSpPr>
        <p:spPr bwMode="auto">
          <a:xfrm>
            <a:off x="457326" y="1199567"/>
            <a:ext cx="8229348" cy="3394559"/>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4101" name="Picture 5" descr="Logo HMH  neu"/>
          <p:cNvPicPr>
            <a:picLocks noChangeArrowheads="1"/>
          </p:cNvPicPr>
          <p:nvPr/>
        </p:nvPicPr>
        <p:blipFill>
          <a:blip r:embed="rId18" cstate="screen"/>
          <a:srcRect/>
          <a:stretch>
            <a:fillRect/>
          </a:stretch>
        </p:blipFill>
        <p:spPr bwMode="auto">
          <a:xfrm>
            <a:off x="6911549" y="149949"/>
            <a:ext cx="2010723" cy="477557"/>
          </a:xfrm>
          <a:prstGeom prst="rect">
            <a:avLst/>
          </a:prstGeom>
          <a:noFill/>
          <a:ln w="9525">
            <a:noFill/>
            <a:miter lim="800000"/>
            <a:headEnd/>
            <a:tailEnd/>
          </a:ln>
        </p:spPr>
      </p:pic>
      <p:sp>
        <p:nvSpPr>
          <p:cNvPr id="4102" name="Rectangle 6"/>
          <p:cNvSpPr>
            <a:spLocks noChangeArrowheads="1"/>
          </p:cNvSpPr>
          <p:nvPr/>
        </p:nvSpPr>
        <p:spPr bwMode="auto">
          <a:xfrm>
            <a:off x="5" y="713190"/>
            <a:ext cx="9138961" cy="27721"/>
          </a:xfrm>
          <a:prstGeom prst="rect">
            <a:avLst/>
          </a:prstGeom>
          <a:solidFill>
            <a:srgbClr val="F47920"/>
          </a:solidFill>
          <a:ln w="9525">
            <a:noFill/>
            <a:miter lim="800000"/>
            <a:headEnd/>
            <a:tailEnd/>
          </a:ln>
          <a:effectLst/>
        </p:spPr>
        <p:txBody>
          <a:bodyPr wrap="none" lIns="91422" tIns="45711" rIns="91422" bIns="45711" anchor="ctr"/>
          <a:lstStyle/>
          <a:p>
            <a:pPr fontAlgn="base">
              <a:spcBef>
                <a:spcPct val="0"/>
              </a:spcBef>
              <a:spcAft>
                <a:spcPct val="0"/>
              </a:spcAft>
            </a:pPr>
            <a:endParaRPr lang="de-DE">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wipe dir="r"/>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effectLst/>
          <a:latin typeface="+mj-lt"/>
          <a:ea typeface="+mj-ea"/>
          <a:cs typeface="+mj-cs"/>
        </a:defRPr>
      </a:lvl1pPr>
      <a:lvl2pPr algn="l" rtl="0" eaLnBrk="1" fontAlgn="base" hangingPunct="1">
        <a:spcBef>
          <a:spcPct val="0"/>
        </a:spcBef>
        <a:spcAft>
          <a:spcPct val="0"/>
        </a:spcAft>
        <a:defRPr sz="3200">
          <a:solidFill>
            <a:schemeClr val="tx2"/>
          </a:solidFill>
          <a:latin typeface="Futura Hv BT" pitchFamily="34" charset="0"/>
        </a:defRPr>
      </a:lvl2pPr>
      <a:lvl3pPr algn="l" rtl="0" eaLnBrk="1" fontAlgn="base" hangingPunct="1">
        <a:spcBef>
          <a:spcPct val="0"/>
        </a:spcBef>
        <a:spcAft>
          <a:spcPct val="0"/>
        </a:spcAft>
        <a:defRPr sz="3200">
          <a:solidFill>
            <a:schemeClr val="tx2"/>
          </a:solidFill>
          <a:latin typeface="Futura Hv BT" pitchFamily="34" charset="0"/>
        </a:defRPr>
      </a:lvl3pPr>
      <a:lvl4pPr algn="l" rtl="0" eaLnBrk="1" fontAlgn="base" hangingPunct="1">
        <a:spcBef>
          <a:spcPct val="0"/>
        </a:spcBef>
        <a:spcAft>
          <a:spcPct val="0"/>
        </a:spcAft>
        <a:defRPr sz="3200">
          <a:solidFill>
            <a:schemeClr val="tx2"/>
          </a:solidFill>
          <a:latin typeface="Futura Hv BT" pitchFamily="34" charset="0"/>
        </a:defRPr>
      </a:lvl4pPr>
      <a:lvl5pPr algn="l" rtl="0" eaLnBrk="1" fontAlgn="base" hangingPunct="1">
        <a:spcBef>
          <a:spcPct val="0"/>
        </a:spcBef>
        <a:spcAft>
          <a:spcPct val="0"/>
        </a:spcAft>
        <a:defRPr sz="3200">
          <a:solidFill>
            <a:schemeClr val="tx2"/>
          </a:solidFill>
          <a:latin typeface="Futura Hv BT" pitchFamily="34" charset="0"/>
        </a:defRPr>
      </a:lvl5pPr>
      <a:lvl6pPr marL="457112" algn="l" rtl="0" eaLnBrk="1" fontAlgn="base" hangingPunct="1">
        <a:spcBef>
          <a:spcPct val="0"/>
        </a:spcBef>
        <a:spcAft>
          <a:spcPct val="0"/>
        </a:spcAft>
        <a:defRPr sz="3200">
          <a:solidFill>
            <a:schemeClr val="tx2"/>
          </a:solidFill>
          <a:latin typeface="Futura Hv BT" pitchFamily="34" charset="0"/>
        </a:defRPr>
      </a:lvl6pPr>
      <a:lvl7pPr marL="914225" algn="l" rtl="0" eaLnBrk="1" fontAlgn="base" hangingPunct="1">
        <a:spcBef>
          <a:spcPct val="0"/>
        </a:spcBef>
        <a:spcAft>
          <a:spcPct val="0"/>
        </a:spcAft>
        <a:defRPr sz="3200">
          <a:solidFill>
            <a:schemeClr val="tx2"/>
          </a:solidFill>
          <a:latin typeface="Futura Hv BT" pitchFamily="34" charset="0"/>
        </a:defRPr>
      </a:lvl7pPr>
      <a:lvl8pPr marL="1371336" algn="l" rtl="0" eaLnBrk="1" fontAlgn="base" hangingPunct="1">
        <a:spcBef>
          <a:spcPct val="0"/>
        </a:spcBef>
        <a:spcAft>
          <a:spcPct val="0"/>
        </a:spcAft>
        <a:defRPr sz="3200">
          <a:solidFill>
            <a:schemeClr val="tx2"/>
          </a:solidFill>
          <a:latin typeface="Futura Hv BT" pitchFamily="34" charset="0"/>
        </a:defRPr>
      </a:lvl8pPr>
      <a:lvl9pPr marL="1828449" algn="l" rtl="0" eaLnBrk="1" fontAlgn="base" hangingPunct="1">
        <a:spcBef>
          <a:spcPct val="0"/>
        </a:spcBef>
        <a:spcAft>
          <a:spcPct val="0"/>
        </a:spcAft>
        <a:defRPr sz="3200">
          <a:solidFill>
            <a:schemeClr val="tx2"/>
          </a:solidFill>
          <a:latin typeface="Futura Hv BT" pitchFamily="34" charset="0"/>
        </a:defRPr>
      </a:lvl9pPr>
    </p:titleStyle>
    <p:bodyStyle>
      <a:lvl1pPr marL="342834" indent="-342834" algn="l" rtl="0" eaLnBrk="1" fontAlgn="base" hangingPunct="1">
        <a:spcBef>
          <a:spcPct val="20000"/>
        </a:spcBef>
        <a:spcAft>
          <a:spcPct val="0"/>
        </a:spcAft>
        <a:buClr>
          <a:srgbClr val="F47920"/>
        </a:buClr>
        <a:buFontTx/>
        <a:buBlip>
          <a:blip r:embed="rId19"/>
        </a:buBlip>
        <a:defRPr sz="2800">
          <a:solidFill>
            <a:schemeClr val="tx1"/>
          </a:solidFill>
          <a:latin typeface="+mn-lt"/>
          <a:ea typeface="+mn-ea"/>
          <a:cs typeface="+mn-cs"/>
        </a:defRPr>
      </a:lvl1pPr>
      <a:lvl2pPr marL="742807" indent="-285694" algn="l" rtl="0" eaLnBrk="1" fontAlgn="base" hangingPunct="1">
        <a:spcBef>
          <a:spcPct val="20000"/>
        </a:spcBef>
        <a:spcAft>
          <a:spcPct val="0"/>
        </a:spcAft>
        <a:buChar char="–"/>
        <a:defRPr sz="2800">
          <a:solidFill>
            <a:schemeClr val="tx1"/>
          </a:solidFill>
          <a:latin typeface="+mn-lt"/>
        </a:defRPr>
      </a:lvl2pPr>
      <a:lvl3pPr marL="1142781" indent="-228555" algn="l" rtl="0" eaLnBrk="1" fontAlgn="base" hangingPunct="1">
        <a:spcBef>
          <a:spcPct val="20000"/>
        </a:spcBef>
        <a:spcAft>
          <a:spcPct val="0"/>
        </a:spcAft>
        <a:buChar char="•"/>
        <a:defRPr sz="2400">
          <a:solidFill>
            <a:schemeClr val="tx1"/>
          </a:solidFill>
          <a:latin typeface="+mn-lt"/>
        </a:defRPr>
      </a:lvl3pPr>
      <a:lvl4pPr marL="1599893" indent="-228555" algn="l" rtl="0" eaLnBrk="1" fontAlgn="base" hangingPunct="1">
        <a:spcBef>
          <a:spcPct val="20000"/>
        </a:spcBef>
        <a:spcAft>
          <a:spcPct val="0"/>
        </a:spcAft>
        <a:buChar char="–"/>
        <a:defRPr sz="2000">
          <a:solidFill>
            <a:schemeClr val="tx1"/>
          </a:solidFill>
          <a:latin typeface="+mn-lt"/>
        </a:defRPr>
      </a:lvl4pPr>
      <a:lvl5pPr marL="2057006" indent="-228555" algn="l" rtl="0" eaLnBrk="1" fontAlgn="base" hangingPunct="1">
        <a:spcBef>
          <a:spcPct val="20000"/>
        </a:spcBef>
        <a:spcAft>
          <a:spcPct val="0"/>
        </a:spcAft>
        <a:buChar char="»"/>
        <a:defRPr sz="2000">
          <a:solidFill>
            <a:schemeClr val="tx1"/>
          </a:solidFill>
          <a:latin typeface="+mn-lt"/>
        </a:defRPr>
      </a:lvl5pPr>
      <a:lvl6pPr marL="2514117" indent="-228555" algn="l" rtl="0" eaLnBrk="1" fontAlgn="base" hangingPunct="1">
        <a:spcBef>
          <a:spcPct val="20000"/>
        </a:spcBef>
        <a:spcAft>
          <a:spcPct val="0"/>
        </a:spcAft>
        <a:buChar char="»"/>
        <a:defRPr sz="2000">
          <a:solidFill>
            <a:schemeClr val="tx1"/>
          </a:solidFill>
          <a:latin typeface="+mn-lt"/>
        </a:defRPr>
      </a:lvl6pPr>
      <a:lvl7pPr marL="2971230" indent="-228555" algn="l" rtl="0" eaLnBrk="1" fontAlgn="base" hangingPunct="1">
        <a:spcBef>
          <a:spcPct val="20000"/>
        </a:spcBef>
        <a:spcAft>
          <a:spcPct val="0"/>
        </a:spcAft>
        <a:buChar char="»"/>
        <a:defRPr sz="2000">
          <a:solidFill>
            <a:schemeClr val="tx1"/>
          </a:solidFill>
          <a:latin typeface="+mn-lt"/>
        </a:defRPr>
      </a:lvl7pPr>
      <a:lvl8pPr marL="3428342" indent="-228555" algn="l" rtl="0" eaLnBrk="1" fontAlgn="base" hangingPunct="1">
        <a:spcBef>
          <a:spcPct val="20000"/>
        </a:spcBef>
        <a:spcAft>
          <a:spcPct val="0"/>
        </a:spcAft>
        <a:buChar char="»"/>
        <a:defRPr sz="2000">
          <a:solidFill>
            <a:schemeClr val="tx1"/>
          </a:solidFill>
          <a:latin typeface="+mn-lt"/>
        </a:defRPr>
      </a:lvl8pPr>
      <a:lvl9pPr marL="3885454" indent="-228555"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6"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2" algn="l" defTabSz="914225" rtl="0" eaLnBrk="1" latinLnBrk="0" hangingPunct="1">
        <a:defRPr sz="1800" kern="1200">
          <a:solidFill>
            <a:schemeClr val="tx1"/>
          </a:solidFill>
          <a:latin typeface="+mn-lt"/>
          <a:ea typeface="+mn-ea"/>
          <a:cs typeface="+mn-cs"/>
        </a:defRPr>
      </a:lvl6pPr>
      <a:lvl7pPr marL="2742672"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8"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S&#252;dafrika.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1643043" y="1500181"/>
            <a:ext cx="3143272" cy="995188"/>
          </a:xfrm>
        </p:spPr>
        <p:txBody>
          <a:bodyPr/>
          <a:lstStyle/>
          <a:p>
            <a:pPr algn="r" eaLnBrk="1" hangingPunct="1"/>
            <a:r>
              <a:rPr lang="de-DE" sz="4400" b="1" dirty="0" smtClean="0">
                <a:latin typeface="+mn-lt"/>
                <a:cs typeface="Arial" charset="0"/>
              </a:rPr>
              <a:t>Südafrika</a:t>
            </a:r>
          </a:p>
        </p:txBody>
      </p:sp>
      <p:sp>
        <p:nvSpPr>
          <p:cNvPr id="3075" name="Textfeld 3"/>
          <p:cNvSpPr txBox="1">
            <a:spLocks noChangeArrowheads="1"/>
          </p:cNvSpPr>
          <p:nvPr/>
        </p:nvSpPr>
        <p:spPr bwMode="auto">
          <a:xfrm>
            <a:off x="714348" y="2598009"/>
            <a:ext cx="4071967" cy="830997"/>
          </a:xfrm>
          <a:prstGeom prst="rect">
            <a:avLst/>
          </a:prstGeom>
          <a:noFill/>
          <a:ln w="9525">
            <a:noFill/>
            <a:miter lim="800000"/>
            <a:headEnd/>
            <a:tailEnd/>
          </a:ln>
        </p:spPr>
        <p:txBody>
          <a:bodyPr wrap="square">
            <a:spAutoFit/>
          </a:bodyPr>
          <a:lstStyle/>
          <a:p>
            <a:pPr algn="r">
              <a:buFont typeface="Arial" charset="0"/>
              <a:buNone/>
            </a:pPr>
            <a:r>
              <a:rPr lang="de-DE" sz="2400" dirty="0">
                <a:latin typeface="+mj-lt"/>
                <a:cs typeface="Arial" charset="0"/>
              </a:rPr>
              <a:t>Licht und Schatten</a:t>
            </a:r>
          </a:p>
          <a:p>
            <a:pPr algn="r">
              <a:buFont typeface="Arial" charset="0"/>
              <a:buNone/>
            </a:pPr>
            <a:r>
              <a:rPr lang="de-DE" sz="2400" dirty="0">
                <a:latin typeface="+mj-lt"/>
                <a:cs typeface="Arial" charset="0"/>
              </a:rPr>
              <a:t>am Kap der Guten </a:t>
            </a:r>
            <a:r>
              <a:rPr lang="de-DE" sz="2400" dirty="0" smtClean="0">
                <a:latin typeface="+mj-lt"/>
                <a:cs typeface="Arial" charset="0"/>
              </a:rPr>
              <a:t>Hoffnung</a:t>
            </a:r>
            <a:endParaRPr lang="de-DE" sz="2400" dirty="0">
              <a:latin typeface="+mj-lt"/>
              <a:cs typeface="Arial" charset="0"/>
            </a:endParaRPr>
          </a:p>
        </p:txBody>
      </p:sp>
      <p:pic>
        <p:nvPicPr>
          <p:cNvPr id="3076" name="Picture 4" descr="Flagge Südafrikas"/>
          <p:cNvPicPr>
            <a:picLocks noChangeAspect="1" noChangeArrowheads="1"/>
          </p:cNvPicPr>
          <p:nvPr/>
        </p:nvPicPr>
        <p:blipFill>
          <a:blip r:embed="rId3" cstate="screen"/>
          <a:srcRect/>
          <a:stretch>
            <a:fillRect/>
          </a:stretch>
        </p:blipFill>
        <p:spPr bwMode="auto">
          <a:xfrm>
            <a:off x="4929190" y="1761750"/>
            <a:ext cx="2430000" cy="162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5" name="Abgerundetes Rechteck 4">
            <a:hlinkClick r:id="rId4" action="ppaction://hlinkfile"/>
          </p:cNvPr>
          <p:cNvSpPr/>
          <p:nvPr/>
        </p:nvSpPr>
        <p:spPr>
          <a:xfrm>
            <a:off x="1928794" y="4143386"/>
            <a:ext cx="5357850" cy="642942"/>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chemeClr val="tx1"/>
                </a:solidFill>
              </a:rPr>
              <a:t>Wenn Sie den Text dieser Präsentation ausdrucken möchten, klicken Sie bitte hier (</a:t>
            </a:r>
            <a:r>
              <a:rPr lang="de-DE" sz="1400" dirty="0" err="1" smtClean="0">
                <a:solidFill>
                  <a:schemeClr val="tx1"/>
                </a:solidFill>
              </a:rPr>
              <a:t>pdf</a:t>
            </a:r>
            <a:r>
              <a:rPr lang="de-DE" sz="1400" dirty="0" smtClean="0">
                <a:solidFill>
                  <a:schemeClr val="tx1"/>
                </a:solidFill>
              </a:rPr>
              <a:t>-Dokument).</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p:cNvPicPr>
            <a:picLocks noChangeArrowheads="1"/>
          </p:cNvPicPr>
          <p:nvPr/>
        </p:nvPicPr>
        <p:blipFill>
          <a:blip r:embed="rId3" cstate="screen"/>
          <a:srcRect/>
          <a:stretch>
            <a:fillRect/>
          </a:stretch>
        </p:blipFill>
        <p:spPr bwMode="auto">
          <a:xfrm>
            <a:off x="428596" y="1049072"/>
            <a:ext cx="2880000" cy="28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Kolonialzeit</a:t>
            </a:r>
          </a:p>
        </p:txBody>
      </p:sp>
      <p:sp>
        <p:nvSpPr>
          <p:cNvPr id="9" name="Abgerundetes Rechteck 8"/>
          <p:cNvSpPr/>
          <p:nvPr/>
        </p:nvSpPr>
        <p:spPr>
          <a:xfrm>
            <a:off x="3714744" y="785800"/>
            <a:ext cx="5400000" cy="1428760"/>
          </a:xfrm>
          <a:prstGeom prst="roundRect">
            <a:avLst>
              <a:gd name="adj" fmla="val 94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1652 </a:t>
            </a:r>
            <a:r>
              <a:rPr lang="de-DE" sz="1400" dirty="0" smtClean="0">
                <a:solidFill>
                  <a:schemeClr val="tx1"/>
                </a:solidFill>
              </a:rPr>
              <a:t>gründen die </a:t>
            </a:r>
            <a:r>
              <a:rPr lang="de-DE" sz="1400" b="1" dirty="0" smtClean="0">
                <a:solidFill>
                  <a:schemeClr val="tx1"/>
                </a:solidFill>
              </a:rPr>
              <a:t>Holländer </a:t>
            </a:r>
            <a:r>
              <a:rPr lang="de-DE" sz="1400" dirty="0" smtClean="0">
                <a:solidFill>
                  <a:schemeClr val="tx1"/>
                </a:solidFill>
              </a:rPr>
              <a:t>am Kap  eine Versorgungsstation für ihre Handelsschiffe. Daraus entwickelt sich sehr bald eine holländische Kolonie mit Siedlern (Buren), die sich stetig nach Osten ausbreiten. Die </a:t>
            </a:r>
            <a:r>
              <a:rPr lang="de-DE" sz="1400" b="1" dirty="0" err="1" smtClean="0">
                <a:solidFill>
                  <a:schemeClr val="tx1"/>
                </a:solidFill>
              </a:rPr>
              <a:t>Khoi-Khoi</a:t>
            </a:r>
            <a:r>
              <a:rPr lang="de-DE" sz="1400" b="1" dirty="0" smtClean="0">
                <a:solidFill>
                  <a:schemeClr val="tx1"/>
                </a:solidFill>
              </a:rPr>
              <a:t> </a:t>
            </a:r>
            <a:r>
              <a:rPr lang="de-DE" sz="1400" dirty="0" smtClean="0">
                <a:solidFill>
                  <a:schemeClr val="tx1"/>
                </a:solidFill>
              </a:rPr>
              <a:t>werden größtenteils aufgerieben. Für die Arbeit auf den Farmen werden </a:t>
            </a:r>
            <a:r>
              <a:rPr lang="de-DE" sz="1400" b="1" dirty="0" smtClean="0">
                <a:solidFill>
                  <a:schemeClr val="tx1"/>
                </a:solidFill>
              </a:rPr>
              <a:t>Sklaven </a:t>
            </a:r>
            <a:r>
              <a:rPr lang="de-DE" sz="1400" dirty="0" smtClean="0">
                <a:solidFill>
                  <a:schemeClr val="tx1"/>
                </a:solidFill>
              </a:rPr>
              <a:t>aus Indonesien eingeführt.</a:t>
            </a:r>
            <a:endParaRPr lang="de-DE" sz="1400" dirty="0">
              <a:solidFill>
                <a:schemeClr val="tx1"/>
              </a:solidFill>
            </a:endParaRPr>
          </a:p>
        </p:txBody>
      </p:sp>
      <p:sp>
        <p:nvSpPr>
          <p:cNvPr id="10" name="Abgerundetes Rechteck 9"/>
          <p:cNvSpPr/>
          <p:nvPr/>
        </p:nvSpPr>
        <p:spPr>
          <a:xfrm>
            <a:off x="3714744" y="2292886"/>
            <a:ext cx="5400000" cy="612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1795</a:t>
            </a:r>
            <a:r>
              <a:rPr lang="de-DE" sz="1400" dirty="0" smtClean="0">
                <a:solidFill>
                  <a:schemeClr val="tx1"/>
                </a:solidFill>
              </a:rPr>
              <a:t> kommt es zum ersten Krieg mit den aus dem Nordosten einwandernden </a:t>
            </a:r>
            <a:r>
              <a:rPr lang="de-DE" sz="1400" b="1" dirty="0" smtClean="0">
                <a:solidFill>
                  <a:schemeClr val="tx1"/>
                </a:solidFill>
              </a:rPr>
              <a:t>Schwarzen</a:t>
            </a:r>
            <a:r>
              <a:rPr lang="de-DE" sz="1400" dirty="0" smtClean="0">
                <a:solidFill>
                  <a:schemeClr val="tx1"/>
                </a:solidFill>
              </a:rPr>
              <a:t>.</a:t>
            </a:r>
            <a:endParaRPr lang="de-DE" sz="1400" dirty="0">
              <a:solidFill>
                <a:schemeClr val="tx1"/>
              </a:solidFill>
            </a:endParaRPr>
          </a:p>
        </p:txBody>
      </p:sp>
      <p:sp>
        <p:nvSpPr>
          <p:cNvPr id="11" name="Abgerundetes Rechteck 10"/>
          <p:cNvSpPr/>
          <p:nvPr/>
        </p:nvSpPr>
        <p:spPr>
          <a:xfrm>
            <a:off x="3714744" y="2983212"/>
            <a:ext cx="5400000" cy="64294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1815 </a:t>
            </a:r>
            <a:r>
              <a:rPr lang="de-DE" sz="1400" dirty="0" smtClean="0">
                <a:solidFill>
                  <a:schemeClr val="tx1"/>
                </a:solidFill>
              </a:rPr>
              <a:t>übernimmt </a:t>
            </a:r>
            <a:r>
              <a:rPr lang="de-DE" sz="1400" b="1" dirty="0" smtClean="0">
                <a:solidFill>
                  <a:schemeClr val="tx1"/>
                </a:solidFill>
              </a:rPr>
              <a:t>Großbritannien </a:t>
            </a:r>
            <a:r>
              <a:rPr lang="de-DE" sz="1400" dirty="0" smtClean="0">
                <a:solidFill>
                  <a:schemeClr val="tx1"/>
                </a:solidFill>
              </a:rPr>
              <a:t>die </a:t>
            </a:r>
            <a:r>
              <a:rPr lang="de-DE" sz="1400" dirty="0" err="1" smtClean="0">
                <a:solidFill>
                  <a:schemeClr val="tx1"/>
                </a:solidFill>
              </a:rPr>
              <a:t>Kapkolonie</a:t>
            </a:r>
            <a:r>
              <a:rPr lang="de-DE" sz="1400" dirty="0" smtClean="0">
                <a:solidFill>
                  <a:schemeClr val="tx1"/>
                </a:solidFill>
              </a:rPr>
              <a:t>. Die </a:t>
            </a:r>
            <a:r>
              <a:rPr lang="de-DE" sz="1400" b="1" dirty="0" smtClean="0">
                <a:solidFill>
                  <a:schemeClr val="tx1"/>
                </a:solidFill>
              </a:rPr>
              <a:t>Buren </a:t>
            </a:r>
            <a:r>
              <a:rPr lang="de-DE" sz="1400" dirty="0" smtClean="0">
                <a:solidFill>
                  <a:schemeClr val="tx1"/>
                </a:solidFill>
              </a:rPr>
              <a:t>wandern aus und gründen eigene Republiken.</a:t>
            </a:r>
            <a:endParaRPr lang="de-DE" sz="1400" dirty="0">
              <a:solidFill>
                <a:schemeClr val="tx1"/>
              </a:solidFill>
            </a:endParaRPr>
          </a:p>
        </p:txBody>
      </p:sp>
      <p:sp>
        <p:nvSpPr>
          <p:cNvPr id="12" name="Abgerundetes Rechteck 11"/>
          <p:cNvSpPr/>
          <p:nvPr/>
        </p:nvSpPr>
        <p:spPr>
          <a:xfrm>
            <a:off x="3714744" y="3704480"/>
            <a:ext cx="5400000" cy="928694"/>
          </a:xfrm>
          <a:prstGeom prst="roundRect">
            <a:avLst>
              <a:gd name="adj" fmla="val 1259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1867 </a:t>
            </a:r>
            <a:r>
              <a:rPr lang="de-DE" sz="1400" dirty="0" smtClean="0">
                <a:solidFill>
                  <a:schemeClr val="tx1"/>
                </a:solidFill>
              </a:rPr>
              <a:t>werden </a:t>
            </a:r>
            <a:r>
              <a:rPr lang="de-DE" sz="1400" b="1" dirty="0" smtClean="0">
                <a:solidFill>
                  <a:schemeClr val="tx1"/>
                </a:solidFill>
              </a:rPr>
              <a:t>Diamanten</a:t>
            </a:r>
            <a:r>
              <a:rPr lang="de-DE" sz="1400" dirty="0" smtClean="0">
                <a:solidFill>
                  <a:schemeClr val="tx1"/>
                </a:solidFill>
              </a:rPr>
              <a:t> auf dem Zentralen Plateau entdeckt und neun Jahre später </a:t>
            </a:r>
            <a:r>
              <a:rPr lang="de-DE" sz="1400" b="1" dirty="0" smtClean="0">
                <a:solidFill>
                  <a:schemeClr val="tx1"/>
                </a:solidFill>
              </a:rPr>
              <a:t>Gold</a:t>
            </a:r>
            <a:r>
              <a:rPr lang="de-DE" sz="1400" dirty="0" smtClean="0">
                <a:solidFill>
                  <a:schemeClr val="tx1"/>
                </a:solidFill>
              </a:rPr>
              <a:t>. Ausländer strömen ins Land, und es kommt zu Spannungen zwischen den </a:t>
            </a:r>
            <a:r>
              <a:rPr lang="de-DE" sz="1400" dirty="0" err="1" smtClean="0">
                <a:solidFill>
                  <a:schemeClr val="tx1"/>
                </a:solidFill>
              </a:rPr>
              <a:t>Burenrepubliken</a:t>
            </a:r>
            <a:r>
              <a:rPr lang="de-DE" sz="1400" dirty="0" smtClean="0">
                <a:solidFill>
                  <a:schemeClr val="tx1"/>
                </a:solidFill>
              </a:rPr>
              <a:t> und der </a:t>
            </a:r>
            <a:r>
              <a:rPr lang="de-DE" sz="1400" dirty="0" err="1" smtClean="0">
                <a:solidFill>
                  <a:schemeClr val="tx1"/>
                </a:solidFill>
              </a:rPr>
              <a:t>Kapkolonie</a:t>
            </a:r>
            <a:r>
              <a:rPr lang="de-DE" sz="1400" dirty="0" smtClean="0">
                <a:solidFill>
                  <a:schemeClr val="tx1"/>
                </a:solidFill>
              </a:rPr>
              <a:t>.</a:t>
            </a:r>
            <a:endParaRPr lang="de-DE" sz="1400" dirty="0">
              <a:solidFill>
                <a:schemeClr val="tx1"/>
              </a:solidFill>
            </a:endParaRPr>
          </a:p>
        </p:txBody>
      </p:sp>
      <p:sp>
        <p:nvSpPr>
          <p:cNvPr id="13" name="Abgerundetes Rechteck 12"/>
          <p:cNvSpPr/>
          <p:nvPr/>
        </p:nvSpPr>
        <p:spPr>
          <a:xfrm>
            <a:off x="3714744" y="4711500"/>
            <a:ext cx="5400000" cy="432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1899-1902</a:t>
            </a:r>
            <a:r>
              <a:rPr lang="de-DE" sz="1400" dirty="0" smtClean="0"/>
              <a:t> </a:t>
            </a:r>
            <a:r>
              <a:rPr lang="de-DE" sz="1400" dirty="0" smtClean="0">
                <a:solidFill>
                  <a:schemeClr val="tx1"/>
                </a:solidFill>
              </a:rPr>
              <a:t>findet der </a:t>
            </a:r>
            <a:r>
              <a:rPr lang="de-DE" sz="1400" b="1" dirty="0" err="1" smtClean="0">
                <a:solidFill>
                  <a:schemeClr val="tx1"/>
                </a:solidFill>
              </a:rPr>
              <a:t>Burenkrieg</a:t>
            </a:r>
            <a:r>
              <a:rPr lang="de-DE" sz="1400" b="1" dirty="0" smtClean="0">
                <a:solidFill>
                  <a:schemeClr val="tx1"/>
                </a:solidFill>
              </a:rPr>
              <a:t> </a:t>
            </a:r>
            <a:r>
              <a:rPr lang="de-DE" sz="1400" dirty="0" smtClean="0">
                <a:solidFill>
                  <a:schemeClr val="tx1"/>
                </a:solidFill>
              </a:rPr>
              <a:t>statt.</a:t>
            </a:r>
            <a:endParaRPr lang="de-DE" sz="1400" dirty="0">
              <a:solidFill>
                <a:schemeClr val="tx1"/>
              </a:solidFill>
            </a:endParaRPr>
          </a:p>
        </p:txBody>
      </p:sp>
      <p:sp>
        <p:nvSpPr>
          <p:cNvPr id="14" name="Abgerundetes Rechteck 13"/>
          <p:cNvSpPr/>
          <p:nvPr/>
        </p:nvSpPr>
        <p:spPr>
          <a:xfrm>
            <a:off x="428596" y="4071948"/>
            <a:ext cx="2880000" cy="71438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chemeClr val="tx1"/>
                </a:solidFill>
              </a:rPr>
              <a:t>Denkmal für Cecil John Rhodes Premier der </a:t>
            </a:r>
            <a:r>
              <a:rPr lang="de-DE" sz="1400" dirty="0" err="1" smtClean="0">
                <a:solidFill>
                  <a:schemeClr val="tx1"/>
                </a:solidFill>
              </a:rPr>
              <a:t>Kapkolonie</a:t>
            </a:r>
            <a:r>
              <a:rPr lang="de-DE" sz="1400" dirty="0" smtClean="0">
                <a:solidFill>
                  <a:schemeClr val="tx1"/>
                </a:solidFill>
              </a:rPr>
              <a:t> </a:t>
            </a:r>
          </a:p>
          <a:p>
            <a:pPr algn="ctr"/>
            <a:r>
              <a:rPr lang="de-DE" sz="1400" dirty="0" smtClean="0">
                <a:solidFill>
                  <a:schemeClr val="tx1"/>
                </a:solidFill>
              </a:rPr>
              <a:t>1890-1895</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out)">
                                      <p:cBhvr>
                                        <p:cTn id="7" dur="2000"/>
                                        <p:tgtEl>
                                          <p:spTgt spid="102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6"/>
          <p:cNvPicPr>
            <a:picLocks noChangeAspect="1" noChangeArrowheads="1"/>
          </p:cNvPicPr>
          <p:nvPr/>
        </p:nvPicPr>
        <p:blipFill>
          <a:blip r:embed="rId3" cstate="screen"/>
          <a:srcRect/>
          <a:stretch>
            <a:fillRect/>
          </a:stretch>
        </p:blipFill>
        <p:spPr bwMode="auto">
          <a:xfrm>
            <a:off x="458040" y="1071552"/>
            <a:ext cx="2613762"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südafrikanische Union</a:t>
            </a:r>
          </a:p>
        </p:txBody>
      </p:sp>
      <p:sp>
        <p:nvSpPr>
          <p:cNvPr id="9" name="Abgerundetes Rechteck 8"/>
          <p:cNvSpPr/>
          <p:nvPr/>
        </p:nvSpPr>
        <p:spPr>
          <a:xfrm>
            <a:off x="3708000" y="785800"/>
            <a:ext cx="5400000" cy="57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1910 </a:t>
            </a:r>
            <a:r>
              <a:rPr lang="de-DE" sz="1400" dirty="0" smtClean="0">
                <a:solidFill>
                  <a:schemeClr val="tx1"/>
                </a:solidFill>
              </a:rPr>
              <a:t>wird die </a:t>
            </a:r>
            <a:r>
              <a:rPr lang="de-DE" sz="1400" b="1" dirty="0" smtClean="0">
                <a:solidFill>
                  <a:schemeClr val="tx1"/>
                </a:solidFill>
              </a:rPr>
              <a:t>Südafrikanische Union</a:t>
            </a:r>
            <a:r>
              <a:rPr lang="de-DE" sz="1400" dirty="0" smtClean="0">
                <a:solidFill>
                  <a:schemeClr val="tx1"/>
                </a:solidFill>
              </a:rPr>
              <a:t> gegründet. Sie besteht aus der Kapprovinz, Natal, dem </a:t>
            </a:r>
            <a:r>
              <a:rPr lang="de-DE" sz="1400" dirty="0" err="1" smtClean="0">
                <a:solidFill>
                  <a:schemeClr val="tx1"/>
                </a:solidFill>
              </a:rPr>
              <a:t>Oranjevrystaat</a:t>
            </a:r>
            <a:r>
              <a:rPr lang="de-DE" sz="1400" dirty="0" smtClean="0">
                <a:solidFill>
                  <a:schemeClr val="tx1"/>
                </a:solidFill>
              </a:rPr>
              <a:t> und Transvaal.</a:t>
            </a:r>
            <a:endParaRPr lang="de-DE" sz="1400" dirty="0">
              <a:solidFill>
                <a:schemeClr val="tx1"/>
              </a:solidFill>
            </a:endParaRPr>
          </a:p>
        </p:txBody>
      </p:sp>
      <p:sp>
        <p:nvSpPr>
          <p:cNvPr id="10" name="Abgerundetes Rechteck 9"/>
          <p:cNvSpPr/>
          <p:nvPr/>
        </p:nvSpPr>
        <p:spPr>
          <a:xfrm>
            <a:off x="3708000" y="1549344"/>
            <a:ext cx="5400000" cy="468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1912</a:t>
            </a:r>
            <a:r>
              <a:rPr lang="de-DE" sz="1400" dirty="0" smtClean="0">
                <a:solidFill>
                  <a:schemeClr val="tx1"/>
                </a:solidFill>
              </a:rPr>
              <a:t> wird der </a:t>
            </a:r>
            <a:r>
              <a:rPr lang="de-DE" sz="1400" b="1" dirty="0" smtClean="0">
                <a:solidFill>
                  <a:schemeClr val="tx1"/>
                </a:solidFill>
              </a:rPr>
              <a:t>African National </a:t>
            </a:r>
            <a:r>
              <a:rPr lang="de-DE" sz="1400" b="1" dirty="0" err="1" smtClean="0">
                <a:solidFill>
                  <a:schemeClr val="tx1"/>
                </a:solidFill>
              </a:rPr>
              <a:t>Congress</a:t>
            </a:r>
            <a:r>
              <a:rPr lang="de-DE" sz="1400" b="1" dirty="0" smtClean="0">
                <a:solidFill>
                  <a:schemeClr val="tx1"/>
                </a:solidFill>
              </a:rPr>
              <a:t> </a:t>
            </a:r>
            <a:r>
              <a:rPr lang="de-DE" sz="1400" dirty="0" smtClean="0">
                <a:solidFill>
                  <a:schemeClr val="tx1"/>
                </a:solidFill>
              </a:rPr>
              <a:t>(ANC) gegründet.</a:t>
            </a:r>
            <a:endParaRPr lang="de-DE" sz="1400" dirty="0">
              <a:solidFill>
                <a:schemeClr val="tx1"/>
              </a:solidFill>
            </a:endParaRPr>
          </a:p>
        </p:txBody>
      </p:sp>
      <p:sp>
        <p:nvSpPr>
          <p:cNvPr id="11" name="Abgerundetes Rechteck 10"/>
          <p:cNvSpPr/>
          <p:nvPr/>
        </p:nvSpPr>
        <p:spPr>
          <a:xfrm>
            <a:off x="3708000" y="2204888"/>
            <a:ext cx="5400000" cy="468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1936 </a:t>
            </a:r>
            <a:r>
              <a:rPr lang="de-DE" sz="1400" dirty="0" smtClean="0">
                <a:solidFill>
                  <a:schemeClr val="tx1"/>
                </a:solidFill>
              </a:rPr>
              <a:t>verlieren die letzten schwarzen Wähler das </a:t>
            </a:r>
            <a:r>
              <a:rPr lang="de-DE" sz="1400" b="1" dirty="0" smtClean="0">
                <a:solidFill>
                  <a:schemeClr val="tx1"/>
                </a:solidFill>
              </a:rPr>
              <a:t>Wahlrecht.</a:t>
            </a:r>
            <a:endParaRPr lang="de-DE" sz="1400" b="1" dirty="0">
              <a:solidFill>
                <a:schemeClr val="tx1"/>
              </a:solidFill>
            </a:endParaRPr>
          </a:p>
        </p:txBody>
      </p:sp>
      <p:sp>
        <p:nvSpPr>
          <p:cNvPr id="12" name="Abgerundetes Rechteck 11"/>
          <p:cNvSpPr/>
          <p:nvPr/>
        </p:nvSpPr>
        <p:spPr>
          <a:xfrm>
            <a:off x="3708000" y="2860432"/>
            <a:ext cx="5400000" cy="75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1948</a:t>
            </a:r>
            <a:r>
              <a:rPr lang="de-DE" sz="1400" dirty="0" smtClean="0">
                <a:solidFill>
                  <a:schemeClr val="tx1"/>
                </a:solidFill>
              </a:rPr>
              <a:t> gewinnt die nationalistische Partei der Buren die Wahlen und führt die Trennung der</a:t>
            </a:r>
            <a:r>
              <a:rPr lang="de-DE" sz="1400" b="1" dirty="0" smtClean="0">
                <a:solidFill>
                  <a:schemeClr val="tx1"/>
                </a:solidFill>
              </a:rPr>
              <a:t> Wohngebiete</a:t>
            </a:r>
            <a:r>
              <a:rPr lang="de-DE" sz="1400" dirty="0" smtClean="0">
                <a:solidFill>
                  <a:schemeClr val="tx1"/>
                </a:solidFill>
              </a:rPr>
              <a:t> durch. Schwarze  Arbeiter in weißen Gebieten müssen Pässe tragen.</a:t>
            </a:r>
            <a:endParaRPr lang="de-DE" sz="1400" dirty="0">
              <a:solidFill>
                <a:schemeClr val="tx1"/>
              </a:solidFill>
            </a:endParaRPr>
          </a:p>
        </p:txBody>
      </p:sp>
      <p:sp>
        <p:nvSpPr>
          <p:cNvPr id="13" name="Abgerundetes Rechteck 12"/>
          <p:cNvSpPr/>
          <p:nvPr/>
        </p:nvSpPr>
        <p:spPr>
          <a:xfrm>
            <a:off x="3708000" y="3803976"/>
            <a:ext cx="5400000" cy="57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1960 </a:t>
            </a:r>
            <a:r>
              <a:rPr lang="de-DE" sz="1400" dirty="0" smtClean="0">
                <a:solidFill>
                  <a:schemeClr val="tx1"/>
                </a:solidFill>
              </a:rPr>
              <a:t>kommt es in </a:t>
            </a:r>
            <a:r>
              <a:rPr lang="de-DE" sz="1400" b="1" dirty="0" err="1" smtClean="0">
                <a:solidFill>
                  <a:schemeClr val="tx1"/>
                </a:solidFill>
              </a:rPr>
              <a:t>Sharpeville</a:t>
            </a:r>
            <a:r>
              <a:rPr lang="de-DE" sz="1400" b="1" dirty="0" smtClean="0">
                <a:solidFill>
                  <a:schemeClr val="tx1"/>
                </a:solidFill>
              </a:rPr>
              <a:t> </a:t>
            </a:r>
            <a:r>
              <a:rPr lang="de-DE" sz="1400" dirty="0" smtClean="0">
                <a:solidFill>
                  <a:schemeClr val="tx1"/>
                </a:solidFill>
              </a:rPr>
              <a:t>zu einem Massaker unter schwarzen Demonstranten. Die  ANC wird verboten.</a:t>
            </a:r>
            <a:endParaRPr lang="de-DE" sz="1400" dirty="0">
              <a:solidFill>
                <a:schemeClr val="tx1"/>
              </a:solidFill>
            </a:endParaRPr>
          </a:p>
        </p:txBody>
      </p:sp>
      <p:sp>
        <p:nvSpPr>
          <p:cNvPr id="14" name="Abgerundetes Rechteck 13"/>
          <p:cNvSpPr/>
          <p:nvPr/>
        </p:nvSpPr>
        <p:spPr>
          <a:xfrm>
            <a:off x="3708000" y="4567518"/>
            <a:ext cx="5400000" cy="57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1961</a:t>
            </a:r>
            <a:r>
              <a:rPr lang="de-DE" sz="1400" dirty="0" smtClean="0">
                <a:solidFill>
                  <a:schemeClr val="tx1"/>
                </a:solidFill>
              </a:rPr>
              <a:t> erklärt sich Südafrika zur </a:t>
            </a:r>
            <a:r>
              <a:rPr lang="de-DE" sz="1400" b="1" dirty="0" smtClean="0">
                <a:solidFill>
                  <a:schemeClr val="tx1"/>
                </a:solidFill>
              </a:rPr>
              <a:t>Republik </a:t>
            </a:r>
            <a:r>
              <a:rPr lang="de-DE" sz="1400" dirty="0" smtClean="0">
                <a:solidFill>
                  <a:schemeClr val="tx1"/>
                </a:solidFill>
              </a:rPr>
              <a:t>und verlässt das Commonwealth.</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out)">
                                      <p:cBhvr>
                                        <p:cTn id="7" dur="2000"/>
                                        <p:tgtEl>
                                          <p:spTgt spid="1126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7" descr="D:\2007-Südafrikareise Walch\DSC08510.JPG"/>
          <p:cNvPicPr>
            <a:picLocks noChangeAspect="1" noChangeArrowheads="1"/>
          </p:cNvPicPr>
          <p:nvPr/>
        </p:nvPicPr>
        <p:blipFill>
          <a:blip r:embed="rId3" cstate="screen"/>
          <a:srcRect/>
          <a:stretch>
            <a:fillRect/>
          </a:stretch>
        </p:blipFill>
        <p:spPr bwMode="auto">
          <a:xfrm>
            <a:off x="444270" y="1043452"/>
            <a:ext cx="2698970"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Ende der Apartheid</a:t>
            </a:r>
          </a:p>
        </p:txBody>
      </p:sp>
      <p:sp>
        <p:nvSpPr>
          <p:cNvPr id="10" name="Abgerundetes Rechteck 9"/>
          <p:cNvSpPr/>
          <p:nvPr/>
        </p:nvSpPr>
        <p:spPr>
          <a:xfrm>
            <a:off x="3714744" y="780180"/>
            <a:ext cx="5400000" cy="720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1964 </a:t>
            </a:r>
            <a:r>
              <a:rPr lang="de-DE" sz="1400" b="1" dirty="0" smtClean="0">
                <a:solidFill>
                  <a:schemeClr val="tx1"/>
                </a:solidFill>
              </a:rPr>
              <a:t>Nelson Mandela</a:t>
            </a:r>
            <a:r>
              <a:rPr lang="de-DE" sz="1400" dirty="0" smtClean="0">
                <a:solidFill>
                  <a:schemeClr val="tx1"/>
                </a:solidFill>
              </a:rPr>
              <a:t>, ein Anführer des aus dem Untergrund operierenden ANC wird wegen Hochverrats und Sabotage zu lebenslanger Haft verurteilt.</a:t>
            </a:r>
            <a:endParaRPr lang="de-DE" sz="1400" dirty="0">
              <a:solidFill>
                <a:schemeClr val="tx1"/>
              </a:solidFill>
            </a:endParaRPr>
          </a:p>
        </p:txBody>
      </p:sp>
      <p:sp>
        <p:nvSpPr>
          <p:cNvPr id="11" name="Abgerundetes Rechteck 10"/>
          <p:cNvSpPr/>
          <p:nvPr/>
        </p:nvSpPr>
        <p:spPr>
          <a:xfrm>
            <a:off x="3714744" y="1799015"/>
            <a:ext cx="5400000" cy="720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1976 </a:t>
            </a:r>
            <a:r>
              <a:rPr lang="de-DE" sz="1400" dirty="0" smtClean="0">
                <a:solidFill>
                  <a:schemeClr val="tx1"/>
                </a:solidFill>
              </a:rPr>
              <a:t>Ein Schülerprotest in </a:t>
            </a:r>
            <a:r>
              <a:rPr lang="de-DE" sz="1400" b="1" dirty="0" smtClean="0">
                <a:solidFill>
                  <a:schemeClr val="tx1"/>
                </a:solidFill>
              </a:rPr>
              <a:t>Soweto </a:t>
            </a:r>
            <a:r>
              <a:rPr lang="de-DE" sz="1400" dirty="0" smtClean="0">
                <a:solidFill>
                  <a:schemeClr val="tx1"/>
                </a:solidFill>
              </a:rPr>
              <a:t>wird brutal niedergeschlagen, was Unruhen im Land und weltweite Empörung auslöst. </a:t>
            </a:r>
            <a:endParaRPr lang="de-DE" sz="1400" dirty="0">
              <a:solidFill>
                <a:schemeClr val="tx1"/>
              </a:solidFill>
            </a:endParaRPr>
          </a:p>
        </p:txBody>
      </p:sp>
      <p:sp>
        <p:nvSpPr>
          <p:cNvPr id="12" name="Abgerundetes Rechteck 11"/>
          <p:cNvSpPr/>
          <p:nvPr/>
        </p:nvSpPr>
        <p:spPr>
          <a:xfrm>
            <a:off x="3714744" y="2817850"/>
            <a:ext cx="5400000" cy="57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1989</a:t>
            </a:r>
            <a:r>
              <a:rPr lang="de-DE" sz="1400" b="1" dirty="0" smtClean="0">
                <a:solidFill>
                  <a:srgbClr val="F47920"/>
                </a:solidFill>
              </a:rPr>
              <a:t> </a:t>
            </a:r>
            <a:r>
              <a:rPr lang="de-DE" sz="1400" dirty="0" smtClean="0">
                <a:solidFill>
                  <a:schemeClr val="tx1"/>
                </a:solidFill>
              </a:rPr>
              <a:t>Präsident </a:t>
            </a:r>
            <a:r>
              <a:rPr lang="de-DE" sz="1400" b="1" dirty="0" smtClean="0">
                <a:solidFill>
                  <a:schemeClr val="tx1"/>
                </a:solidFill>
              </a:rPr>
              <a:t>F. W. de Klerk</a:t>
            </a:r>
            <a:r>
              <a:rPr lang="de-DE" sz="1400" dirty="0" smtClean="0">
                <a:solidFill>
                  <a:schemeClr val="tx1"/>
                </a:solidFill>
              </a:rPr>
              <a:t> hebt das ANC-Verbot auf und entlässt Mandela aus dem Gefängnis.</a:t>
            </a:r>
            <a:endParaRPr lang="de-DE" sz="1400" dirty="0">
              <a:solidFill>
                <a:schemeClr val="tx1"/>
              </a:solidFill>
            </a:endParaRPr>
          </a:p>
        </p:txBody>
      </p:sp>
      <p:sp>
        <p:nvSpPr>
          <p:cNvPr id="13" name="Abgerundetes Rechteck 12"/>
          <p:cNvSpPr/>
          <p:nvPr/>
        </p:nvSpPr>
        <p:spPr>
          <a:xfrm>
            <a:off x="3714744" y="3692685"/>
            <a:ext cx="5400000" cy="57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1994</a:t>
            </a:r>
            <a:r>
              <a:rPr lang="de-DE" sz="1400" dirty="0" smtClean="0">
                <a:solidFill>
                  <a:schemeClr val="tx1"/>
                </a:solidFill>
              </a:rPr>
              <a:t> Die ersten freien </a:t>
            </a:r>
            <a:r>
              <a:rPr lang="de-DE" sz="1400" b="1" dirty="0" smtClean="0">
                <a:solidFill>
                  <a:schemeClr val="tx1"/>
                </a:solidFill>
              </a:rPr>
              <a:t>Wahlen</a:t>
            </a:r>
            <a:r>
              <a:rPr lang="de-DE" sz="1400" dirty="0" smtClean="0">
                <a:solidFill>
                  <a:schemeClr val="tx1"/>
                </a:solidFill>
              </a:rPr>
              <a:t> für alle Südafrikaner finden statt. Nelson Mandela wird Präsident.</a:t>
            </a:r>
            <a:endParaRPr lang="de-DE" sz="1400" dirty="0">
              <a:solidFill>
                <a:schemeClr val="tx1"/>
              </a:solidFill>
            </a:endParaRPr>
          </a:p>
        </p:txBody>
      </p:sp>
      <p:sp>
        <p:nvSpPr>
          <p:cNvPr id="14" name="Abgerundetes Rechteck 13"/>
          <p:cNvSpPr/>
          <p:nvPr/>
        </p:nvSpPr>
        <p:spPr>
          <a:xfrm>
            <a:off x="3714744" y="4567518"/>
            <a:ext cx="5400000" cy="576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smtClean="0">
                <a:solidFill>
                  <a:srgbClr val="F47920"/>
                </a:solidFill>
              </a:rPr>
              <a:t>1997 </a:t>
            </a:r>
            <a:r>
              <a:rPr lang="de-DE" sz="1400" dirty="0" smtClean="0">
                <a:solidFill>
                  <a:schemeClr val="tx1"/>
                </a:solidFill>
              </a:rPr>
              <a:t>Die Wahrheits- und Versöhnungskommission unter </a:t>
            </a:r>
            <a:r>
              <a:rPr lang="de-DE" sz="1400" b="1" dirty="0" smtClean="0">
                <a:solidFill>
                  <a:schemeClr val="tx1"/>
                </a:solidFill>
              </a:rPr>
              <a:t>Bischof Desmond Tutu </a:t>
            </a:r>
            <a:r>
              <a:rPr lang="de-DE" sz="1400" dirty="0" smtClean="0">
                <a:solidFill>
                  <a:schemeClr val="tx1"/>
                </a:solidFill>
              </a:rPr>
              <a:t>wird eingerichtet.</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out)">
                                      <p:cBhvr>
                                        <p:cTn id="7" dur="2000"/>
                                        <p:tgtEl>
                                          <p:spTgt spid="1229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Südafrika Reise 2006\5Fahrt nach Wupperthal\PICT0076.JPG"/>
          <p:cNvPicPr>
            <a:picLocks noChangeAspect="1" noChangeArrowheads="1"/>
          </p:cNvPicPr>
          <p:nvPr/>
        </p:nvPicPr>
        <p:blipFill>
          <a:blip r:embed="rId3" cstate="screen">
            <a:lum bright="16000"/>
          </a:blip>
          <a:srcRect/>
          <a:stretch>
            <a:fillRect/>
          </a:stretch>
        </p:blipFill>
        <p:spPr bwMode="auto">
          <a:xfrm>
            <a:off x="0" y="738000"/>
            <a:ext cx="9225161" cy="5143500"/>
          </a:xfrm>
          <a:prstGeom prst="rect">
            <a:avLst/>
          </a:prstGeom>
          <a:noFill/>
          <a:ln w="9525">
            <a:noFill/>
            <a:miter lim="800000"/>
            <a:headEnd/>
            <a:tailEnd/>
          </a:ln>
        </p:spPr>
      </p:pic>
      <p:sp>
        <p:nvSpPr>
          <p:cNvPr id="4" name="Abgerundetes Rechteck 3"/>
          <p:cNvSpPr/>
          <p:nvPr/>
        </p:nvSpPr>
        <p:spPr>
          <a:xfrm>
            <a:off x="500034" y="1571618"/>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a:t>
            </a:r>
            <a:r>
              <a:rPr lang="de-DE" sz="2800" dirty="0" smtClean="0">
                <a:solidFill>
                  <a:schemeClr val="tx1"/>
                </a:solidFill>
              </a:rPr>
              <a:t> Das Land Südafrika</a:t>
            </a:r>
            <a:endParaRPr lang="de-DE" sz="2800" dirty="0">
              <a:solidFill>
                <a:schemeClr val="tx1"/>
              </a:solidFill>
            </a:endParaRPr>
          </a:p>
        </p:txBody>
      </p:sp>
      <p:sp>
        <p:nvSpPr>
          <p:cNvPr id="5" name="Abgerundetes Rechteck 4"/>
          <p:cNvSpPr/>
          <p:nvPr/>
        </p:nvSpPr>
        <p:spPr>
          <a:xfrm>
            <a:off x="500034" y="2431122"/>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II.</a:t>
            </a:r>
            <a:r>
              <a:rPr lang="de-DE" sz="2800" dirty="0" smtClean="0">
                <a:solidFill>
                  <a:schemeClr val="tx1"/>
                </a:solidFill>
              </a:rPr>
              <a:t> Die Regenbogennation</a:t>
            </a:r>
            <a:endParaRPr lang="de-DE" sz="2800" dirty="0">
              <a:solidFill>
                <a:schemeClr val="tx1"/>
              </a:solidFill>
            </a:endParaRPr>
          </a:p>
        </p:txBody>
      </p:sp>
      <p:sp>
        <p:nvSpPr>
          <p:cNvPr id="6" name="Abgerundetes Rechteck 5"/>
          <p:cNvSpPr/>
          <p:nvPr/>
        </p:nvSpPr>
        <p:spPr>
          <a:xfrm>
            <a:off x="500034" y="3290626"/>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III.</a:t>
            </a:r>
            <a:r>
              <a:rPr lang="de-DE" sz="2800" dirty="0" smtClean="0">
                <a:solidFill>
                  <a:schemeClr val="tx1"/>
                </a:solidFill>
              </a:rPr>
              <a:t> Brüdergemeine vor Ort</a:t>
            </a:r>
            <a:endParaRPr lang="de-DE" sz="28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Grafik 3" descr="Scannen0011.jpg"/>
          <p:cNvPicPr>
            <a:picLocks/>
          </p:cNvPicPr>
          <p:nvPr/>
        </p:nvPicPr>
        <p:blipFill>
          <a:blip r:embed="rId3" cstate="screen"/>
          <a:srcRect/>
          <a:stretch>
            <a:fillRect/>
          </a:stretch>
        </p:blipFill>
        <p:spPr bwMode="auto">
          <a:xfrm>
            <a:off x="2950595" y="1071552"/>
            <a:ext cx="18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3316" name="Picture 8"/>
          <p:cNvPicPr>
            <a:picLocks noChangeAspect="1" noChangeArrowheads="1"/>
          </p:cNvPicPr>
          <p:nvPr/>
        </p:nvPicPr>
        <p:blipFill>
          <a:blip r:embed="rId4" cstate="screen"/>
          <a:srcRect/>
          <a:stretch>
            <a:fillRect/>
          </a:stretch>
        </p:blipFill>
        <p:spPr bwMode="auto">
          <a:xfrm>
            <a:off x="6629696" y="3071816"/>
            <a:ext cx="1799956"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3317" name="Picture 9"/>
          <p:cNvPicPr>
            <a:picLocks noChangeArrowheads="1"/>
          </p:cNvPicPr>
          <p:nvPr/>
        </p:nvPicPr>
        <p:blipFill>
          <a:blip r:embed="rId5" cstate="screen">
            <a:lum bright="20000"/>
          </a:blip>
          <a:srcRect/>
          <a:stretch>
            <a:fillRect/>
          </a:stretch>
        </p:blipFill>
        <p:spPr bwMode="auto">
          <a:xfrm>
            <a:off x="5415206" y="1071552"/>
            <a:ext cx="18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3318" name="Picture 8"/>
          <p:cNvPicPr>
            <a:picLocks noChangeArrowheads="1"/>
          </p:cNvPicPr>
          <p:nvPr/>
        </p:nvPicPr>
        <p:blipFill>
          <a:blip r:embed="rId6" cstate="screen"/>
          <a:srcRect/>
          <a:stretch>
            <a:fillRect/>
          </a:stretch>
        </p:blipFill>
        <p:spPr bwMode="auto">
          <a:xfrm>
            <a:off x="485984" y="1071552"/>
            <a:ext cx="18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3319" name="Picture 9"/>
          <p:cNvPicPr>
            <a:picLocks noChangeArrowheads="1"/>
          </p:cNvPicPr>
          <p:nvPr/>
        </p:nvPicPr>
        <p:blipFill>
          <a:blip r:embed="rId7" cstate="screen"/>
          <a:srcRect/>
          <a:stretch>
            <a:fillRect/>
          </a:stretch>
        </p:blipFill>
        <p:spPr bwMode="auto">
          <a:xfrm>
            <a:off x="1700474" y="3071816"/>
            <a:ext cx="18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3321" name="Grafik 9" descr="P1000061.JPG"/>
          <p:cNvPicPr>
            <a:picLocks/>
          </p:cNvPicPr>
          <p:nvPr/>
        </p:nvPicPr>
        <p:blipFill>
          <a:blip r:embed="rId8" cstate="screen"/>
          <a:srcRect/>
          <a:stretch>
            <a:fillRect/>
          </a:stretch>
        </p:blipFill>
        <p:spPr bwMode="auto">
          <a:xfrm>
            <a:off x="4164877" y="3071816"/>
            <a:ext cx="1800415"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Bevölkerung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box(out)">
                                      <p:cBhvr>
                                        <p:cTn id="11" dur="2000"/>
                                        <p:tgtEl>
                                          <p:spTgt spid="13318"/>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3321"/>
                                        </p:tgtEl>
                                        <p:attrNameLst>
                                          <p:attrName>style.visibility</p:attrName>
                                        </p:attrNameLst>
                                      </p:cBhvr>
                                      <p:to>
                                        <p:strVal val="visible"/>
                                      </p:to>
                                    </p:set>
                                    <p:animEffect transition="in" filter="box(out)">
                                      <p:cBhvr>
                                        <p:cTn id="15" dur="2000"/>
                                        <p:tgtEl>
                                          <p:spTgt spid="13321"/>
                                        </p:tgtEl>
                                      </p:cBhvr>
                                    </p:animEffect>
                                  </p:childTnLst>
                                </p:cTn>
                              </p:par>
                            </p:childTnLst>
                          </p:cTn>
                        </p:par>
                        <p:par>
                          <p:cTn id="16" fill="hold">
                            <p:stCondLst>
                              <p:cond delay="6000"/>
                            </p:stCondLst>
                            <p:childTnLst>
                              <p:par>
                                <p:cTn id="17" presetID="4" presetClass="entr" presetSubtype="32" fill="hold" nodeType="after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box(out)">
                                      <p:cBhvr>
                                        <p:cTn id="19" dur="2000"/>
                                        <p:tgtEl>
                                          <p:spTgt spid="13317"/>
                                        </p:tgtEl>
                                      </p:cBhvr>
                                    </p:animEffect>
                                  </p:childTnLst>
                                </p:cTn>
                              </p:par>
                            </p:childTnLst>
                          </p:cTn>
                        </p:par>
                        <p:par>
                          <p:cTn id="20" fill="hold">
                            <p:stCondLst>
                              <p:cond delay="8000"/>
                            </p:stCondLst>
                            <p:childTnLst>
                              <p:par>
                                <p:cTn id="21" presetID="4" presetClass="entr" presetSubtype="32" fill="hold" nodeType="after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box(out)">
                                      <p:cBhvr>
                                        <p:cTn id="23" dur="2000"/>
                                        <p:tgtEl>
                                          <p:spTgt spid="13319"/>
                                        </p:tgtEl>
                                      </p:cBhvr>
                                    </p:animEffect>
                                  </p:childTnLst>
                                </p:cTn>
                              </p:par>
                            </p:childTnLst>
                          </p:cTn>
                        </p:par>
                        <p:par>
                          <p:cTn id="24" fill="hold">
                            <p:stCondLst>
                              <p:cond delay="10000"/>
                            </p:stCondLst>
                            <p:childTnLst>
                              <p:par>
                                <p:cTn id="25" presetID="4" presetClass="entr" presetSubtype="32" fill="hold" nodeType="afterEffect">
                                  <p:stCondLst>
                                    <p:cond delay="0"/>
                                  </p:stCondLst>
                                  <p:childTnLst>
                                    <p:set>
                                      <p:cBhvr>
                                        <p:cTn id="26" dur="1" fill="hold">
                                          <p:stCondLst>
                                            <p:cond delay="0"/>
                                          </p:stCondLst>
                                        </p:cTn>
                                        <p:tgtEl>
                                          <p:spTgt spid="13315"/>
                                        </p:tgtEl>
                                        <p:attrNameLst>
                                          <p:attrName>style.visibility</p:attrName>
                                        </p:attrNameLst>
                                      </p:cBhvr>
                                      <p:to>
                                        <p:strVal val="visible"/>
                                      </p:to>
                                    </p:set>
                                    <p:animEffect transition="in" filter="box(out)">
                                      <p:cBhvr>
                                        <p:cTn id="27" dur="2000"/>
                                        <p:tgtEl>
                                          <p:spTgt spid="13315"/>
                                        </p:tgtEl>
                                      </p:cBhvr>
                                    </p:animEffect>
                                  </p:childTnLst>
                                </p:cTn>
                              </p:par>
                            </p:childTnLst>
                          </p:cTn>
                        </p:par>
                        <p:par>
                          <p:cTn id="28" fill="hold">
                            <p:stCondLst>
                              <p:cond delay="12000"/>
                            </p:stCondLst>
                            <p:childTnLst>
                              <p:par>
                                <p:cTn id="29" presetID="4" presetClass="entr" presetSubtype="32" fill="hold" nodeType="afterEffect">
                                  <p:stCondLst>
                                    <p:cond delay="0"/>
                                  </p:stCondLst>
                                  <p:childTnLst>
                                    <p:set>
                                      <p:cBhvr>
                                        <p:cTn id="30" dur="1" fill="hold">
                                          <p:stCondLst>
                                            <p:cond delay="0"/>
                                          </p:stCondLst>
                                        </p:cTn>
                                        <p:tgtEl>
                                          <p:spTgt spid="13316"/>
                                        </p:tgtEl>
                                        <p:attrNameLst>
                                          <p:attrName>style.visibility</p:attrName>
                                        </p:attrNameLst>
                                      </p:cBhvr>
                                      <p:to>
                                        <p:strVal val="visible"/>
                                      </p:to>
                                    </p:set>
                                    <p:animEffect transition="in" filter="box(out)">
                                      <p:cBhvr>
                                        <p:cTn id="31"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cstate="screen"/>
          <a:srcRect/>
          <a:stretch>
            <a:fillRect/>
          </a:stretch>
        </p:blipFill>
        <p:spPr bwMode="auto">
          <a:xfrm>
            <a:off x="458889" y="1071552"/>
            <a:ext cx="4970367"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Politik</a:t>
            </a:r>
          </a:p>
        </p:txBody>
      </p:sp>
      <p:sp>
        <p:nvSpPr>
          <p:cNvPr id="9" name="Abgerundetes Rechteck 8"/>
          <p:cNvSpPr/>
          <p:nvPr/>
        </p:nvSpPr>
        <p:spPr>
          <a:xfrm>
            <a:off x="5835404" y="4171486"/>
            <a:ext cx="2880000" cy="500066"/>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Die neue Republik Südafrika mit 52 Regionen in 9 Provinzen</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2000"/>
                                        <p:tgtEl>
                                          <p:spTgt spid="143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08480"/>
          <p:cNvPicPr>
            <a:picLocks noChangeArrowheads="1"/>
          </p:cNvPicPr>
          <p:nvPr/>
        </p:nvPicPr>
        <p:blipFill>
          <a:blip r:embed="rId3" cstate="screen"/>
          <a:srcRect/>
          <a:stretch>
            <a:fillRect/>
          </a:stretch>
        </p:blipFill>
        <p:spPr bwMode="auto">
          <a:xfrm>
            <a:off x="5214942" y="1000114"/>
            <a:ext cx="324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5365" name="Grafik 6" descr="P1000189.JPG"/>
          <p:cNvPicPr>
            <a:picLocks/>
          </p:cNvPicPr>
          <p:nvPr/>
        </p:nvPicPr>
        <p:blipFill>
          <a:blip r:embed="rId4" cstate="screen"/>
          <a:srcRect/>
          <a:stretch>
            <a:fillRect/>
          </a:stretch>
        </p:blipFill>
        <p:spPr bwMode="auto">
          <a:xfrm>
            <a:off x="5214942" y="3057766"/>
            <a:ext cx="324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zwei Ökonomien</a:t>
            </a:r>
          </a:p>
        </p:txBody>
      </p:sp>
      <p:sp>
        <p:nvSpPr>
          <p:cNvPr id="8" name="Abgerundetes Rechteck 7"/>
          <p:cNvSpPr/>
          <p:nvPr/>
        </p:nvSpPr>
        <p:spPr>
          <a:xfrm>
            <a:off x="857224" y="1000114"/>
            <a:ext cx="3286148" cy="3857652"/>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Blip>
                <a:blip r:embed="rId5"/>
              </a:buBlip>
            </a:pPr>
            <a:r>
              <a:rPr lang="de-DE" sz="1400" dirty="0" smtClean="0"/>
              <a:t> </a:t>
            </a:r>
            <a:r>
              <a:rPr lang="de-DE" sz="1400" dirty="0" smtClean="0">
                <a:solidFill>
                  <a:schemeClr val="tx1"/>
                </a:solidFill>
              </a:rPr>
              <a:t>Bruttoinlandsprodukt (BIP):</a:t>
            </a:r>
          </a:p>
          <a:p>
            <a:r>
              <a:rPr lang="de-DE" sz="1400" dirty="0" smtClean="0">
                <a:solidFill>
                  <a:schemeClr val="tx1"/>
                </a:solidFill>
              </a:rPr>
              <a:t>      277,4 Mrd. US-Dollar (2009)</a:t>
            </a:r>
          </a:p>
          <a:p>
            <a:r>
              <a:rPr lang="de-DE" sz="1400" dirty="0" smtClean="0">
                <a:solidFill>
                  <a:schemeClr val="tx1"/>
                </a:solidFill>
              </a:rPr>
              <a:t>      (das sind $10,000 PPP)</a:t>
            </a:r>
          </a:p>
          <a:p>
            <a:pPr>
              <a:buBlip>
                <a:blip r:embed="rId5"/>
              </a:buBlip>
            </a:pPr>
            <a:endParaRPr lang="de-DE" sz="1400" dirty="0" smtClean="0">
              <a:solidFill>
                <a:schemeClr val="tx1"/>
              </a:solidFill>
            </a:endParaRPr>
          </a:p>
          <a:p>
            <a:pPr>
              <a:buBlip>
                <a:blip r:embed="rId5"/>
              </a:buBlip>
            </a:pPr>
            <a:r>
              <a:rPr lang="de-DE" sz="1400" dirty="0" smtClean="0">
                <a:solidFill>
                  <a:schemeClr val="tx1"/>
                </a:solidFill>
              </a:rPr>
              <a:t>   Wachstumsrate BIP:</a:t>
            </a:r>
          </a:p>
          <a:p>
            <a:r>
              <a:rPr lang="de-DE" sz="1400" dirty="0" smtClean="0">
                <a:solidFill>
                  <a:schemeClr val="tx1"/>
                </a:solidFill>
              </a:rPr>
              <a:t>      5,1% (2007)</a:t>
            </a:r>
          </a:p>
          <a:p>
            <a:r>
              <a:rPr lang="de-DE" sz="1400" dirty="0" smtClean="0">
                <a:solidFill>
                  <a:schemeClr val="tx1"/>
                </a:solidFill>
              </a:rPr>
              <a:t>      3,1% (2008)</a:t>
            </a:r>
          </a:p>
          <a:p>
            <a:r>
              <a:rPr lang="de-DE" sz="1400" dirty="0" smtClean="0">
                <a:solidFill>
                  <a:schemeClr val="tx1"/>
                </a:solidFill>
              </a:rPr>
              <a:t>      -1,8% (2009)</a:t>
            </a:r>
          </a:p>
          <a:p>
            <a:pPr>
              <a:buBlip>
                <a:blip r:embed="rId5"/>
              </a:buBlip>
            </a:pPr>
            <a:endParaRPr lang="de-DE" sz="1400" dirty="0" smtClean="0">
              <a:solidFill>
                <a:schemeClr val="tx1"/>
              </a:solidFill>
            </a:endParaRPr>
          </a:p>
          <a:p>
            <a:pPr>
              <a:buBlip>
                <a:blip r:embed="rId5"/>
              </a:buBlip>
            </a:pPr>
            <a:r>
              <a:rPr lang="de-DE" sz="1400" dirty="0" smtClean="0">
                <a:solidFill>
                  <a:schemeClr val="tx1"/>
                </a:solidFill>
              </a:rPr>
              <a:t>   24% sind arbeitslos</a:t>
            </a:r>
          </a:p>
          <a:p>
            <a:endParaRPr lang="de-DE" sz="1400" dirty="0" smtClean="0">
              <a:solidFill>
                <a:schemeClr val="tx1"/>
              </a:solidFill>
            </a:endParaRPr>
          </a:p>
          <a:p>
            <a:pPr>
              <a:buBlip>
                <a:blip r:embed="rId5"/>
              </a:buBlip>
            </a:pPr>
            <a:r>
              <a:rPr lang="de-DE" sz="1400" dirty="0" smtClean="0">
                <a:solidFill>
                  <a:schemeClr val="tx1"/>
                </a:solidFill>
              </a:rPr>
              <a:t>   50% leben unter der</a:t>
            </a:r>
          </a:p>
          <a:p>
            <a:r>
              <a:rPr lang="de-DE" sz="1400" dirty="0" smtClean="0">
                <a:solidFill>
                  <a:schemeClr val="tx1"/>
                </a:solidFill>
              </a:rPr>
              <a:t>      Armutsgrenze</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out)">
                                      <p:cBhvr>
                                        <p:cTn id="7" dur="2000"/>
                                        <p:tgtEl>
                                          <p:spTgt spid="15362"/>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box(out)">
                                      <p:cBhvr>
                                        <p:cTn id="11" dur="2000"/>
                                        <p:tgtEl>
                                          <p:spTgt spid="1536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bgerundetes Rechteck 16"/>
          <p:cNvSpPr/>
          <p:nvPr/>
        </p:nvSpPr>
        <p:spPr>
          <a:xfrm>
            <a:off x="4320000" y="3096000"/>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„informeller“ Sektor</a:t>
            </a:r>
            <a:endParaRPr lang="de-DE" sz="1400" dirty="0">
              <a:solidFill>
                <a:schemeClr val="tx1"/>
              </a:solidFill>
            </a:endParaRPr>
          </a:p>
        </p:txBody>
      </p:sp>
      <p:sp>
        <p:nvSpPr>
          <p:cNvPr id="18" name="Abgerundetes Rechteck 17"/>
          <p:cNvSpPr/>
          <p:nvPr/>
        </p:nvSpPr>
        <p:spPr>
          <a:xfrm>
            <a:off x="4320000" y="2569502"/>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Industrie (26%)</a:t>
            </a:r>
            <a:endParaRPr lang="de-DE" sz="1400" dirty="0">
              <a:solidFill>
                <a:schemeClr val="tx1"/>
              </a:solidFill>
            </a:endParaRPr>
          </a:p>
        </p:txBody>
      </p:sp>
      <p:sp>
        <p:nvSpPr>
          <p:cNvPr id="15" name="Abgerundetes Rechteck 14"/>
          <p:cNvSpPr/>
          <p:nvPr/>
        </p:nvSpPr>
        <p:spPr>
          <a:xfrm>
            <a:off x="2271934" y="4590000"/>
            <a:ext cx="2442942"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Landwirtschaft (9%)</a:t>
            </a:r>
            <a:endParaRPr lang="de-DE" sz="1400" dirty="0">
              <a:solidFill>
                <a:schemeClr val="tx1"/>
              </a:solidFill>
            </a:endParaRPr>
          </a:p>
        </p:txBody>
      </p:sp>
      <p:sp>
        <p:nvSpPr>
          <p:cNvPr id="16" name="Abgerundetes Rechteck 15"/>
          <p:cNvSpPr/>
          <p:nvPr/>
        </p:nvSpPr>
        <p:spPr>
          <a:xfrm>
            <a:off x="2143108" y="1071552"/>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Dienstleistung (65%)</a:t>
            </a:r>
            <a:endParaRPr lang="de-DE" sz="1400" dirty="0">
              <a:solidFill>
                <a:schemeClr val="tx1"/>
              </a:solidFill>
            </a:endParaRPr>
          </a:p>
        </p:txBody>
      </p:sp>
      <p:pic>
        <p:nvPicPr>
          <p:cNvPr id="16387" name="Grafik 8" descr="Scannen0015.jpg"/>
          <p:cNvPicPr>
            <a:picLocks/>
          </p:cNvPicPr>
          <p:nvPr/>
        </p:nvPicPr>
        <p:blipFill>
          <a:blip r:embed="rId3" cstate="screen">
            <a:lum bright="10000" contrast="20000"/>
          </a:blip>
          <a:srcRect/>
          <a:stretch>
            <a:fillRect/>
          </a:stretch>
        </p:blipFill>
        <p:spPr bwMode="auto">
          <a:xfrm>
            <a:off x="6215074" y="3094837"/>
            <a:ext cx="252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6388" name="Picture 5"/>
          <p:cNvPicPr>
            <a:picLocks noChangeAspect="1" noChangeArrowheads="1"/>
          </p:cNvPicPr>
          <p:nvPr/>
        </p:nvPicPr>
        <p:blipFill>
          <a:blip r:embed="rId4" cstate="screen"/>
          <a:srcRect/>
          <a:stretch>
            <a:fillRect/>
          </a:stretch>
        </p:blipFill>
        <p:spPr bwMode="auto">
          <a:xfrm>
            <a:off x="6215074" y="1071552"/>
            <a:ext cx="252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6389" name="Grafik 9" descr="Scannen0006.jpg"/>
          <p:cNvPicPr>
            <a:picLocks/>
          </p:cNvPicPr>
          <p:nvPr/>
        </p:nvPicPr>
        <p:blipFill>
          <a:blip r:embed="rId5" cstate="screen">
            <a:lum bright="12000" contrast="20000"/>
          </a:blip>
          <a:srcRect/>
          <a:stretch>
            <a:fillRect/>
          </a:stretch>
        </p:blipFill>
        <p:spPr bwMode="auto">
          <a:xfrm>
            <a:off x="357158" y="1071552"/>
            <a:ext cx="252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6390" name="Picture 7"/>
          <p:cNvPicPr>
            <a:picLocks noChangeArrowheads="1"/>
          </p:cNvPicPr>
          <p:nvPr/>
        </p:nvPicPr>
        <p:blipFill>
          <a:blip r:embed="rId6" cstate="screen"/>
          <a:srcRect/>
          <a:stretch>
            <a:fillRect/>
          </a:stretch>
        </p:blipFill>
        <p:spPr bwMode="auto">
          <a:xfrm>
            <a:off x="357158" y="3094837"/>
            <a:ext cx="252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3" name="Abgerundetes Rechteck 12"/>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Wirtschaft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out)">
                                      <p:cBhvr>
                                        <p:cTn id="7" dur="2000"/>
                                        <p:tgtEl>
                                          <p:spTgt spid="16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16388"/>
                                        </p:tgtEl>
                                        <p:attrNameLst>
                                          <p:attrName>style.visibility</p:attrName>
                                        </p:attrNameLst>
                                      </p:cBhvr>
                                      <p:to>
                                        <p:strVal val="visible"/>
                                      </p:to>
                                    </p:set>
                                    <p:animEffect transition="in" filter="box(out)">
                                      <p:cBhvr>
                                        <p:cTn id="14" dur="2000"/>
                                        <p:tgtEl>
                                          <p:spTgt spid="163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box(out)">
                                      <p:cBhvr>
                                        <p:cTn id="21" dur="2000"/>
                                        <p:tgtEl>
                                          <p:spTgt spid="163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par>
                          <p:cTn id="25" fill="hold">
                            <p:stCondLst>
                              <p:cond delay="6000"/>
                            </p:stCondLst>
                            <p:childTnLst>
                              <p:par>
                                <p:cTn id="26" presetID="4" presetClass="entr" presetSubtype="32" fill="hold" nodeType="afterEffect">
                                  <p:stCondLst>
                                    <p:cond delay="0"/>
                                  </p:stCondLst>
                                  <p:childTnLst>
                                    <p:set>
                                      <p:cBhvr>
                                        <p:cTn id="27" dur="1" fill="hold">
                                          <p:stCondLst>
                                            <p:cond delay="0"/>
                                          </p:stCondLst>
                                        </p:cTn>
                                        <p:tgtEl>
                                          <p:spTgt spid="16387"/>
                                        </p:tgtEl>
                                        <p:attrNameLst>
                                          <p:attrName>style.visibility</p:attrName>
                                        </p:attrNameLst>
                                      </p:cBhvr>
                                      <p:to>
                                        <p:strVal val="visible"/>
                                      </p:to>
                                    </p:set>
                                    <p:animEffect transition="in" filter="box(out)">
                                      <p:cBhvr>
                                        <p:cTn id="28" dur="2000"/>
                                        <p:tgtEl>
                                          <p:spTgt spid="1638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4529305" y="3067882"/>
            <a:ext cx="2571768"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aber nicht </a:t>
            </a:r>
          </a:p>
          <a:p>
            <a:r>
              <a:rPr lang="de-DE" sz="1400" dirty="0" smtClean="0">
                <a:solidFill>
                  <a:schemeClr val="tx1"/>
                </a:solidFill>
              </a:rPr>
              <a:t>auf dem Land</a:t>
            </a:r>
            <a:endParaRPr lang="de-DE" sz="1400" dirty="0">
              <a:solidFill>
                <a:schemeClr val="tx1"/>
              </a:solidFill>
            </a:endParaRPr>
          </a:p>
        </p:txBody>
      </p:sp>
      <p:sp>
        <p:nvSpPr>
          <p:cNvPr id="11" name="Abgerundetes Rechteck 10"/>
          <p:cNvSpPr/>
          <p:nvPr/>
        </p:nvSpPr>
        <p:spPr>
          <a:xfrm>
            <a:off x="6572264" y="2353502"/>
            <a:ext cx="2071702"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Schutz </a:t>
            </a:r>
          </a:p>
          <a:p>
            <a:pPr algn="r"/>
            <a:r>
              <a:rPr lang="de-DE" sz="1400" dirty="0" smtClean="0">
                <a:solidFill>
                  <a:schemeClr val="tx1"/>
                </a:solidFill>
              </a:rPr>
              <a:t>hinter Mauern</a:t>
            </a:r>
            <a:endParaRPr lang="de-DE" sz="1400" dirty="0">
              <a:solidFill>
                <a:schemeClr val="tx1"/>
              </a:solidFill>
            </a:endParaRPr>
          </a:p>
        </p:txBody>
      </p:sp>
      <p:pic>
        <p:nvPicPr>
          <p:cNvPr id="17412" name="Grafik 13" descr="Scannen0003.jpg"/>
          <p:cNvPicPr>
            <a:picLocks/>
          </p:cNvPicPr>
          <p:nvPr/>
        </p:nvPicPr>
        <p:blipFill>
          <a:blip r:embed="rId3" cstate="screen"/>
          <a:srcRect/>
          <a:stretch>
            <a:fillRect/>
          </a:stretch>
        </p:blipFill>
        <p:spPr bwMode="auto">
          <a:xfrm>
            <a:off x="4529305" y="1071552"/>
            <a:ext cx="2685901"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7413" name="Grafik 16" descr="Scannen0024.jpg"/>
          <p:cNvPicPr>
            <a:picLocks/>
          </p:cNvPicPr>
          <p:nvPr/>
        </p:nvPicPr>
        <p:blipFill>
          <a:blip r:embed="rId4" cstate="screen"/>
          <a:srcRect/>
          <a:stretch>
            <a:fillRect/>
          </a:stretch>
        </p:blipFill>
        <p:spPr bwMode="auto">
          <a:xfrm>
            <a:off x="5943966" y="3057766"/>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7415" name="Picture 4" descr="IMG_0027-Matatiele-02"/>
          <p:cNvPicPr>
            <a:picLocks noChangeAspect="1" noChangeArrowheads="1"/>
          </p:cNvPicPr>
          <p:nvPr/>
        </p:nvPicPr>
        <p:blipFill>
          <a:blip r:embed="rId5" cstate="screen"/>
          <a:srcRect/>
          <a:stretch>
            <a:fillRect/>
          </a:stretch>
        </p:blipFill>
        <p:spPr bwMode="auto">
          <a:xfrm>
            <a:off x="514678" y="3057766"/>
            <a:ext cx="3601598"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7416" name="Grafik 20" descr="get-attachment.aspx 3.jpg"/>
          <p:cNvPicPr>
            <a:picLocks/>
          </p:cNvPicPr>
          <p:nvPr/>
        </p:nvPicPr>
        <p:blipFill>
          <a:blip r:embed="rId6" cstate="screen"/>
          <a:srcRect/>
          <a:stretch>
            <a:fillRect/>
          </a:stretch>
        </p:blipFill>
        <p:spPr bwMode="auto">
          <a:xfrm>
            <a:off x="500034" y="1071552"/>
            <a:ext cx="36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9" name="Abgerundetes Rechteck 8"/>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Armut und Kriminalität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ox(out)">
                                      <p:cBhvr>
                                        <p:cTn id="7" dur="2000"/>
                                        <p:tgtEl>
                                          <p:spTgt spid="17416"/>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7415"/>
                                        </p:tgtEl>
                                        <p:attrNameLst>
                                          <p:attrName>style.visibility</p:attrName>
                                        </p:attrNameLst>
                                      </p:cBhvr>
                                      <p:to>
                                        <p:strVal val="visible"/>
                                      </p:to>
                                    </p:set>
                                    <p:animEffect transition="in" filter="box(out)">
                                      <p:cBhvr>
                                        <p:cTn id="11" dur="2000"/>
                                        <p:tgtEl>
                                          <p:spTgt spid="17415"/>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7412"/>
                                        </p:tgtEl>
                                        <p:attrNameLst>
                                          <p:attrName>style.visibility</p:attrName>
                                        </p:attrNameLst>
                                      </p:cBhvr>
                                      <p:to>
                                        <p:strVal val="visible"/>
                                      </p:to>
                                    </p:set>
                                    <p:animEffect transition="in" filter="box(out)">
                                      <p:cBhvr>
                                        <p:cTn id="15" dur="2000"/>
                                        <p:tgtEl>
                                          <p:spTgt spid="174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par>
                          <p:cTn id="19" fill="hold">
                            <p:stCondLst>
                              <p:cond delay="6000"/>
                            </p:stCondLst>
                            <p:childTnLst>
                              <p:par>
                                <p:cTn id="20" presetID="4" presetClass="entr" presetSubtype="32" fill="hold" nodeType="after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box(out)">
                                      <p:cBhvr>
                                        <p:cTn id="22" dur="2000"/>
                                        <p:tgtEl>
                                          <p:spTgt spid="174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2500298" y="4554000"/>
            <a:ext cx="2428892"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Geschäftiges Leben</a:t>
            </a:r>
            <a:endParaRPr lang="de-DE" sz="1400" dirty="0">
              <a:solidFill>
                <a:schemeClr val="tx1"/>
              </a:solidFill>
            </a:endParaRPr>
          </a:p>
        </p:txBody>
      </p:sp>
      <p:sp>
        <p:nvSpPr>
          <p:cNvPr id="12" name="Abgerundetes Rechteck 11"/>
          <p:cNvSpPr/>
          <p:nvPr/>
        </p:nvSpPr>
        <p:spPr>
          <a:xfrm>
            <a:off x="5429256" y="2538000"/>
            <a:ext cx="1928826"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Elendsviertel</a:t>
            </a:r>
            <a:endParaRPr lang="de-DE" sz="1400" dirty="0">
              <a:solidFill>
                <a:schemeClr val="tx1"/>
              </a:solidFill>
            </a:endParaRPr>
          </a:p>
        </p:txBody>
      </p:sp>
      <p:sp>
        <p:nvSpPr>
          <p:cNvPr id="13" name="Abgerundetes Rechteck 12"/>
          <p:cNvSpPr/>
          <p:nvPr/>
        </p:nvSpPr>
        <p:spPr>
          <a:xfrm>
            <a:off x="3929058" y="3071816"/>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Ländliche Idylle</a:t>
            </a:r>
            <a:endParaRPr lang="de-DE" sz="1400" dirty="0">
              <a:solidFill>
                <a:schemeClr val="tx1"/>
              </a:solidFill>
            </a:endParaRPr>
          </a:p>
        </p:txBody>
      </p:sp>
      <p:pic>
        <p:nvPicPr>
          <p:cNvPr id="18436" name="Grafik 14" descr="P1000722.JPG"/>
          <p:cNvPicPr>
            <a:picLocks noChangeAspect="1"/>
          </p:cNvPicPr>
          <p:nvPr/>
        </p:nvPicPr>
        <p:blipFill>
          <a:blip r:embed="rId3" cstate="screen"/>
          <a:srcRect/>
          <a:stretch>
            <a:fillRect/>
          </a:stretch>
        </p:blipFill>
        <p:spPr bwMode="auto">
          <a:xfrm>
            <a:off x="3357554" y="1041766"/>
            <a:ext cx="2701065"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8437" name="Picture 4" descr="D:\Südafrika Reise 2006\5Fahrt nach Wupperthal\PICT0067.JPG"/>
          <p:cNvPicPr>
            <a:picLocks noChangeAspect="1" noChangeArrowheads="1"/>
          </p:cNvPicPr>
          <p:nvPr/>
        </p:nvPicPr>
        <p:blipFill>
          <a:blip r:embed="rId4" cstate="screen"/>
          <a:srcRect/>
          <a:stretch>
            <a:fillRect/>
          </a:stretch>
        </p:blipFill>
        <p:spPr bwMode="auto">
          <a:xfrm>
            <a:off x="5443955" y="3057766"/>
            <a:ext cx="3200011"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8438" name="Picture 5" descr="D:\2007-Südafrikareise Walch\DSC08488.JPG"/>
          <p:cNvPicPr>
            <a:picLocks noChangeAspect="1" noChangeArrowheads="1"/>
          </p:cNvPicPr>
          <p:nvPr/>
        </p:nvPicPr>
        <p:blipFill>
          <a:blip r:embed="rId5" cstate="screen"/>
          <a:srcRect/>
          <a:stretch>
            <a:fillRect/>
          </a:stretch>
        </p:blipFill>
        <p:spPr bwMode="auto">
          <a:xfrm>
            <a:off x="406974" y="1041766"/>
            <a:ext cx="2664828"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Stadt und Land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out)">
                                      <p:cBhvr>
                                        <p:cTn id="7" dur="2000"/>
                                        <p:tgtEl>
                                          <p:spTgt spid="184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box(out)">
                                      <p:cBhvr>
                                        <p:cTn id="14" dur="2000"/>
                                        <p:tgtEl>
                                          <p:spTgt spid="184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box(out)">
                                      <p:cBhvr>
                                        <p:cTn id="21" dur="2000"/>
                                        <p:tgtEl>
                                          <p:spTgt spid="184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1643043" y="1500181"/>
            <a:ext cx="3143272" cy="995188"/>
          </a:xfrm>
        </p:spPr>
        <p:txBody>
          <a:bodyPr/>
          <a:lstStyle/>
          <a:p>
            <a:pPr algn="r" eaLnBrk="1" hangingPunct="1"/>
            <a:r>
              <a:rPr lang="de-DE" sz="4400" b="1" dirty="0" smtClean="0">
                <a:latin typeface="+mn-lt"/>
                <a:cs typeface="Arial" charset="0"/>
              </a:rPr>
              <a:t>Südafrika</a:t>
            </a:r>
          </a:p>
        </p:txBody>
      </p:sp>
      <p:sp>
        <p:nvSpPr>
          <p:cNvPr id="3075" name="Textfeld 3"/>
          <p:cNvSpPr txBox="1">
            <a:spLocks noChangeArrowheads="1"/>
          </p:cNvSpPr>
          <p:nvPr/>
        </p:nvSpPr>
        <p:spPr bwMode="auto">
          <a:xfrm>
            <a:off x="714348" y="2598009"/>
            <a:ext cx="4071967" cy="830997"/>
          </a:xfrm>
          <a:prstGeom prst="rect">
            <a:avLst/>
          </a:prstGeom>
          <a:noFill/>
          <a:ln w="9525">
            <a:noFill/>
            <a:miter lim="800000"/>
            <a:headEnd/>
            <a:tailEnd/>
          </a:ln>
        </p:spPr>
        <p:txBody>
          <a:bodyPr wrap="square">
            <a:spAutoFit/>
          </a:bodyPr>
          <a:lstStyle/>
          <a:p>
            <a:pPr algn="r">
              <a:buFont typeface="Arial" charset="0"/>
              <a:buNone/>
            </a:pPr>
            <a:r>
              <a:rPr lang="de-DE" sz="2400" dirty="0">
                <a:latin typeface="+mj-lt"/>
                <a:cs typeface="Arial" charset="0"/>
              </a:rPr>
              <a:t>Licht und Schatten</a:t>
            </a:r>
          </a:p>
          <a:p>
            <a:pPr algn="r">
              <a:buFont typeface="Arial" charset="0"/>
              <a:buNone/>
            </a:pPr>
            <a:r>
              <a:rPr lang="de-DE" sz="2400" dirty="0">
                <a:latin typeface="+mj-lt"/>
                <a:cs typeface="Arial" charset="0"/>
              </a:rPr>
              <a:t>am Kap der Guten </a:t>
            </a:r>
            <a:r>
              <a:rPr lang="de-DE" sz="2400" dirty="0" smtClean="0">
                <a:latin typeface="+mj-lt"/>
                <a:cs typeface="Arial" charset="0"/>
              </a:rPr>
              <a:t>Hoffnung</a:t>
            </a:r>
            <a:endParaRPr lang="de-DE" sz="2400" dirty="0">
              <a:latin typeface="+mj-lt"/>
              <a:cs typeface="Arial" charset="0"/>
            </a:endParaRPr>
          </a:p>
        </p:txBody>
      </p:sp>
      <p:pic>
        <p:nvPicPr>
          <p:cNvPr id="3076" name="Picture 4" descr="Flagge Südafrikas"/>
          <p:cNvPicPr>
            <a:picLocks noChangeAspect="1" noChangeArrowheads="1"/>
          </p:cNvPicPr>
          <p:nvPr/>
        </p:nvPicPr>
        <p:blipFill>
          <a:blip r:embed="rId3" cstate="screen"/>
          <a:srcRect/>
          <a:stretch>
            <a:fillRect/>
          </a:stretch>
        </p:blipFill>
        <p:spPr bwMode="auto">
          <a:xfrm>
            <a:off x="4929190" y="1761750"/>
            <a:ext cx="2430000" cy="162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4000496" y="2569502"/>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Stromversorgung</a:t>
            </a:r>
            <a:endParaRPr lang="de-DE" sz="1400" dirty="0">
              <a:solidFill>
                <a:schemeClr val="tx1"/>
              </a:solidFill>
            </a:endParaRPr>
          </a:p>
        </p:txBody>
      </p:sp>
      <p:sp>
        <p:nvSpPr>
          <p:cNvPr id="12" name="Abgerundetes Rechteck 11"/>
          <p:cNvSpPr/>
          <p:nvPr/>
        </p:nvSpPr>
        <p:spPr>
          <a:xfrm>
            <a:off x="2714612" y="4572014"/>
            <a:ext cx="2428892"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Wasseranschluss</a:t>
            </a:r>
            <a:endParaRPr lang="de-DE" sz="1400" dirty="0">
              <a:solidFill>
                <a:schemeClr val="tx1"/>
              </a:solidFill>
            </a:endParaRPr>
          </a:p>
        </p:txBody>
      </p:sp>
      <p:pic>
        <p:nvPicPr>
          <p:cNvPr id="19460" name="Picture 3" descr="C:\Dokumente und Einstellungen\Katharina\Eigene Dateien\HMH\Südafrika PPP\K.Kronbach\P1000187.JPG"/>
          <p:cNvPicPr>
            <a:picLocks noChangeArrowheads="1"/>
          </p:cNvPicPr>
          <p:nvPr/>
        </p:nvPicPr>
        <p:blipFill>
          <a:blip r:embed="rId3" cstate="screen"/>
          <a:srcRect/>
          <a:stretch>
            <a:fillRect/>
          </a:stretch>
        </p:blipFill>
        <p:spPr bwMode="auto">
          <a:xfrm>
            <a:off x="797128" y="1057502"/>
            <a:ext cx="2703302"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9461" name="Grafik 15" descr="P1000695.JPG"/>
          <p:cNvPicPr>
            <a:picLocks/>
          </p:cNvPicPr>
          <p:nvPr/>
        </p:nvPicPr>
        <p:blipFill>
          <a:blip r:embed="rId4" cstate="screen"/>
          <a:srcRect/>
          <a:stretch>
            <a:fillRect/>
          </a:stretch>
        </p:blipFill>
        <p:spPr bwMode="auto">
          <a:xfrm>
            <a:off x="5643570" y="105750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9462" name="Picture 4" descr="DSC08503"/>
          <p:cNvPicPr>
            <a:picLocks noChangeAspect="1" noChangeArrowheads="1"/>
          </p:cNvPicPr>
          <p:nvPr/>
        </p:nvPicPr>
        <p:blipFill>
          <a:blip r:embed="rId5" cstate="screen"/>
          <a:srcRect/>
          <a:stretch>
            <a:fillRect/>
          </a:stretch>
        </p:blipFill>
        <p:spPr bwMode="auto">
          <a:xfrm>
            <a:off x="5644376" y="3071816"/>
            <a:ext cx="2699194"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19463" name="Picture 12" descr="D:\SD0009\DCIM\100_PANA\P1000644.JPG"/>
          <p:cNvPicPr>
            <a:picLocks noChangeArrowheads="1"/>
          </p:cNvPicPr>
          <p:nvPr/>
        </p:nvPicPr>
        <p:blipFill>
          <a:blip r:embed="rId6" cstate="screen"/>
          <a:srcRect/>
          <a:stretch>
            <a:fillRect/>
          </a:stretch>
        </p:blipFill>
        <p:spPr bwMode="auto">
          <a:xfrm>
            <a:off x="797128" y="3071816"/>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Wohnungsbau</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out)">
                                      <p:cBhvr>
                                        <p:cTn id="7" dur="2000"/>
                                        <p:tgtEl>
                                          <p:spTgt spid="19460"/>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box(out)">
                                      <p:cBhvr>
                                        <p:cTn id="11" dur="2000"/>
                                        <p:tgtEl>
                                          <p:spTgt spid="19462"/>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box(out)">
                                      <p:cBhvr>
                                        <p:cTn id="15" dur="2000"/>
                                        <p:tgtEl>
                                          <p:spTgt spid="194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par>
                          <p:cTn id="19" fill="hold">
                            <p:stCondLst>
                              <p:cond delay="6000"/>
                            </p:stCondLst>
                            <p:childTnLst>
                              <p:par>
                                <p:cTn id="20" presetID="4" presetClass="entr" presetSubtype="32" fill="hold" nodeType="after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box(out)">
                                      <p:cBhvr>
                                        <p:cTn id="22" dur="2000"/>
                                        <p:tgtEl>
                                          <p:spTgt spid="194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bgerundetes Rechteck 16"/>
          <p:cNvSpPr/>
          <p:nvPr/>
        </p:nvSpPr>
        <p:spPr>
          <a:xfrm>
            <a:off x="4500562" y="4536000"/>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Studenten</a:t>
            </a:r>
            <a:endParaRPr lang="de-DE" sz="1400" dirty="0">
              <a:solidFill>
                <a:schemeClr val="tx1"/>
              </a:solidFill>
            </a:endParaRPr>
          </a:p>
        </p:txBody>
      </p:sp>
      <p:sp>
        <p:nvSpPr>
          <p:cNvPr id="16" name="Abgerundetes Rechteck 15"/>
          <p:cNvSpPr/>
          <p:nvPr/>
        </p:nvSpPr>
        <p:spPr>
          <a:xfrm>
            <a:off x="4500562" y="2569502"/>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Schulkinder</a:t>
            </a:r>
            <a:endParaRPr lang="de-DE" sz="1400" dirty="0">
              <a:solidFill>
                <a:schemeClr val="tx1"/>
              </a:solidFill>
            </a:endParaRPr>
          </a:p>
        </p:txBody>
      </p:sp>
      <p:sp>
        <p:nvSpPr>
          <p:cNvPr id="14" name="Abgerundetes Rechteck 13"/>
          <p:cNvSpPr/>
          <p:nvPr/>
        </p:nvSpPr>
        <p:spPr>
          <a:xfrm>
            <a:off x="2357422" y="3069568"/>
            <a:ext cx="2428892"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Schuljugend</a:t>
            </a:r>
            <a:endParaRPr lang="de-DE" sz="1400" dirty="0">
              <a:solidFill>
                <a:schemeClr val="tx1"/>
              </a:solidFill>
            </a:endParaRPr>
          </a:p>
        </p:txBody>
      </p:sp>
      <p:sp>
        <p:nvSpPr>
          <p:cNvPr id="15" name="Abgerundetes Rechteck 14"/>
          <p:cNvSpPr/>
          <p:nvPr/>
        </p:nvSpPr>
        <p:spPr>
          <a:xfrm>
            <a:off x="2357422" y="1071552"/>
            <a:ext cx="2428892"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Vorschulkinder</a:t>
            </a:r>
            <a:endParaRPr lang="de-DE" sz="1400" dirty="0">
              <a:solidFill>
                <a:schemeClr val="tx1"/>
              </a:solidFill>
            </a:endParaRPr>
          </a:p>
        </p:txBody>
      </p:sp>
      <p:pic>
        <p:nvPicPr>
          <p:cNvPr id="20484" name="Grafik 6" descr="P1000075.JPG"/>
          <p:cNvPicPr>
            <a:picLocks/>
          </p:cNvPicPr>
          <p:nvPr/>
        </p:nvPicPr>
        <p:blipFill>
          <a:blip r:embed="rId3" cstate="screen"/>
          <a:srcRect/>
          <a:stretch>
            <a:fillRect/>
          </a:stretch>
        </p:blipFill>
        <p:spPr bwMode="auto">
          <a:xfrm>
            <a:off x="657554" y="107155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0485" name="Picture 4" descr="DSC08867"/>
          <p:cNvPicPr>
            <a:picLocks noChangeArrowheads="1"/>
          </p:cNvPicPr>
          <p:nvPr/>
        </p:nvPicPr>
        <p:blipFill>
          <a:blip r:embed="rId4" cstate="screen"/>
          <a:srcRect/>
          <a:stretch>
            <a:fillRect/>
          </a:stretch>
        </p:blipFill>
        <p:spPr bwMode="auto">
          <a:xfrm>
            <a:off x="5729652" y="107155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0486" name="Picture 7" descr="D:\2007-Südafrikareise Walch\DSC08857.JPG"/>
          <p:cNvPicPr>
            <a:picLocks noChangeArrowheads="1"/>
          </p:cNvPicPr>
          <p:nvPr/>
        </p:nvPicPr>
        <p:blipFill>
          <a:blip r:embed="rId5" cstate="screen"/>
          <a:srcRect/>
          <a:stretch>
            <a:fillRect/>
          </a:stretch>
        </p:blipFill>
        <p:spPr bwMode="auto">
          <a:xfrm>
            <a:off x="657554" y="3057766"/>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0491" name="Grafik 2" descr="PICT0034.JPG"/>
          <p:cNvPicPr>
            <a:picLocks/>
          </p:cNvPicPr>
          <p:nvPr/>
        </p:nvPicPr>
        <p:blipFill>
          <a:blip r:embed="rId6" cstate="screen"/>
          <a:srcRect/>
          <a:stretch>
            <a:fillRect/>
          </a:stretch>
        </p:blipFill>
        <p:spPr bwMode="auto">
          <a:xfrm>
            <a:off x="5729652" y="3057766"/>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2" name="Abgerundetes Rechteck 11"/>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Bildung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out)">
                                      <p:cBhvr>
                                        <p:cTn id="7" dur="2000"/>
                                        <p:tgtEl>
                                          <p:spTgt spid="204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20485"/>
                                        </p:tgtEl>
                                        <p:attrNameLst>
                                          <p:attrName>style.visibility</p:attrName>
                                        </p:attrNameLst>
                                      </p:cBhvr>
                                      <p:to>
                                        <p:strVal val="visible"/>
                                      </p:to>
                                    </p:set>
                                    <p:animEffect transition="in" filter="box(out)">
                                      <p:cBhvr>
                                        <p:cTn id="14" dur="2000"/>
                                        <p:tgtEl>
                                          <p:spTgt spid="2048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20486"/>
                                        </p:tgtEl>
                                        <p:attrNameLst>
                                          <p:attrName>style.visibility</p:attrName>
                                        </p:attrNameLst>
                                      </p:cBhvr>
                                      <p:to>
                                        <p:strVal val="visible"/>
                                      </p:to>
                                    </p:set>
                                    <p:animEffect transition="in" filter="box(out)">
                                      <p:cBhvr>
                                        <p:cTn id="21" dur="2000"/>
                                        <p:tgtEl>
                                          <p:spTgt spid="204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par>
                          <p:cTn id="25" fill="hold">
                            <p:stCondLst>
                              <p:cond delay="6000"/>
                            </p:stCondLst>
                            <p:childTnLst>
                              <p:par>
                                <p:cTn id="26" presetID="4" presetClass="entr" presetSubtype="32" fill="hold" nodeType="afterEffect">
                                  <p:stCondLst>
                                    <p:cond delay="0"/>
                                  </p:stCondLst>
                                  <p:childTnLst>
                                    <p:set>
                                      <p:cBhvr>
                                        <p:cTn id="27" dur="1" fill="hold">
                                          <p:stCondLst>
                                            <p:cond delay="0"/>
                                          </p:stCondLst>
                                        </p:cTn>
                                        <p:tgtEl>
                                          <p:spTgt spid="20491"/>
                                        </p:tgtEl>
                                        <p:attrNameLst>
                                          <p:attrName>style.visibility</p:attrName>
                                        </p:attrNameLst>
                                      </p:cBhvr>
                                      <p:to>
                                        <p:strVal val="visible"/>
                                      </p:to>
                                    </p:set>
                                    <p:animEffect transition="in" filter="box(out)">
                                      <p:cBhvr>
                                        <p:cTn id="28" dur="2000"/>
                                        <p:tgtEl>
                                          <p:spTgt spid="204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bgerundetes Rechteck 10"/>
          <p:cNvSpPr/>
          <p:nvPr/>
        </p:nvSpPr>
        <p:spPr>
          <a:xfrm>
            <a:off x="4714876" y="4194000"/>
            <a:ext cx="2571768" cy="432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Traditionelle </a:t>
            </a:r>
          </a:p>
          <a:p>
            <a:r>
              <a:rPr lang="de-DE" sz="1400" dirty="0" smtClean="0">
                <a:solidFill>
                  <a:schemeClr val="tx1"/>
                </a:solidFill>
              </a:rPr>
              <a:t>Heilmittel</a:t>
            </a:r>
            <a:endParaRPr lang="de-DE" sz="1400" dirty="0">
              <a:solidFill>
                <a:schemeClr val="tx1"/>
              </a:solidFill>
            </a:endParaRPr>
          </a:p>
        </p:txBody>
      </p:sp>
      <p:sp>
        <p:nvSpPr>
          <p:cNvPr id="10" name="Abgerundetes Rechteck 9"/>
          <p:cNvSpPr/>
          <p:nvPr/>
        </p:nvSpPr>
        <p:spPr>
          <a:xfrm>
            <a:off x="3214678" y="1044000"/>
            <a:ext cx="250033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Moderne Medizin</a:t>
            </a:r>
          </a:p>
        </p:txBody>
      </p:sp>
      <p:pic>
        <p:nvPicPr>
          <p:cNvPr id="21507" name="Picture 7"/>
          <p:cNvPicPr>
            <a:picLocks noChangeArrowheads="1"/>
          </p:cNvPicPr>
          <p:nvPr/>
        </p:nvPicPr>
        <p:blipFill>
          <a:blip r:embed="rId3" cstate="screen"/>
          <a:srcRect/>
          <a:stretch>
            <a:fillRect/>
          </a:stretch>
        </p:blipFill>
        <p:spPr bwMode="auto">
          <a:xfrm>
            <a:off x="500034" y="1043452"/>
            <a:ext cx="3600000"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1511" name="Grafik 9" descr="P1000141.JPG"/>
          <p:cNvPicPr>
            <a:picLocks noChangeAspect="1"/>
          </p:cNvPicPr>
          <p:nvPr/>
        </p:nvPicPr>
        <p:blipFill>
          <a:blip r:embed="rId4" cstate="screen"/>
          <a:stretch>
            <a:fillRect/>
          </a:stretch>
        </p:blipFill>
        <p:spPr bwMode="auto">
          <a:xfrm>
            <a:off x="5929322" y="1043452"/>
            <a:ext cx="2700000"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8" name="Abgerundetes Rechteck 7"/>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Gesundheitswesen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out)">
                                      <p:cBhvr>
                                        <p:cTn id="7" dur="2000"/>
                                        <p:tgtEl>
                                          <p:spTgt spid="215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21511"/>
                                        </p:tgtEl>
                                        <p:attrNameLst>
                                          <p:attrName>style.visibility</p:attrName>
                                        </p:attrNameLst>
                                      </p:cBhvr>
                                      <p:to>
                                        <p:strVal val="visible"/>
                                      </p:to>
                                    </p:set>
                                    <p:animEffect transition="in" filter="box(out)">
                                      <p:cBhvr>
                                        <p:cTn id="14" dur="2000"/>
                                        <p:tgtEl>
                                          <p:spTgt spid="215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4000496" y="3069568"/>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Suppenküche</a:t>
            </a:r>
            <a:endParaRPr lang="de-DE" sz="1400" dirty="0">
              <a:solidFill>
                <a:schemeClr val="tx1"/>
              </a:solidFill>
            </a:endParaRPr>
          </a:p>
        </p:txBody>
      </p:sp>
      <p:sp>
        <p:nvSpPr>
          <p:cNvPr id="14" name="Abgerundetes Rechteck 13"/>
          <p:cNvSpPr/>
          <p:nvPr/>
        </p:nvSpPr>
        <p:spPr>
          <a:xfrm>
            <a:off x="4000496" y="2538000"/>
            <a:ext cx="257176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Kindertagesstätte</a:t>
            </a:r>
            <a:endParaRPr lang="de-DE" sz="1400" dirty="0">
              <a:solidFill>
                <a:schemeClr val="tx1"/>
              </a:solidFill>
            </a:endParaRPr>
          </a:p>
        </p:txBody>
      </p:sp>
      <p:sp>
        <p:nvSpPr>
          <p:cNvPr id="12" name="Abgerundetes Rechteck 11"/>
          <p:cNvSpPr/>
          <p:nvPr/>
        </p:nvSpPr>
        <p:spPr>
          <a:xfrm>
            <a:off x="2500298" y="4554000"/>
            <a:ext cx="250033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Selbsthilfeprojekt</a:t>
            </a:r>
          </a:p>
        </p:txBody>
      </p:sp>
      <p:pic>
        <p:nvPicPr>
          <p:cNvPr id="22530" name="Picture 2" descr="C:\Dokumente und Einstellungen\Katharina\Eigene Dateien\HMH\Südafrika PPP\K.Kronbach\P1000819.JPG"/>
          <p:cNvPicPr>
            <a:picLocks noGrp="1" noChangeArrowheads="1"/>
          </p:cNvPicPr>
          <p:nvPr>
            <p:ph idx="1"/>
          </p:nvPr>
        </p:nvPicPr>
        <p:blipFill>
          <a:blip r:embed="rId3" cstate="screen"/>
          <a:srcRect/>
          <a:stretch>
            <a:fillRect/>
          </a:stretch>
        </p:blipFill>
        <p:spPr>
          <a:xfrm>
            <a:off x="5572132" y="3057766"/>
            <a:ext cx="3121200" cy="1800000"/>
          </a:xfrm>
          <a:noFill/>
          <a:effectLst>
            <a:outerShdw blurRad="50800" dist="38100" dir="18900000" algn="bl" rotWithShape="0">
              <a:prstClr val="black">
                <a:alpha val="40000"/>
              </a:prstClr>
            </a:outerShdw>
          </a:effectLst>
          <a:scene3d>
            <a:camera prst="orthographicFront"/>
            <a:lightRig rig="threePt" dir="t"/>
          </a:scene3d>
          <a:sp3d>
            <a:bevelT/>
          </a:sp3d>
        </p:spPr>
      </p:pic>
      <p:pic>
        <p:nvPicPr>
          <p:cNvPr id="22533" name="Picture 3" descr="C:\Dokumente und Einstellungen\Katharina\Eigene Dateien\HMH\Südafrika PPP\K.Kronbach\P1000747.JPG"/>
          <p:cNvPicPr>
            <a:picLocks noChangeAspect="1" noChangeArrowheads="1"/>
          </p:cNvPicPr>
          <p:nvPr/>
        </p:nvPicPr>
        <p:blipFill>
          <a:blip r:embed="rId4" cstate="screen"/>
          <a:srcRect/>
          <a:stretch>
            <a:fillRect/>
          </a:stretch>
        </p:blipFill>
        <p:spPr bwMode="auto">
          <a:xfrm>
            <a:off x="428596" y="1041766"/>
            <a:ext cx="3003072"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2534" name="Picture 4" descr="D:\SD0009\DCIM\100_PANA\P1000737.JPG"/>
          <p:cNvPicPr>
            <a:picLocks noChangeAspect="1" noChangeArrowheads="1"/>
          </p:cNvPicPr>
          <p:nvPr/>
        </p:nvPicPr>
        <p:blipFill>
          <a:blip r:embed="rId5" cstate="screen"/>
          <a:srcRect/>
          <a:stretch>
            <a:fillRect/>
          </a:stretch>
        </p:blipFill>
        <p:spPr bwMode="auto">
          <a:xfrm>
            <a:off x="5572132" y="1041766"/>
            <a:ext cx="312232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Soziale Fürsorge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out)">
                                      <p:cBhvr>
                                        <p:cTn id="7" dur="20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box(out)">
                                      <p:cBhvr>
                                        <p:cTn id="14" dur="2000"/>
                                        <p:tgtEl>
                                          <p:spTgt spid="225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22530"/>
                                        </p:tgtEl>
                                        <p:attrNameLst>
                                          <p:attrName>style.visibility</p:attrName>
                                        </p:attrNameLst>
                                      </p:cBhvr>
                                      <p:to>
                                        <p:strVal val="visible"/>
                                      </p:to>
                                    </p:set>
                                    <p:animEffect transition="in" filter="box(out)">
                                      <p:cBhvr>
                                        <p:cTn id="21" dur="2000"/>
                                        <p:tgtEl>
                                          <p:spTgt spid="225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Grafik 4" descr="get-attachment.aspx 1.jpg"/>
          <p:cNvPicPr>
            <a:picLocks noChangeAspect="1"/>
          </p:cNvPicPr>
          <p:nvPr/>
        </p:nvPicPr>
        <p:blipFill>
          <a:blip r:embed="rId3" cstate="screen"/>
          <a:srcRect/>
          <a:stretch>
            <a:fillRect/>
          </a:stretch>
        </p:blipFill>
        <p:spPr bwMode="auto">
          <a:xfrm>
            <a:off x="1571604" y="1068105"/>
            <a:ext cx="5907771"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5" name="Abgerundetes Rechteck 4"/>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a:t>
            </a:r>
            <a:r>
              <a:rPr lang="de-DE" dirty="0" smtClean="0">
                <a:solidFill>
                  <a:schemeClr val="tx1"/>
                </a:solidFill>
              </a:rPr>
              <a:t> Regenbogennation – Sport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out)">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Südafrika Reise 2006\5Fahrt nach Wupperthal\PICT0076.JPG"/>
          <p:cNvPicPr>
            <a:picLocks noChangeAspect="1" noChangeArrowheads="1"/>
          </p:cNvPicPr>
          <p:nvPr/>
        </p:nvPicPr>
        <p:blipFill>
          <a:blip r:embed="rId3" cstate="screen">
            <a:lum bright="16000"/>
          </a:blip>
          <a:srcRect/>
          <a:stretch>
            <a:fillRect/>
          </a:stretch>
        </p:blipFill>
        <p:spPr bwMode="auto">
          <a:xfrm>
            <a:off x="0" y="738000"/>
            <a:ext cx="9225161" cy="5143500"/>
          </a:xfrm>
          <a:prstGeom prst="rect">
            <a:avLst/>
          </a:prstGeom>
          <a:noFill/>
          <a:ln w="9525">
            <a:noFill/>
            <a:miter lim="800000"/>
            <a:headEnd/>
            <a:tailEnd/>
          </a:ln>
        </p:spPr>
      </p:pic>
      <p:sp>
        <p:nvSpPr>
          <p:cNvPr id="4" name="Abgerundetes Rechteck 3"/>
          <p:cNvSpPr/>
          <p:nvPr/>
        </p:nvSpPr>
        <p:spPr>
          <a:xfrm>
            <a:off x="500034" y="1571618"/>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a:t>
            </a:r>
            <a:r>
              <a:rPr lang="de-DE" sz="2800" dirty="0" smtClean="0">
                <a:solidFill>
                  <a:schemeClr val="tx1"/>
                </a:solidFill>
              </a:rPr>
              <a:t> Das Land Südafrika</a:t>
            </a:r>
            <a:endParaRPr lang="de-DE" sz="2800" dirty="0">
              <a:solidFill>
                <a:schemeClr val="tx1"/>
              </a:solidFill>
            </a:endParaRPr>
          </a:p>
        </p:txBody>
      </p:sp>
      <p:sp>
        <p:nvSpPr>
          <p:cNvPr id="5" name="Abgerundetes Rechteck 4"/>
          <p:cNvSpPr/>
          <p:nvPr/>
        </p:nvSpPr>
        <p:spPr>
          <a:xfrm>
            <a:off x="500034" y="2431122"/>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II.</a:t>
            </a:r>
            <a:r>
              <a:rPr lang="de-DE" sz="2800" dirty="0" smtClean="0">
                <a:solidFill>
                  <a:schemeClr val="tx1"/>
                </a:solidFill>
              </a:rPr>
              <a:t> Die Regenbogennation</a:t>
            </a:r>
            <a:endParaRPr lang="de-DE" sz="2800" dirty="0">
              <a:solidFill>
                <a:schemeClr val="tx1"/>
              </a:solidFill>
            </a:endParaRPr>
          </a:p>
        </p:txBody>
      </p:sp>
      <p:sp>
        <p:nvSpPr>
          <p:cNvPr id="6" name="Abgerundetes Rechteck 5"/>
          <p:cNvSpPr/>
          <p:nvPr/>
        </p:nvSpPr>
        <p:spPr>
          <a:xfrm>
            <a:off x="500034" y="3290626"/>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III.</a:t>
            </a:r>
            <a:r>
              <a:rPr lang="de-DE" sz="2800" dirty="0" smtClean="0">
                <a:solidFill>
                  <a:schemeClr val="tx1"/>
                </a:solidFill>
              </a:rPr>
              <a:t> Brüdergemeine vor Ort</a:t>
            </a:r>
            <a:endParaRPr lang="de-DE" sz="28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G_0144-Gnadendal"/>
          <p:cNvPicPr>
            <a:picLocks noChangeAspect="1" noChangeArrowheads="1"/>
          </p:cNvPicPr>
          <p:nvPr/>
        </p:nvPicPr>
        <p:blipFill>
          <a:blip r:embed="rId3" cstate="screen"/>
          <a:srcRect/>
          <a:stretch>
            <a:fillRect/>
          </a:stretch>
        </p:blipFill>
        <p:spPr bwMode="auto">
          <a:xfrm>
            <a:off x="1753016" y="1071552"/>
            <a:ext cx="5605066" cy="3132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6" name="Abgerundetes Rechteck 5"/>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Georg Schmidt</a:t>
            </a:r>
          </a:p>
        </p:txBody>
      </p:sp>
      <p:sp>
        <p:nvSpPr>
          <p:cNvPr id="8" name="Abgerundetes Rechteck 7"/>
          <p:cNvSpPr/>
          <p:nvPr/>
        </p:nvSpPr>
        <p:spPr>
          <a:xfrm>
            <a:off x="1785918" y="4357700"/>
            <a:ext cx="5572164" cy="500066"/>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rgbClr val="F47920"/>
                </a:solidFill>
              </a:rPr>
              <a:t>1737 </a:t>
            </a:r>
            <a:r>
              <a:rPr lang="de-DE" sz="1400" dirty="0" smtClean="0">
                <a:solidFill>
                  <a:schemeClr val="tx1"/>
                </a:solidFill>
              </a:rPr>
              <a:t>Ankunft von Georg Schmidt bei den </a:t>
            </a:r>
            <a:r>
              <a:rPr lang="de-DE" sz="1400" dirty="0" err="1" smtClean="0">
                <a:solidFill>
                  <a:schemeClr val="tx1"/>
                </a:solidFill>
              </a:rPr>
              <a:t>Khoi-khoi</a:t>
            </a:r>
            <a:r>
              <a:rPr lang="de-DE" sz="1400" dirty="0" smtClean="0">
                <a:solidFill>
                  <a:schemeClr val="tx1"/>
                </a:solidFill>
              </a:rPr>
              <a:t> in </a:t>
            </a:r>
            <a:r>
              <a:rPr lang="de-DE" sz="1400" dirty="0" err="1" smtClean="0">
                <a:solidFill>
                  <a:schemeClr val="tx1"/>
                </a:solidFill>
              </a:rPr>
              <a:t>Baviaanskloof</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box(out)">
                                      <p:cBhvr>
                                        <p:cTn id="11" dur="2000"/>
                                        <p:tgtEl>
                                          <p:spTgt spid="2458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4214810" y="2209502"/>
            <a:ext cx="2214578"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Kirche</a:t>
            </a:r>
          </a:p>
          <a:p>
            <a:r>
              <a:rPr lang="de-DE" sz="1400" dirty="0" err="1" smtClean="0">
                <a:solidFill>
                  <a:schemeClr val="tx1"/>
                </a:solidFill>
              </a:rPr>
              <a:t>Bethesda</a:t>
            </a:r>
            <a:endParaRPr lang="de-DE" sz="1400" dirty="0" smtClean="0">
              <a:solidFill>
                <a:schemeClr val="tx1"/>
              </a:solidFill>
            </a:endParaRPr>
          </a:p>
          <a:p>
            <a:r>
              <a:rPr lang="de-DE" sz="1400" dirty="0" err="1" smtClean="0">
                <a:solidFill>
                  <a:schemeClr val="tx1"/>
                </a:solidFill>
              </a:rPr>
              <a:t>KwazuluNatal</a:t>
            </a:r>
            <a:endParaRPr lang="de-DE" sz="1400" dirty="0">
              <a:solidFill>
                <a:schemeClr val="tx1"/>
              </a:solidFill>
            </a:endParaRPr>
          </a:p>
        </p:txBody>
      </p:sp>
      <p:sp>
        <p:nvSpPr>
          <p:cNvPr id="13" name="Abgerundetes Rechteck 12"/>
          <p:cNvSpPr/>
          <p:nvPr/>
        </p:nvSpPr>
        <p:spPr>
          <a:xfrm>
            <a:off x="4214810" y="3096000"/>
            <a:ext cx="1857388"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Pfarrhaus</a:t>
            </a:r>
          </a:p>
          <a:p>
            <a:r>
              <a:rPr lang="de-DE" sz="1400" dirty="0" err="1" smtClean="0">
                <a:solidFill>
                  <a:schemeClr val="tx1"/>
                </a:solidFill>
              </a:rPr>
              <a:t>Nxotshana</a:t>
            </a:r>
            <a:endParaRPr lang="de-DE" sz="1400" dirty="0" smtClean="0">
              <a:solidFill>
                <a:schemeClr val="tx1"/>
              </a:solidFill>
            </a:endParaRPr>
          </a:p>
          <a:p>
            <a:r>
              <a:rPr lang="de-DE" sz="1400" dirty="0" err="1" smtClean="0">
                <a:solidFill>
                  <a:schemeClr val="tx1"/>
                </a:solidFill>
              </a:rPr>
              <a:t>Ostkap</a:t>
            </a:r>
            <a:endParaRPr lang="de-DE" sz="1400" dirty="0">
              <a:solidFill>
                <a:schemeClr val="tx1"/>
              </a:solidFill>
            </a:endParaRPr>
          </a:p>
        </p:txBody>
      </p:sp>
      <p:sp>
        <p:nvSpPr>
          <p:cNvPr id="12" name="Abgerundetes Rechteck 11"/>
          <p:cNvSpPr/>
          <p:nvPr/>
        </p:nvSpPr>
        <p:spPr>
          <a:xfrm>
            <a:off x="2643174" y="4212000"/>
            <a:ext cx="2000264"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Kirche</a:t>
            </a:r>
          </a:p>
          <a:p>
            <a:pPr algn="r"/>
            <a:r>
              <a:rPr lang="de-DE" sz="1400" dirty="0" err="1" smtClean="0">
                <a:solidFill>
                  <a:schemeClr val="tx1"/>
                </a:solidFill>
              </a:rPr>
              <a:t>Genadendal</a:t>
            </a:r>
            <a:endParaRPr lang="de-DE" sz="1400" dirty="0" smtClean="0">
              <a:solidFill>
                <a:schemeClr val="tx1"/>
              </a:solidFill>
            </a:endParaRPr>
          </a:p>
          <a:p>
            <a:pPr algn="r"/>
            <a:r>
              <a:rPr lang="de-DE" sz="1400" dirty="0" err="1" smtClean="0">
                <a:solidFill>
                  <a:schemeClr val="tx1"/>
                </a:solidFill>
              </a:rPr>
              <a:t>Westkap</a:t>
            </a:r>
            <a:endParaRPr lang="de-DE" sz="1400" dirty="0" smtClean="0">
              <a:solidFill>
                <a:schemeClr val="tx1"/>
              </a:solidFill>
            </a:endParaRPr>
          </a:p>
        </p:txBody>
      </p:sp>
      <p:pic>
        <p:nvPicPr>
          <p:cNvPr id="25603" name="Picture 8" descr="486b5b7d76"/>
          <p:cNvPicPr>
            <a:picLocks noChangeAspect="1" noChangeArrowheads="1"/>
          </p:cNvPicPr>
          <p:nvPr/>
        </p:nvPicPr>
        <p:blipFill>
          <a:blip r:embed="rId3" cstate="screen"/>
          <a:srcRect/>
          <a:stretch>
            <a:fillRect/>
          </a:stretch>
        </p:blipFill>
        <p:spPr bwMode="auto">
          <a:xfrm>
            <a:off x="552887" y="1071552"/>
            <a:ext cx="2804667"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5605" name="Picture 4" descr="IMG_0044"/>
          <p:cNvPicPr>
            <a:picLocks noChangeArrowheads="1"/>
          </p:cNvPicPr>
          <p:nvPr/>
        </p:nvPicPr>
        <p:blipFill>
          <a:blip r:embed="rId4" cstate="screen"/>
          <a:srcRect/>
          <a:stretch>
            <a:fillRect/>
          </a:stretch>
        </p:blipFill>
        <p:spPr bwMode="auto">
          <a:xfrm>
            <a:off x="5621090" y="1071552"/>
            <a:ext cx="288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5606" name="Picture 5" descr="IMG_0022"/>
          <p:cNvPicPr>
            <a:picLocks noChangeArrowheads="1"/>
          </p:cNvPicPr>
          <p:nvPr/>
        </p:nvPicPr>
        <p:blipFill>
          <a:blip r:embed="rId5" cstate="screen"/>
          <a:srcRect/>
          <a:stretch>
            <a:fillRect/>
          </a:stretch>
        </p:blipFill>
        <p:spPr bwMode="auto">
          <a:xfrm>
            <a:off x="5621090" y="3087552"/>
            <a:ext cx="288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selbstständige Kirche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out)">
                                      <p:cBhvr>
                                        <p:cTn id="7" dur="2000"/>
                                        <p:tgtEl>
                                          <p:spTgt spid="256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25605"/>
                                        </p:tgtEl>
                                        <p:attrNameLst>
                                          <p:attrName>style.visibility</p:attrName>
                                        </p:attrNameLst>
                                      </p:cBhvr>
                                      <p:to>
                                        <p:strVal val="visible"/>
                                      </p:to>
                                    </p:set>
                                    <p:animEffect transition="in" filter="box(out)">
                                      <p:cBhvr>
                                        <p:cTn id="14" dur="2000"/>
                                        <p:tgtEl>
                                          <p:spTgt spid="2560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25606"/>
                                        </p:tgtEl>
                                        <p:attrNameLst>
                                          <p:attrName>style.visibility</p:attrName>
                                        </p:attrNameLst>
                                      </p:cBhvr>
                                      <p:to>
                                        <p:strVal val="visible"/>
                                      </p:to>
                                    </p:set>
                                    <p:animEffect transition="in" filter="box(out)">
                                      <p:cBhvr>
                                        <p:cTn id="21" dur="2000"/>
                                        <p:tgtEl>
                                          <p:spTgt spid="256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IMG_0203-PBMeeting"/>
          <p:cNvPicPr>
            <a:picLocks noChangeAspect="1" noChangeArrowheads="1"/>
          </p:cNvPicPr>
          <p:nvPr/>
        </p:nvPicPr>
        <p:blipFill>
          <a:blip r:embed="rId3" cstate="screen"/>
          <a:srcRect/>
          <a:stretch>
            <a:fillRect/>
          </a:stretch>
        </p:blipFill>
        <p:spPr bwMode="auto">
          <a:xfrm>
            <a:off x="4357686" y="1041766"/>
            <a:ext cx="4267004" cy="28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grpSp>
        <p:nvGrpSpPr>
          <p:cNvPr id="14" name="Gruppieren 13"/>
          <p:cNvGrpSpPr/>
          <p:nvPr/>
        </p:nvGrpSpPr>
        <p:grpSpPr>
          <a:xfrm>
            <a:off x="571472" y="1041766"/>
            <a:ext cx="3000396" cy="3816000"/>
            <a:chOff x="571472" y="1041766"/>
            <a:chExt cx="3000396" cy="3816000"/>
          </a:xfrm>
        </p:grpSpPr>
        <p:sp>
          <p:nvSpPr>
            <p:cNvPr id="13" name="Auf der gleichen Seite des Rechtecks liegende Ecken abrunden 12"/>
            <p:cNvSpPr/>
            <p:nvPr/>
          </p:nvSpPr>
          <p:spPr>
            <a:xfrm>
              <a:off x="571472" y="1041766"/>
              <a:ext cx="3000396" cy="3816000"/>
            </a:xfrm>
            <a:prstGeom prst="round2Same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F47920"/>
                  </a:solidFill>
                  <a:cs typeface="Times New Roman" pitchFamily="18" charset="0"/>
                </a:rPr>
                <a:t>MORAVIAN CHURCH</a:t>
              </a:r>
            </a:p>
            <a:p>
              <a:pPr algn="ctr"/>
              <a:r>
                <a:rPr lang="de-DE" sz="1400" dirty="0" smtClean="0">
                  <a:solidFill>
                    <a:srgbClr val="F47920"/>
                  </a:solidFill>
                  <a:cs typeface="Times New Roman" pitchFamily="18" charset="0"/>
                </a:rPr>
                <a:t>IN SOUTH AFRICA</a:t>
              </a:r>
            </a:p>
            <a:p>
              <a:pPr algn="ctr"/>
              <a:endParaRPr lang="de-DE" sz="1400" dirty="0" smtClean="0">
                <a:solidFill>
                  <a:srgbClr val="F47920"/>
                </a:solidFill>
                <a:cs typeface="Times New Roman" pitchFamily="18" charset="0"/>
              </a:endParaRPr>
            </a:p>
            <a:p>
              <a:pPr algn="ctr"/>
              <a:endParaRPr lang="de-DE" sz="1400" dirty="0" smtClean="0">
                <a:solidFill>
                  <a:srgbClr val="F47920"/>
                </a:solidFill>
                <a:cs typeface="Times New Roman" pitchFamily="18" charset="0"/>
              </a:endParaRPr>
            </a:p>
            <a:p>
              <a:pPr algn="ctr"/>
              <a:endParaRPr lang="de-DE" sz="1400" dirty="0" smtClean="0">
                <a:solidFill>
                  <a:srgbClr val="F47920"/>
                </a:solidFill>
                <a:cs typeface="Times New Roman" pitchFamily="18" charset="0"/>
              </a:endParaRPr>
            </a:p>
            <a:p>
              <a:pPr algn="ctr"/>
              <a:endParaRPr lang="de-DE" sz="1400" dirty="0" smtClean="0">
                <a:solidFill>
                  <a:srgbClr val="F47920"/>
                </a:solidFill>
                <a:cs typeface="Times New Roman" pitchFamily="18" charset="0"/>
              </a:endParaRPr>
            </a:p>
            <a:p>
              <a:pPr algn="ctr"/>
              <a:endParaRPr lang="de-DE" sz="1400" dirty="0" smtClean="0">
                <a:solidFill>
                  <a:srgbClr val="F47920"/>
                </a:solidFill>
                <a:cs typeface="Times New Roman" pitchFamily="18" charset="0"/>
              </a:endParaRPr>
            </a:p>
            <a:p>
              <a:pPr algn="ctr"/>
              <a:endParaRPr lang="de-DE" sz="1400" dirty="0" smtClean="0">
                <a:solidFill>
                  <a:srgbClr val="F47920"/>
                </a:solidFill>
                <a:cs typeface="Times New Roman" pitchFamily="18" charset="0"/>
              </a:endParaRPr>
            </a:p>
            <a:p>
              <a:pPr algn="ctr"/>
              <a:endParaRPr lang="de-DE" sz="1400" dirty="0" smtClean="0">
                <a:solidFill>
                  <a:srgbClr val="F47920"/>
                </a:solidFill>
                <a:cs typeface="Times New Roman" pitchFamily="18" charset="0"/>
              </a:endParaRPr>
            </a:p>
            <a:p>
              <a:pPr algn="ctr"/>
              <a:r>
                <a:rPr lang="de-DE" sz="1400" dirty="0" smtClean="0">
                  <a:solidFill>
                    <a:srgbClr val="F47920"/>
                  </a:solidFill>
                  <a:cs typeface="Times New Roman" pitchFamily="18" charset="0"/>
                </a:rPr>
                <a:t>MISSION STATEMENT</a:t>
              </a:r>
              <a:endParaRPr lang="de-DE" sz="1600" dirty="0" smtClean="0">
                <a:solidFill>
                  <a:srgbClr val="0070C0"/>
                </a:solidFill>
                <a:latin typeface="Lucida Handwriting" pitchFamily="66" charset="0"/>
              </a:endParaRPr>
            </a:p>
            <a:p>
              <a:pPr algn="ctr"/>
              <a:r>
                <a:rPr lang="de-DE" sz="1400" dirty="0" err="1" smtClean="0">
                  <a:solidFill>
                    <a:schemeClr val="tx1"/>
                  </a:solidFill>
                  <a:latin typeface="Garamond Premr Pro Smbd" pitchFamily="18" charset="0"/>
                </a:rPr>
                <a:t>We</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as</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Moravians</a:t>
              </a:r>
              <a:r>
                <a:rPr lang="de-DE" sz="1400" dirty="0" smtClean="0">
                  <a:solidFill>
                    <a:schemeClr val="tx1"/>
                  </a:solidFill>
                  <a:latin typeface="Garamond Premr Pro Smbd" pitchFamily="18" charset="0"/>
                </a:rPr>
                <a:t>,</a:t>
              </a:r>
            </a:p>
            <a:p>
              <a:pPr algn="ctr"/>
              <a:r>
                <a:rPr lang="de-DE" sz="1400" dirty="0" err="1" smtClean="0">
                  <a:solidFill>
                    <a:schemeClr val="tx1"/>
                  </a:solidFill>
                  <a:latin typeface="Garamond Premr Pro Smbd" pitchFamily="18" charset="0"/>
                </a:rPr>
                <a:t>commit</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ourselves</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to</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the</a:t>
              </a:r>
              <a:endParaRPr lang="de-DE" sz="1400" dirty="0" smtClean="0">
                <a:solidFill>
                  <a:schemeClr val="tx1"/>
                </a:solidFill>
                <a:latin typeface="Garamond Premr Pro Smbd" pitchFamily="18" charset="0"/>
              </a:endParaRPr>
            </a:p>
            <a:p>
              <a:pPr algn="ctr"/>
              <a:r>
                <a:rPr lang="de-DE" sz="1400" dirty="0" smtClean="0">
                  <a:solidFill>
                    <a:schemeClr val="tx1"/>
                  </a:solidFill>
                  <a:latin typeface="Garamond Premr Pro Smbd" pitchFamily="18" charset="0"/>
                </a:rPr>
                <a:t>Lordship </a:t>
              </a:r>
              <a:r>
                <a:rPr lang="de-DE" sz="1400" dirty="0" err="1" smtClean="0">
                  <a:solidFill>
                    <a:schemeClr val="tx1"/>
                  </a:solidFill>
                  <a:latin typeface="Garamond Premr Pro Smbd" pitchFamily="18" charset="0"/>
                </a:rPr>
                <a:t>of</a:t>
              </a:r>
              <a:r>
                <a:rPr lang="de-DE" sz="1400" dirty="0" smtClean="0">
                  <a:solidFill>
                    <a:schemeClr val="tx1"/>
                  </a:solidFill>
                  <a:latin typeface="Garamond Premr Pro Smbd" pitchFamily="18" charset="0"/>
                </a:rPr>
                <a:t> Jesus Christ</a:t>
              </a:r>
            </a:p>
            <a:p>
              <a:pPr algn="ctr"/>
              <a:r>
                <a:rPr lang="de-DE" sz="1400" dirty="0" err="1" smtClean="0">
                  <a:solidFill>
                    <a:schemeClr val="tx1"/>
                  </a:solidFill>
                  <a:latin typeface="Garamond Premr Pro Smbd" pitchFamily="18" charset="0"/>
                </a:rPr>
                <a:t>as</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we</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strive</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to</a:t>
              </a:r>
              <a:endParaRPr lang="de-DE" sz="1400" dirty="0" smtClean="0">
                <a:solidFill>
                  <a:schemeClr val="tx1"/>
                </a:solidFill>
                <a:latin typeface="Garamond Premr Pro Smbd" pitchFamily="18" charset="0"/>
              </a:endParaRPr>
            </a:p>
            <a:p>
              <a:pPr algn="ctr"/>
              <a:r>
                <a:rPr lang="de-DE" sz="1400" dirty="0" err="1" smtClean="0">
                  <a:solidFill>
                    <a:schemeClr val="tx1"/>
                  </a:solidFill>
                  <a:latin typeface="Garamond Premr Pro Smbd" pitchFamily="18" charset="0"/>
                </a:rPr>
                <a:t>renew</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our</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spirituality</a:t>
              </a:r>
              <a:r>
                <a:rPr lang="de-DE" sz="1400" dirty="0" smtClean="0">
                  <a:solidFill>
                    <a:schemeClr val="tx1"/>
                  </a:solidFill>
                  <a:latin typeface="Garamond Premr Pro Smbd" pitchFamily="18" charset="0"/>
                </a:rPr>
                <a:t>,</a:t>
              </a:r>
            </a:p>
            <a:p>
              <a:pPr algn="ctr"/>
              <a:r>
                <a:rPr lang="de-DE" sz="1400" dirty="0" err="1" smtClean="0">
                  <a:solidFill>
                    <a:schemeClr val="tx1"/>
                  </a:solidFill>
                  <a:latin typeface="Garamond Premr Pro Smbd" pitchFamily="18" charset="0"/>
                </a:rPr>
                <a:t>affirm</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our</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unity</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and</a:t>
              </a:r>
              <a:endParaRPr lang="de-DE" sz="1400" dirty="0" smtClean="0">
                <a:solidFill>
                  <a:schemeClr val="tx1"/>
                </a:solidFill>
                <a:latin typeface="Garamond Premr Pro Smbd" pitchFamily="18" charset="0"/>
              </a:endParaRPr>
            </a:p>
            <a:p>
              <a:pPr algn="ctr"/>
              <a:r>
                <a:rPr lang="de-DE" sz="1400" dirty="0" err="1" smtClean="0">
                  <a:solidFill>
                    <a:schemeClr val="tx1"/>
                  </a:solidFill>
                  <a:latin typeface="Garamond Premr Pro Smbd" pitchFamily="18" charset="0"/>
                </a:rPr>
                <a:t>improve</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our</a:t>
              </a:r>
              <a:r>
                <a:rPr lang="de-DE" sz="1400" dirty="0" smtClean="0">
                  <a:solidFill>
                    <a:schemeClr val="tx1"/>
                  </a:solidFill>
                  <a:latin typeface="Garamond Premr Pro Smbd" pitchFamily="18" charset="0"/>
                </a:rPr>
                <a:t> </a:t>
              </a:r>
              <a:r>
                <a:rPr lang="de-DE" sz="1400" dirty="0" err="1" smtClean="0">
                  <a:solidFill>
                    <a:schemeClr val="tx1"/>
                  </a:solidFill>
                  <a:latin typeface="Garamond Premr Pro Smbd" pitchFamily="18" charset="0"/>
                </a:rPr>
                <a:t>stewardship</a:t>
              </a:r>
              <a:endParaRPr lang="de-DE" dirty="0"/>
            </a:p>
          </p:txBody>
        </p:sp>
        <p:pic>
          <p:nvPicPr>
            <p:cNvPr id="26629" name="Picture 6"/>
            <p:cNvPicPr>
              <a:picLocks noChangeArrowheads="1"/>
            </p:cNvPicPr>
            <p:nvPr/>
          </p:nvPicPr>
          <p:blipFill>
            <a:blip r:embed="rId4" cstate="screen"/>
            <a:srcRect/>
            <a:stretch>
              <a:fillRect/>
            </a:stretch>
          </p:blipFill>
          <p:spPr bwMode="auto">
            <a:xfrm>
              <a:off x="1432166" y="1714494"/>
              <a:ext cx="1279009" cy="1251347"/>
            </a:xfrm>
            <a:prstGeom prst="rect">
              <a:avLst/>
            </a:prstGeom>
            <a:noFill/>
            <a:ln w="9525">
              <a:noFill/>
              <a:miter lim="800000"/>
              <a:headEnd/>
              <a:tailEnd/>
            </a:ln>
          </p:spPr>
        </p:pic>
      </p:grpSp>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MCSA</a:t>
            </a:r>
          </a:p>
        </p:txBody>
      </p:sp>
      <p:sp>
        <p:nvSpPr>
          <p:cNvPr id="15" name="Abgerundetes Rechteck 14"/>
          <p:cNvSpPr/>
          <p:nvPr/>
        </p:nvSpPr>
        <p:spPr>
          <a:xfrm>
            <a:off x="4357686" y="4071948"/>
            <a:ext cx="4286312" cy="785818"/>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chemeClr val="tx1"/>
                </a:solidFill>
              </a:rPr>
              <a:t>Der Exekutiv-Ausschuss der Kirchenleitung:</a:t>
            </a:r>
          </a:p>
          <a:p>
            <a:pPr algn="ctr"/>
            <a:r>
              <a:rPr lang="de-DE" sz="1400" dirty="0" smtClean="0">
                <a:solidFill>
                  <a:schemeClr val="tx1"/>
                </a:solidFill>
              </a:rPr>
              <a:t>Elise </a:t>
            </a:r>
            <a:r>
              <a:rPr lang="de-DE" sz="1400" dirty="0" err="1" smtClean="0">
                <a:solidFill>
                  <a:schemeClr val="tx1"/>
                </a:solidFill>
              </a:rPr>
              <a:t>Theunissen</a:t>
            </a:r>
            <a:r>
              <a:rPr lang="de-DE" sz="1400" dirty="0" smtClean="0">
                <a:solidFill>
                  <a:schemeClr val="tx1"/>
                </a:solidFill>
              </a:rPr>
              <a:t>, Brian Abrahams, </a:t>
            </a:r>
            <a:r>
              <a:rPr lang="de-DE" sz="1400" dirty="0" err="1" smtClean="0">
                <a:solidFill>
                  <a:schemeClr val="tx1"/>
                </a:solidFill>
              </a:rPr>
              <a:t>Lennox</a:t>
            </a:r>
            <a:r>
              <a:rPr lang="de-DE" sz="1400" dirty="0" smtClean="0">
                <a:solidFill>
                  <a:schemeClr val="tx1"/>
                </a:solidFill>
              </a:rPr>
              <a:t> </a:t>
            </a:r>
            <a:r>
              <a:rPr lang="de-DE" sz="1400" dirty="0" err="1" smtClean="0">
                <a:solidFill>
                  <a:schemeClr val="tx1"/>
                </a:solidFill>
              </a:rPr>
              <a:t>Mcubusi</a:t>
            </a:r>
            <a:r>
              <a:rPr lang="de-DE" sz="1400" dirty="0" smtClean="0">
                <a:solidFill>
                  <a:schemeClr val="tx1"/>
                </a:solidFill>
              </a:rPr>
              <a:t> (Präsident)</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box(out)">
                                      <p:cBhvr>
                                        <p:cTn id="11" dur="2000"/>
                                        <p:tgtEl>
                                          <p:spTgt spid="266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2857488" y="1071552"/>
            <a:ext cx="3357586" cy="500066"/>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de-DE" sz="1400" dirty="0" smtClean="0">
                <a:solidFill>
                  <a:schemeClr val="tx1"/>
                </a:solidFill>
              </a:rPr>
              <a:t>Gottesdienst zum 550. Jubiläum der Unität 2007 </a:t>
            </a:r>
            <a:endParaRPr lang="de-DE" sz="1400" dirty="0">
              <a:solidFill>
                <a:schemeClr val="tx1"/>
              </a:solidFill>
            </a:endParaRPr>
          </a:p>
        </p:txBody>
      </p:sp>
      <p:sp>
        <p:nvSpPr>
          <p:cNvPr id="13" name="Abgerundetes Rechteck 12"/>
          <p:cNvSpPr/>
          <p:nvPr/>
        </p:nvSpPr>
        <p:spPr>
          <a:xfrm>
            <a:off x="1357290" y="4214824"/>
            <a:ext cx="2071702"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Kollekte </a:t>
            </a:r>
          </a:p>
          <a:p>
            <a:pPr algn="r"/>
            <a:r>
              <a:rPr lang="de-DE" sz="1400" dirty="0" smtClean="0">
                <a:solidFill>
                  <a:schemeClr val="tx1"/>
                </a:solidFill>
              </a:rPr>
              <a:t>einsammeln</a:t>
            </a:r>
          </a:p>
          <a:p>
            <a:pPr algn="r"/>
            <a:r>
              <a:rPr lang="de-DE" sz="1400" dirty="0" err="1" smtClean="0">
                <a:solidFill>
                  <a:schemeClr val="tx1"/>
                </a:solidFill>
              </a:rPr>
              <a:t>Elim</a:t>
            </a:r>
            <a:endParaRPr lang="de-DE" sz="1400" dirty="0" smtClean="0">
              <a:solidFill>
                <a:schemeClr val="tx1"/>
              </a:solidFill>
            </a:endParaRPr>
          </a:p>
        </p:txBody>
      </p:sp>
      <p:sp>
        <p:nvSpPr>
          <p:cNvPr id="14" name="Abgerundetes Rechteck 13"/>
          <p:cNvSpPr/>
          <p:nvPr/>
        </p:nvSpPr>
        <p:spPr>
          <a:xfrm>
            <a:off x="3786182" y="3071816"/>
            <a:ext cx="1857388"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Kollekte</a:t>
            </a:r>
          </a:p>
          <a:p>
            <a:r>
              <a:rPr lang="de-DE" sz="1400" dirty="0" smtClean="0">
                <a:solidFill>
                  <a:schemeClr val="tx1"/>
                </a:solidFill>
              </a:rPr>
              <a:t>einsammeln</a:t>
            </a:r>
          </a:p>
          <a:p>
            <a:r>
              <a:rPr lang="de-DE" sz="1400" dirty="0" err="1" smtClean="0">
                <a:solidFill>
                  <a:schemeClr val="tx1"/>
                </a:solidFill>
              </a:rPr>
              <a:t>Bethesda</a:t>
            </a:r>
            <a:endParaRPr lang="de-DE" sz="1400" dirty="0">
              <a:solidFill>
                <a:schemeClr val="tx1"/>
              </a:solidFill>
            </a:endParaRPr>
          </a:p>
        </p:txBody>
      </p:sp>
      <p:pic>
        <p:nvPicPr>
          <p:cNvPr id="27651" name="Picture 5" descr="IMG_0036"/>
          <p:cNvPicPr>
            <a:picLocks noChangeAspect="1" noChangeArrowheads="1"/>
          </p:cNvPicPr>
          <p:nvPr/>
        </p:nvPicPr>
        <p:blipFill>
          <a:blip r:embed="rId3" cstate="screen">
            <a:lum bright="24000" contrast="24000"/>
          </a:blip>
          <a:srcRect/>
          <a:stretch>
            <a:fillRect/>
          </a:stretch>
        </p:blipFill>
        <p:spPr bwMode="auto">
          <a:xfrm>
            <a:off x="5051273" y="3057766"/>
            <a:ext cx="3378379"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7652" name="Picture 5"/>
          <p:cNvPicPr>
            <a:picLocks noChangeAspect="1" noChangeArrowheads="1"/>
          </p:cNvPicPr>
          <p:nvPr/>
        </p:nvPicPr>
        <p:blipFill>
          <a:blip r:embed="rId4" cstate="screen"/>
          <a:srcRect/>
          <a:stretch>
            <a:fillRect/>
          </a:stretch>
        </p:blipFill>
        <p:spPr bwMode="auto">
          <a:xfrm>
            <a:off x="642910" y="3057766"/>
            <a:ext cx="1504824"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7656" name="Picture 8" descr="D:\2007-Südafrikareise Walch\DSC08752.JPG"/>
          <p:cNvPicPr>
            <a:picLocks noChangeArrowheads="1"/>
          </p:cNvPicPr>
          <p:nvPr/>
        </p:nvPicPr>
        <p:blipFill>
          <a:blip r:embed="rId5" cstate="screen"/>
          <a:srcRect/>
          <a:stretch>
            <a:fillRect/>
          </a:stretch>
        </p:blipFill>
        <p:spPr bwMode="auto">
          <a:xfrm>
            <a:off x="5729652" y="107155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7657" name="Picture 9" descr="D:\2007-Südafrikareise Walch\DSC08758.JPG"/>
          <p:cNvPicPr>
            <a:picLocks noChangeArrowheads="1"/>
          </p:cNvPicPr>
          <p:nvPr/>
        </p:nvPicPr>
        <p:blipFill>
          <a:blip r:embed="rId6" cstate="screen"/>
          <a:srcRect/>
          <a:stretch>
            <a:fillRect/>
          </a:stretch>
        </p:blipFill>
        <p:spPr bwMode="auto">
          <a:xfrm>
            <a:off x="642910" y="107155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1" name="Abgerundetes Rechteck 10"/>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Gottesdienste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ox(out)">
                                      <p:cBhvr>
                                        <p:cTn id="7" dur="2000"/>
                                        <p:tgtEl>
                                          <p:spTgt spid="27657"/>
                                        </p:tgtEl>
                                      </p:cBhvr>
                                    </p:animEffect>
                                  </p:childTnLst>
                                </p:cTn>
                              </p:par>
                              <p:par>
                                <p:cTn id="8" presetID="4" presetClass="entr" presetSubtype="32" fill="hold" nodeType="withEffect">
                                  <p:stCondLst>
                                    <p:cond delay="0"/>
                                  </p:stCondLst>
                                  <p:childTnLst>
                                    <p:set>
                                      <p:cBhvr>
                                        <p:cTn id="9" dur="1" fill="hold">
                                          <p:stCondLst>
                                            <p:cond delay="0"/>
                                          </p:stCondLst>
                                        </p:cTn>
                                        <p:tgtEl>
                                          <p:spTgt spid="27656"/>
                                        </p:tgtEl>
                                        <p:attrNameLst>
                                          <p:attrName>style.visibility</p:attrName>
                                        </p:attrNameLst>
                                      </p:cBhvr>
                                      <p:to>
                                        <p:strVal val="visible"/>
                                      </p:to>
                                    </p:set>
                                    <p:animEffect transition="in" filter="box(out)">
                                      <p:cBhvr>
                                        <p:cTn id="10" dur="2000"/>
                                        <p:tgtEl>
                                          <p:spTgt spid="276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par>
                          <p:cTn id="14" fill="hold">
                            <p:stCondLst>
                              <p:cond delay="2000"/>
                            </p:stCondLst>
                            <p:childTnLst>
                              <p:par>
                                <p:cTn id="15" presetID="4" presetClass="entr" presetSubtype="32" fill="hold" nodeType="after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box(out)">
                                      <p:cBhvr>
                                        <p:cTn id="17" dur="2000"/>
                                        <p:tgtEl>
                                          <p:spTgt spid="276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p:stCondLst>
                              <p:cond delay="4000"/>
                            </p:stCondLst>
                            <p:childTnLst>
                              <p:par>
                                <p:cTn id="22" presetID="4" presetClass="entr" presetSubtype="32" fill="hold" nodeType="afterEffect">
                                  <p:stCondLst>
                                    <p:cond delay="0"/>
                                  </p:stCondLst>
                                  <p:childTnLst>
                                    <p:set>
                                      <p:cBhvr>
                                        <p:cTn id="23" dur="1" fill="hold">
                                          <p:stCondLst>
                                            <p:cond delay="0"/>
                                          </p:stCondLst>
                                        </p:cTn>
                                        <p:tgtEl>
                                          <p:spTgt spid="27651"/>
                                        </p:tgtEl>
                                        <p:attrNameLst>
                                          <p:attrName>style.visibility</p:attrName>
                                        </p:attrNameLst>
                                      </p:cBhvr>
                                      <p:to>
                                        <p:strVal val="visible"/>
                                      </p:to>
                                    </p:set>
                                    <p:animEffect transition="in" filter="box(out)">
                                      <p:cBhvr>
                                        <p:cTn id="24" dur="2000"/>
                                        <p:tgtEl>
                                          <p:spTgt spid="276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Inhaltsplatzhalter 2"/>
          <p:cNvSpPr>
            <a:spLocks noGrp="1"/>
          </p:cNvSpPr>
          <p:nvPr>
            <p:ph idx="1"/>
          </p:nvPr>
        </p:nvSpPr>
        <p:spPr>
          <a:xfrm>
            <a:off x="1000100" y="4214824"/>
            <a:ext cx="6500858" cy="571504"/>
          </a:xfrm>
        </p:spPr>
        <p:txBody>
          <a:bodyPr/>
          <a:lstStyle/>
          <a:p>
            <a:pPr algn="ctr" eaLnBrk="1" hangingPunct="1">
              <a:buFont typeface="Arial" charset="0"/>
              <a:buNone/>
            </a:pPr>
            <a:r>
              <a:rPr lang="de-DE" sz="1800" b="1" dirty="0" err="1" smtClean="0">
                <a:cs typeface="Arial" charset="0"/>
              </a:rPr>
              <a:t>ǃke</a:t>
            </a:r>
            <a:r>
              <a:rPr lang="de-DE" sz="1800" b="1" dirty="0" smtClean="0">
                <a:cs typeface="Arial" charset="0"/>
              </a:rPr>
              <a:t> e: </a:t>
            </a:r>
            <a:r>
              <a:rPr lang="de-DE" sz="1800" b="1" dirty="0" err="1" smtClean="0">
                <a:cs typeface="Arial" charset="0"/>
              </a:rPr>
              <a:t>ǀxarra</a:t>
            </a:r>
            <a:r>
              <a:rPr lang="de-DE" sz="1800" b="1" dirty="0" smtClean="0">
                <a:cs typeface="Arial" charset="0"/>
              </a:rPr>
              <a:t> </a:t>
            </a:r>
            <a:r>
              <a:rPr lang="de-DE" sz="1800" b="1" dirty="0" err="1" smtClean="0">
                <a:cs typeface="Arial" charset="0"/>
              </a:rPr>
              <a:t>ǁke</a:t>
            </a:r>
            <a:r>
              <a:rPr lang="de-DE" sz="1800" dirty="0" smtClean="0">
                <a:latin typeface="Futura Md BT"/>
                <a:cs typeface="Arial" charset="0"/>
              </a:rPr>
              <a:t>    –  </a:t>
            </a:r>
            <a:r>
              <a:rPr lang="de-DE" sz="1800" b="1" i="1" dirty="0" smtClean="0">
                <a:cs typeface="Arial" charset="0"/>
              </a:rPr>
              <a:t> </a:t>
            </a:r>
            <a:r>
              <a:rPr lang="de-DE" sz="1800" b="1" dirty="0" smtClean="0">
                <a:cs typeface="Arial" charset="0"/>
              </a:rPr>
              <a:t>Verschiedene Völker vereint</a:t>
            </a:r>
          </a:p>
        </p:txBody>
      </p:sp>
      <p:graphicFrame>
        <p:nvGraphicFramePr>
          <p:cNvPr id="1026" name="Object 2"/>
          <p:cNvGraphicFramePr>
            <a:graphicFrameLocks noChangeAspect="1"/>
          </p:cNvGraphicFramePr>
          <p:nvPr/>
        </p:nvGraphicFramePr>
        <p:xfrm>
          <a:off x="1142976" y="1120775"/>
          <a:ext cx="1985962" cy="2901950"/>
        </p:xfrm>
        <a:graphic>
          <a:graphicData uri="http://schemas.openxmlformats.org/presentationml/2006/ole">
            <mc:AlternateContent xmlns:mc="http://schemas.openxmlformats.org/markup-compatibility/2006">
              <mc:Choice xmlns:v="urn:schemas-microsoft-com:vml" Requires="v">
                <p:oleObj spid="_x0000_s1027" name="Dokument" r:id="rId4" imgW="2491560" imgH="3636000" progId="Word.OpenDocumentText.12">
                  <p:embed/>
                </p:oleObj>
              </mc:Choice>
              <mc:Fallback>
                <p:oleObj name="Dokument" r:id="rId4" imgW="2491560" imgH="3636000" progId="Word.OpenDocumentTex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1120775"/>
                        <a:ext cx="1985962" cy="290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Grafik 2" descr="PICT0034.JPG"/>
          <p:cNvPicPr>
            <a:picLocks noChangeAspect="1"/>
          </p:cNvPicPr>
          <p:nvPr/>
        </p:nvPicPr>
        <p:blipFill>
          <a:blip r:embed="rId6" cstate="screen"/>
          <a:srcRect/>
          <a:stretch>
            <a:fillRect/>
          </a:stretch>
        </p:blipFill>
        <p:spPr bwMode="auto">
          <a:xfrm>
            <a:off x="4286248" y="1131750"/>
            <a:ext cx="4318600" cy="28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29" name="Textfeld 4"/>
          <p:cNvSpPr txBox="1">
            <a:spLocks noChangeArrowheads="1"/>
          </p:cNvSpPr>
          <p:nvPr/>
        </p:nvSpPr>
        <p:spPr bwMode="auto">
          <a:xfrm>
            <a:off x="0" y="0"/>
            <a:ext cx="6286512" cy="714362"/>
          </a:xfrm>
          <a:prstGeom prst="rect">
            <a:avLst/>
          </a:prstGeom>
          <a:noFill/>
          <a:ln w="9525">
            <a:noFill/>
            <a:miter lim="800000"/>
            <a:headEnd/>
            <a:tailEnd/>
          </a:ln>
        </p:spPr>
        <p:txBody>
          <a:bodyPr wrap="square" lIns="180000" anchor="ctr" anchorCtr="0">
            <a:noAutofit/>
          </a:bodyPr>
          <a:lstStyle/>
          <a:p>
            <a:r>
              <a:rPr lang="de-DE" sz="2800" dirty="0">
                <a:latin typeface="+mn-lt"/>
                <a:cs typeface="Arial" charset="0"/>
              </a:rPr>
              <a:t>Wappen und Wahlspruch Südafrikas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2000"/>
                                        <p:tgtEl>
                                          <p:spTgt spid="10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wipe(left)">
                                      <p:cBhvr>
                                        <p:cTn id="15" dur="2000"/>
                                        <p:tgtEl>
                                          <p:spTgt spid="1027">
                                            <p:txEl>
                                              <p:pRg st="0" end="0"/>
                                            </p:txEl>
                                          </p:spTgt>
                                        </p:tgtEl>
                                      </p:cBhvr>
                                    </p:animEffect>
                                  </p:childTnLst>
                                </p:cTn>
                              </p:par>
                            </p:childTnLst>
                          </p:cTn>
                        </p:par>
                        <p:par>
                          <p:cTn id="16" fill="hold">
                            <p:stCondLst>
                              <p:cond delay="6000"/>
                            </p:stCondLst>
                            <p:childTnLst>
                              <p:par>
                                <p:cTn id="17" presetID="4" presetClass="entr" presetSubtype="32"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ox(out)">
                                      <p:cBhvr>
                                        <p:cTn id="1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P spid="10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descr="bläser 1 - tilman kabella"/>
          <p:cNvPicPr>
            <a:picLocks noChangeAspect="1" noChangeArrowheads="1"/>
          </p:cNvPicPr>
          <p:nvPr/>
        </p:nvPicPr>
        <p:blipFill>
          <a:blip r:embed="rId3" cstate="screen"/>
          <a:srcRect/>
          <a:stretch>
            <a:fillRect/>
          </a:stretch>
        </p:blipFill>
        <p:spPr bwMode="auto">
          <a:xfrm>
            <a:off x="1907999" y="1000114"/>
            <a:ext cx="5328002" cy="307301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6" name="Abgerundetes Rechteck 5"/>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Kirchenmusik</a:t>
            </a:r>
          </a:p>
        </p:txBody>
      </p:sp>
      <p:sp>
        <p:nvSpPr>
          <p:cNvPr id="8" name="Abgerundetes Rechteck 7"/>
          <p:cNvSpPr/>
          <p:nvPr/>
        </p:nvSpPr>
        <p:spPr>
          <a:xfrm>
            <a:off x="1893075" y="4214824"/>
            <a:ext cx="5357850" cy="785818"/>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chemeClr val="tx1"/>
                </a:solidFill>
              </a:rPr>
              <a:t>Bläserfestival in Kapstadt 2007</a:t>
            </a:r>
          </a:p>
          <a:p>
            <a:pPr algn="ctr"/>
            <a:r>
              <a:rPr lang="de-DE" sz="1400" dirty="0" smtClean="0">
                <a:solidFill>
                  <a:schemeClr val="tx1"/>
                </a:solidFill>
              </a:rPr>
              <a:t>anlässlich von 550 Jahren Brüder-Unität und 270 Jahren Mission in Südafrika</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out)">
                                      <p:cBhvr>
                                        <p:cTn id="7" dur="2000"/>
                                        <p:tgtEl>
                                          <p:spTgt spid="286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2714612" y="4353766"/>
            <a:ext cx="2071702"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Schulkinder</a:t>
            </a:r>
          </a:p>
          <a:p>
            <a:pPr algn="r"/>
            <a:r>
              <a:rPr lang="de-DE" sz="1400" dirty="0" err="1" smtClean="0">
                <a:solidFill>
                  <a:schemeClr val="tx1"/>
                </a:solidFill>
              </a:rPr>
              <a:t>Goedverwacht</a:t>
            </a:r>
            <a:endParaRPr lang="de-DE" sz="1400" dirty="0" smtClean="0">
              <a:solidFill>
                <a:schemeClr val="tx1"/>
              </a:solidFill>
            </a:endParaRPr>
          </a:p>
        </p:txBody>
      </p:sp>
      <p:sp>
        <p:nvSpPr>
          <p:cNvPr id="13" name="Abgerundetes Rechteck 12"/>
          <p:cNvSpPr/>
          <p:nvPr/>
        </p:nvSpPr>
        <p:spPr>
          <a:xfrm>
            <a:off x="4000496" y="3060000"/>
            <a:ext cx="1857388"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Konfirmanden</a:t>
            </a:r>
          </a:p>
          <a:p>
            <a:r>
              <a:rPr lang="de-DE" sz="1400" dirty="0" err="1" smtClean="0">
                <a:solidFill>
                  <a:schemeClr val="tx1"/>
                </a:solidFill>
              </a:rPr>
              <a:t>Elim</a:t>
            </a:r>
            <a:endParaRPr lang="de-DE" sz="1400" dirty="0">
              <a:solidFill>
                <a:schemeClr val="tx1"/>
              </a:solidFill>
            </a:endParaRPr>
          </a:p>
        </p:txBody>
      </p:sp>
      <p:sp>
        <p:nvSpPr>
          <p:cNvPr id="14" name="Abgerundetes Rechteck 13"/>
          <p:cNvSpPr/>
          <p:nvPr/>
        </p:nvSpPr>
        <p:spPr>
          <a:xfrm>
            <a:off x="4000496" y="2304000"/>
            <a:ext cx="1857388"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Jugend</a:t>
            </a:r>
          </a:p>
          <a:p>
            <a:r>
              <a:rPr lang="de-DE" sz="1400" dirty="0" smtClean="0">
                <a:solidFill>
                  <a:schemeClr val="tx1"/>
                </a:solidFill>
              </a:rPr>
              <a:t>Wupperthal</a:t>
            </a:r>
            <a:endParaRPr lang="de-DE" sz="1400" dirty="0">
              <a:solidFill>
                <a:schemeClr val="tx1"/>
              </a:solidFill>
            </a:endParaRPr>
          </a:p>
        </p:txBody>
      </p:sp>
      <p:pic>
        <p:nvPicPr>
          <p:cNvPr id="29699" name="Picture 5"/>
          <p:cNvPicPr>
            <a:picLocks noChangeArrowheads="1"/>
          </p:cNvPicPr>
          <p:nvPr/>
        </p:nvPicPr>
        <p:blipFill>
          <a:blip r:embed="rId3" cstate="screen"/>
          <a:srcRect/>
          <a:stretch>
            <a:fillRect/>
          </a:stretch>
        </p:blipFill>
        <p:spPr bwMode="auto">
          <a:xfrm>
            <a:off x="5406776" y="1039640"/>
            <a:ext cx="288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9700" name="Picture 4" descr="IMG_0194-Elim Worship (7)"/>
          <p:cNvPicPr>
            <a:picLocks noChangeAspect="1" noChangeArrowheads="1"/>
          </p:cNvPicPr>
          <p:nvPr/>
        </p:nvPicPr>
        <p:blipFill>
          <a:blip r:embed="rId4" cstate="screen"/>
          <a:srcRect/>
          <a:stretch>
            <a:fillRect/>
          </a:stretch>
        </p:blipFill>
        <p:spPr bwMode="auto">
          <a:xfrm>
            <a:off x="5405566" y="3055640"/>
            <a:ext cx="288121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29704" name="Picture 5" descr="DSC09144"/>
          <p:cNvPicPr>
            <a:picLocks noChangeAspect="1" noChangeArrowheads="1"/>
          </p:cNvPicPr>
          <p:nvPr/>
        </p:nvPicPr>
        <p:blipFill>
          <a:blip r:embed="rId5" cstate="screen"/>
          <a:srcRect/>
          <a:stretch>
            <a:fillRect/>
          </a:stretch>
        </p:blipFill>
        <p:spPr bwMode="auto">
          <a:xfrm>
            <a:off x="776999" y="1039640"/>
            <a:ext cx="2651993"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Kinder- und Jugendarbeit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out)">
                                      <p:cBhvr>
                                        <p:cTn id="7" dur="2000"/>
                                        <p:tgtEl>
                                          <p:spTgt spid="297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box(out)">
                                      <p:cBhvr>
                                        <p:cTn id="14" dur="2000"/>
                                        <p:tgtEl>
                                          <p:spTgt spid="2970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29699"/>
                                        </p:tgtEl>
                                        <p:attrNameLst>
                                          <p:attrName>style.visibility</p:attrName>
                                        </p:attrNameLst>
                                      </p:cBhvr>
                                      <p:to>
                                        <p:strVal val="visible"/>
                                      </p:to>
                                    </p:set>
                                    <p:animEffect transition="in" filter="box(out)">
                                      <p:cBhvr>
                                        <p:cTn id="21" dur="2000"/>
                                        <p:tgtEl>
                                          <p:spTgt spid="296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3000364" y="2178000"/>
            <a:ext cx="2357454"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err="1" smtClean="0">
                <a:solidFill>
                  <a:schemeClr val="tx1"/>
                </a:solidFill>
              </a:rPr>
              <a:t>Elim</a:t>
            </a:r>
            <a:r>
              <a:rPr lang="de-DE" sz="1400" dirty="0" smtClean="0">
                <a:solidFill>
                  <a:schemeClr val="tx1"/>
                </a:solidFill>
              </a:rPr>
              <a:t>: Kirche und </a:t>
            </a:r>
          </a:p>
          <a:p>
            <a:pPr algn="r"/>
            <a:r>
              <a:rPr lang="de-DE" sz="1400" dirty="0" smtClean="0">
                <a:solidFill>
                  <a:schemeClr val="tx1"/>
                </a:solidFill>
              </a:rPr>
              <a:t>Heim für Kinder mit Behinderungen</a:t>
            </a:r>
          </a:p>
        </p:txBody>
      </p:sp>
      <p:sp>
        <p:nvSpPr>
          <p:cNvPr id="11" name="Abgerundetes Rechteck 10"/>
          <p:cNvSpPr/>
          <p:nvPr/>
        </p:nvSpPr>
        <p:spPr>
          <a:xfrm>
            <a:off x="4857752" y="1044000"/>
            <a:ext cx="2286016"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EMS-Freiwillige</a:t>
            </a:r>
          </a:p>
          <a:p>
            <a:r>
              <a:rPr lang="de-DE" sz="1400" dirty="0" smtClean="0">
                <a:solidFill>
                  <a:schemeClr val="tx1"/>
                </a:solidFill>
              </a:rPr>
              <a:t>Mareike Ecker</a:t>
            </a:r>
            <a:endParaRPr lang="de-DE" sz="1400" dirty="0">
              <a:solidFill>
                <a:schemeClr val="tx1"/>
              </a:solidFill>
            </a:endParaRPr>
          </a:p>
        </p:txBody>
      </p:sp>
      <p:pic>
        <p:nvPicPr>
          <p:cNvPr id="30723" name="Picture 9" descr="EH_Häuser"/>
          <p:cNvPicPr>
            <a:picLocks noChangeAspect="1" noChangeArrowheads="1"/>
          </p:cNvPicPr>
          <p:nvPr/>
        </p:nvPicPr>
        <p:blipFill>
          <a:blip r:embed="rId3" cstate="screen"/>
          <a:srcRect/>
          <a:stretch>
            <a:fillRect/>
          </a:stretch>
        </p:blipFill>
        <p:spPr bwMode="auto">
          <a:xfrm>
            <a:off x="642910" y="3057766"/>
            <a:ext cx="4373184"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0724" name="Picture 4" descr="IMG_0200-Elim Home (29)"/>
          <p:cNvPicPr>
            <a:picLocks noChangeAspect="1" noChangeArrowheads="1"/>
          </p:cNvPicPr>
          <p:nvPr/>
        </p:nvPicPr>
        <p:blipFill>
          <a:blip r:embed="rId4" cstate="screen"/>
          <a:srcRect/>
          <a:stretch>
            <a:fillRect/>
          </a:stretch>
        </p:blipFill>
        <p:spPr bwMode="auto">
          <a:xfrm>
            <a:off x="6357950" y="1041766"/>
            <a:ext cx="2221556"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0727" name="Picture 8" descr="DSC08730"/>
          <p:cNvPicPr>
            <a:picLocks noChangeArrowheads="1"/>
          </p:cNvPicPr>
          <p:nvPr/>
        </p:nvPicPr>
        <p:blipFill>
          <a:blip r:embed="rId5" cstate="screen"/>
          <a:srcRect/>
          <a:stretch>
            <a:fillRect/>
          </a:stretch>
        </p:blipFill>
        <p:spPr bwMode="auto">
          <a:xfrm>
            <a:off x="642910" y="1041766"/>
            <a:ext cx="288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9" name="Abgerundetes Rechteck 8"/>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Einrichtungen </a:t>
            </a:r>
            <a:r>
              <a:rPr lang="de-DE" dirty="0" err="1" smtClean="0">
                <a:solidFill>
                  <a:schemeClr val="tx1"/>
                </a:solidFill>
              </a:rPr>
              <a:t>Westkap</a:t>
            </a:r>
            <a:endParaRPr lang="de-DE" dirty="0" smtClean="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out)">
                                      <p:cBhvr>
                                        <p:cTn id="7" dur="2000"/>
                                        <p:tgtEl>
                                          <p:spTgt spid="30723"/>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30727"/>
                                        </p:tgtEl>
                                        <p:attrNameLst>
                                          <p:attrName>style.visibility</p:attrName>
                                        </p:attrNameLst>
                                      </p:cBhvr>
                                      <p:to>
                                        <p:strVal val="visible"/>
                                      </p:to>
                                    </p:set>
                                    <p:animEffect transition="in" filter="box(out)">
                                      <p:cBhvr>
                                        <p:cTn id="11" dur="2000"/>
                                        <p:tgtEl>
                                          <p:spTgt spid="307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par>
                          <p:cTn id="15" fill="hold">
                            <p:stCondLst>
                              <p:cond delay="4000"/>
                            </p:stCondLst>
                            <p:childTnLst>
                              <p:par>
                                <p:cTn id="16" presetID="4" presetClass="entr" presetSubtype="32" fill="hold" nodeType="afterEffect">
                                  <p:stCondLst>
                                    <p:cond delay="0"/>
                                  </p:stCondLst>
                                  <p:childTnLst>
                                    <p:set>
                                      <p:cBhvr>
                                        <p:cTn id="17" dur="1" fill="hold">
                                          <p:stCondLst>
                                            <p:cond delay="0"/>
                                          </p:stCondLst>
                                        </p:cTn>
                                        <p:tgtEl>
                                          <p:spTgt spid="30724"/>
                                        </p:tgtEl>
                                        <p:attrNameLst>
                                          <p:attrName>style.visibility</p:attrName>
                                        </p:attrNameLst>
                                      </p:cBhvr>
                                      <p:to>
                                        <p:strVal val="visible"/>
                                      </p:to>
                                    </p:set>
                                    <p:animEffect transition="in" filter="box(out)">
                                      <p:cBhvr>
                                        <p:cTn id="18" dur="2000"/>
                                        <p:tgtEl>
                                          <p:spTgt spid="307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3428992" y="4374000"/>
            <a:ext cx="2786082"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err="1" smtClean="0">
                <a:solidFill>
                  <a:schemeClr val="tx1"/>
                </a:solidFill>
              </a:rPr>
              <a:t>Sive</a:t>
            </a:r>
            <a:r>
              <a:rPr lang="de-DE" sz="1400" dirty="0" smtClean="0">
                <a:solidFill>
                  <a:schemeClr val="tx1"/>
                </a:solidFill>
              </a:rPr>
              <a:t> Schule für </a:t>
            </a:r>
          </a:p>
          <a:p>
            <a:pPr algn="r"/>
            <a:r>
              <a:rPr lang="de-DE" sz="1400" dirty="0" smtClean="0">
                <a:solidFill>
                  <a:schemeClr val="tx1"/>
                </a:solidFill>
              </a:rPr>
              <a:t>Gehörlose in </a:t>
            </a:r>
            <a:r>
              <a:rPr lang="de-DE" sz="1400" dirty="0" err="1" smtClean="0">
                <a:solidFill>
                  <a:schemeClr val="tx1"/>
                </a:solidFill>
              </a:rPr>
              <a:t>Mvenyane</a:t>
            </a:r>
            <a:endParaRPr lang="de-DE" sz="1400" dirty="0" smtClean="0">
              <a:solidFill>
                <a:schemeClr val="tx1"/>
              </a:solidFill>
            </a:endParaRPr>
          </a:p>
        </p:txBody>
      </p:sp>
      <p:sp>
        <p:nvSpPr>
          <p:cNvPr id="11" name="Abgerundetes Rechteck 10"/>
          <p:cNvSpPr/>
          <p:nvPr/>
        </p:nvSpPr>
        <p:spPr>
          <a:xfrm>
            <a:off x="4500562" y="1071552"/>
            <a:ext cx="2214578" cy="64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err="1" smtClean="0">
                <a:solidFill>
                  <a:schemeClr val="tx1"/>
                </a:solidFill>
              </a:rPr>
              <a:t>Masangane</a:t>
            </a:r>
            <a:r>
              <a:rPr lang="de-DE" sz="1400" dirty="0" smtClean="0">
                <a:solidFill>
                  <a:schemeClr val="tx1"/>
                </a:solidFill>
              </a:rPr>
              <a:t>-</a:t>
            </a:r>
          </a:p>
          <a:p>
            <a:r>
              <a:rPr lang="de-DE" sz="1400" dirty="0" smtClean="0">
                <a:solidFill>
                  <a:schemeClr val="tx1"/>
                </a:solidFill>
              </a:rPr>
              <a:t>Projekt:</a:t>
            </a:r>
          </a:p>
          <a:p>
            <a:r>
              <a:rPr lang="de-DE" sz="1400" dirty="0" smtClean="0">
                <a:solidFill>
                  <a:schemeClr val="tx1"/>
                </a:solidFill>
              </a:rPr>
              <a:t>Perlenschmuck</a:t>
            </a:r>
            <a:endParaRPr lang="de-DE" sz="1400" dirty="0">
              <a:solidFill>
                <a:schemeClr val="tx1"/>
              </a:solidFill>
            </a:endParaRPr>
          </a:p>
        </p:txBody>
      </p:sp>
      <p:pic>
        <p:nvPicPr>
          <p:cNvPr id="31747" name="Picture 4" descr="IMG_0027-Matatiele-19"/>
          <p:cNvPicPr>
            <a:picLocks noChangeAspect="1" noChangeArrowheads="1"/>
          </p:cNvPicPr>
          <p:nvPr/>
        </p:nvPicPr>
        <p:blipFill>
          <a:blip r:embed="rId3" cstate="screen"/>
          <a:srcRect/>
          <a:stretch>
            <a:fillRect/>
          </a:stretch>
        </p:blipFill>
        <p:spPr bwMode="auto">
          <a:xfrm>
            <a:off x="285720" y="1071552"/>
            <a:ext cx="3812478"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1749" name="Picture 5" descr="D:\SD0009\DCIM\100_PANA\P1000757.JPG"/>
          <p:cNvPicPr>
            <a:picLocks noChangeArrowheads="1"/>
          </p:cNvPicPr>
          <p:nvPr/>
        </p:nvPicPr>
        <p:blipFill>
          <a:blip r:embed="rId4" cstate="screen"/>
          <a:srcRect/>
          <a:stretch>
            <a:fillRect/>
          </a:stretch>
        </p:blipFill>
        <p:spPr bwMode="auto">
          <a:xfrm>
            <a:off x="5929322" y="1060313"/>
            <a:ext cx="2880000" cy="28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8" name="Abgerundetes Rechteck 7"/>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Einrichtungen </a:t>
            </a:r>
            <a:r>
              <a:rPr lang="de-DE" dirty="0" err="1" smtClean="0">
                <a:solidFill>
                  <a:schemeClr val="tx1"/>
                </a:solidFill>
              </a:rPr>
              <a:t>Ostkap</a:t>
            </a:r>
            <a:endParaRPr lang="de-DE" dirty="0" smtClean="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out)">
                                      <p:cBhvr>
                                        <p:cTn id="7" dur="2000"/>
                                        <p:tgtEl>
                                          <p:spTgt spid="317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31749"/>
                                        </p:tgtEl>
                                        <p:attrNameLst>
                                          <p:attrName>style.visibility</p:attrName>
                                        </p:attrNameLst>
                                      </p:cBhvr>
                                      <p:to>
                                        <p:strVal val="visible"/>
                                      </p:to>
                                    </p:set>
                                    <p:animEffect transition="in" filter="box(out)">
                                      <p:cBhvr>
                                        <p:cTn id="14" dur="2000"/>
                                        <p:tgtEl>
                                          <p:spTgt spid="317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786182" y="4569766"/>
            <a:ext cx="1857388"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Wupperthal</a:t>
            </a:r>
          </a:p>
        </p:txBody>
      </p:sp>
      <p:pic>
        <p:nvPicPr>
          <p:cNvPr id="32771" name="Picture 6" descr="DSC08880"/>
          <p:cNvPicPr>
            <a:picLocks noChangeAspect="1" noChangeArrowheads="1"/>
          </p:cNvPicPr>
          <p:nvPr/>
        </p:nvPicPr>
        <p:blipFill>
          <a:blip r:embed="rId3" cstate="screen"/>
          <a:srcRect/>
          <a:stretch>
            <a:fillRect/>
          </a:stretch>
        </p:blipFill>
        <p:spPr bwMode="auto">
          <a:xfrm>
            <a:off x="6415207" y="3057766"/>
            <a:ext cx="1800131"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2772" name="Picture 7"/>
          <p:cNvPicPr>
            <a:picLocks noChangeArrowheads="1"/>
          </p:cNvPicPr>
          <p:nvPr/>
        </p:nvPicPr>
        <p:blipFill>
          <a:blip r:embed="rId4" cstate="screen"/>
          <a:srcRect/>
          <a:stretch>
            <a:fillRect/>
          </a:stretch>
        </p:blipFill>
        <p:spPr bwMode="auto">
          <a:xfrm>
            <a:off x="6415207" y="1041766"/>
            <a:ext cx="18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2774" name="Picture 8" descr="D:\Südafrika Reise 2006\5Fahrt nach Wupperthal\PICT0125.JPG"/>
          <p:cNvPicPr>
            <a:picLocks noChangeArrowheads="1"/>
          </p:cNvPicPr>
          <p:nvPr/>
        </p:nvPicPr>
        <p:blipFill>
          <a:blip r:embed="rId5" cstate="screen"/>
          <a:srcRect/>
          <a:stretch>
            <a:fillRect/>
          </a:stretch>
        </p:blipFill>
        <p:spPr bwMode="auto">
          <a:xfrm>
            <a:off x="642910" y="1041766"/>
            <a:ext cx="3816000"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Schuhfabrik Wupperthal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out)">
                                      <p:cBhvr>
                                        <p:cTn id="7" dur="2000"/>
                                        <p:tgtEl>
                                          <p:spTgt spid="327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box(out)">
                                      <p:cBhvr>
                                        <p:cTn id="14" dur="2000"/>
                                        <p:tgtEl>
                                          <p:spTgt spid="32772"/>
                                        </p:tgtEl>
                                      </p:cBhvr>
                                    </p:animEffect>
                                  </p:childTnLst>
                                </p:cTn>
                              </p:par>
                            </p:childTnLst>
                          </p:cTn>
                        </p:par>
                        <p:par>
                          <p:cTn id="15" fill="hold">
                            <p:stCondLst>
                              <p:cond delay="4000"/>
                            </p:stCondLst>
                            <p:childTnLst>
                              <p:par>
                                <p:cTn id="16" presetID="4" presetClass="entr" presetSubtype="32" fill="hold" nodeType="after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box(out)">
                                      <p:cBhvr>
                                        <p:cTn id="18"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3286116" y="4356000"/>
            <a:ext cx="1928826" cy="504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err="1" smtClean="0">
                <a:solidFill>
                  <a:schemeClr val="tx1"/>
                </a:solidFill>
              </a:rPr>
              <a:t>Rooibosseife</a:t>
            </a:r>
            <a:r>
              <a:rPr lang="de-DE" sz="1400" dirty="0" smtClean="0">
                <a:solidFill>
                  <a:schemeClr val="tx1"/>
                </a:solidFill>
              </a:rPr>
              <a:t> und </a:t>
            </a:r>
            <a:r>
              <a:rPr lang="de-DE" sz="1400" dirty="0" err="1" smtClean="0">
                <a:solidFill>
                  <a:schemeClr val="tx1"/>
                </a:solidFill>
              </a:rPr>
              <a:t>Pflegeprdukte</a:t>
            </a:r>
            <a:endParaRPr lang="de-DE" sz="1400" dirty="0">
              <a:solidFill>
                <a:schemeClr val="tx1"/>
              </a:solidFill>
            </a:endParaRPr>
          </a:p>
        </p:txBody>
      </p:sp>
      <p:sp>
        <p:nvSpPr>
          <p:cNvPr id="14" name="Abgerundetes Rechteck 13"/>
          <p:cNvSpPr/>
          <p:nvPr/>
        </p:nvSpPr>
        <p:spPr>
          <a:xfrm>
            <a:off x="2643174" y="3096000"/>
            <a:ext cx="1928826"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err="1" smtClean="0">
                <a:solidFill>
                  <a:schemeClr val="tx1"/>
                </a:solidFill>
              </a:rPr>
              <a:t>Rooibostee</a:t>
            </a:r>
            <a:endParaRPr lang="de-DE" sz="1400" dirty="0" smtClean="0">
              <a:solidFill>
                <a:schemeClr val="tx1"/>
              </a:solidFill>
            </a:endParaRPr>
          </a:p>
        </p:txBody>
      </p:sp>
      <p:sp>
        <p:nvSpPr>
          <p:cNvPr id="12" name="Abgerundetes Rechteck 11"/>
          <p:cNvSpPr/>
          <p:nvPr/>
        </p:nvSpPr>
        <p:spPr>
          <a:xfrm>
            <a:off x="2428860" y="2569502"/>
            <a:ext cx="214314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err="1" smtClean="0">
                <a:solidFill>
                  <a:schemeClr val="tx1"/>
                </a:solidFill>
              </a:rPr>
              <a:t>Rooibosstrauch</a:t>
            </a:r>
            <a:endParaRPr lang="de-DE" sz="1400" dirty="0" smtClean="0">
              <a:solidFill>
                <a:schemeClr val="tx1"/>
              </a:solidFill>
            </a:endParaRPr>
          </a:p>
        </p:txBody>
      </p:sp>
      <p:pic>
        <p:nvPicPr>
          <p:cNvPr id="33795" name="Picture 13" descr="DSC08971"/>
          <p:cNvPicPr>
            <a:picLocks noChangeArrowheads="1"/>
          </p:cNvPicPr>
          <p:nvPr/>
        </p:nvPicPr>
        <p:blipFill>
          <a:blip r:embed="rId3" cstate="screen"/>
          <a:srcRect/>
          <a:stretch>
            <a:fillRect/>
          </a:stretch>
        </p:blipFill>
        <p:spPr bwMode="auto">
          <a:xfrm>
            <a:off x="428596" y="308755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3796" name="Picture 6"/>
          <p:cNvPicPr>
            <a:picLocks noChangeArrowheads="1"/>
          </p:cNvPicPr>
          <p:nvPr/>
        </p:nvPicPr>
        <p:blipFill>
          <a:blip r:embed="rId4" cstate="screen"/>
          <a:srcRect/>
          <a:stretch>
            <a:fillRect/>
          </a:stretch>
        </p:blipFill>
        <p:spPr bwMode="auto">
          <a:xfrm>
            <a:off x="4899404" y="1071552"/>
            <a:ext cx="3816000" cy="3816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33797" name="Picture 6"/>
          <p:cNvPicPr>
            <a:picLocks noChangeArrowheads="1"/>
          </p:cNvPicPr>
          <p:nvPr/>
        </p:nvPicPr>
        <p:blipFill>
          <a:blip r:embed="rId5" cstate="screen"/>
          <a:srcRect/>
          <a:stretch>
            <a:fillRect/>
          </a:stretch>
        </p:blipFill>
        <p:spPr bwMode="auto">
          <a:xfrm>
            <a:off x="428596" y="1071552"/>
            <a:ext cx="2700000" cy="18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0" name="Abgerundetes Rechteck 9"/>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III.</a:t>
            </a:r>
            <a:r>
              <a:rPr lang="de-DE" dirty="0" smtClean="0">
                <a:solidFill>
                  <a:schemeClr val="tx1"/>
                </a:solidFill>
              </a:rPr>
              <a:t> Brüdergemeine – </a:t>
            </a:r>
            <a:r>
              <a:rPr lang="de-DE" dirty="0" err="1" smtClean="0">
                <a:solidFill>
                  <a:schemeClr val="tx1"/>
                </a:solidFill>
              </a:rPr>
              <a:t>Rooibosprodukte</a:t>
            </a:r>
            <a:r>
              <a:rPr lang="de-DE" dirty="0" smtClean="0">
                <a:solidFill>
                  <a:schemeClr val="tx1"/>
                </a:solidFill>
              </a:rPr>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out)">
                                      <p:cBhvr>
                                        <p:cTn id="7" dur="2000"/>
                                        <p:tgtEl>
                                          <p:spTgt spid="337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box(out)">
                                      <p:cBhvr>
                                        <p:cTn id="14" dur="2000"/>
                                        <p:tgtEl>
                                          <p:spTgt spid="3379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box(out)">
                                      <p:cBhvr>
                                        <p:cTn id="21" dur="2000"/>
                                        <p:tgtEl>
                                          <p:spTgt spid="337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1" y="0"/>
            <a:ext cx="6875999" cy="684000"/>
          </a:xfrm>
        </p:spPr>
        <p:txBody>
          <a:bodyPr lIns="180000"/>
          <a:lstStyle/>
          <a:p>
            <a:pPr eaLnBrk="1" hangingPunct="1"/>
            <a:r>
              <a:rPr lang="de-DE" sz="2800" dirty="0" err="1" smtClean="0">
                <a:latin typeface="+mn-lt"/>
                <a:cs typeface="Arial" charset="0"/>
              </a:rPr>
              <a:t>Hamba</a:t>
            </a:r>
            <a:r>
              <a:rPr lang="de-DE" sz="2800" dirty="0" smtClean="0">
                <a:latin typeface="+mn-lt"/>
                <a:cs typeface="Arial" charset="0"/>
              </a:rPr>
              <a:t> </a:t>
            </a:r>
            <a:r>
              <a:rPr lang="de-DE" sz="2800" dirty="0" err="1" smtClean="0">
                <a:latin typeface="+mn-lt"/>
                <a:cs typeface="Arial" charset="0"/>
              </a:rPr>
              <a:t>Gahle</a:t>
            </a:r>
            <a:r>
              <a:rPr lang="de-DE" sz="2800" dirty="0" smtClean="0">
                <a:latin typeface="+mn-lt"/>
                <a:cs typeface="Arial" charset="0"/>
              </a:rPr>
              <a:t> –  Auf Wiedersehen!</a:t>
            </a:r>
          </a:p>
        </p:txBody>
      </p:sp>
      <p:pic>
        <p:nvPicPr>
          <p:cNvPr id="34819" name="Grafik 3" descr="get-attachment.aspx 6.jpg"/>
          <p:cNvPicPr>
            <a:picLocks noChangeAspect="1"/>
          </p:cNvPicPr>
          <p:nvPr/>
        </p:nvPicPr>
        <p:blipFill>
          <a:blip r:embed="rId3" cstate="screen"/>
          <a:srcRect/>
          <a:stretch>
            <a:fillRect/>
          </a:stretch>
        </p:blipFill>
        <p:spPr bwMode="auto">
          <a:xfrm>
            <a:off x="1612448" y="928676"/>
            <a:ext cx="5919105" cy="396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2000"/>
                                        <p:tgtEl>
                                          <p:spTgt spid="348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fade">
                                      <p:cBhvr>
                                        <p:cTn id="11"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57290" y="1714494"/>
            <a:ext cx="7715272" cy="1446550"/>
          </a:xfrm>
          <a:prstGeom prst="rect">
            <a:avLst/>
          </a:prstGeom>
        </p:spPr>
        <p:txBody>
          <a:bodyPr wrap="square">
            <a:spAutoFit/>
          </a:bodyPr>
          <a:lstStyle/>
          <a:p>
            <a:pPr>
              <a:spcBef>
                <a:spcPct val="50000"/>
              </a:spcBef>
              <a:buClr>
                <a:srgbClr val="F47920"/>
              </a:buClr>
              <a:buBlip>
                <a:blip r:embed="rId3"/>
              </a:buBlip>
            </a:pPr>
            <a:r>
              <a:rPr lang="de-DE" sz="1600" dirty="0" smtClean="0">
                <a:latin typeface="Futura Md BT" pitchFamily="34" charset="0"/>
              </a:rPr>
              <a:t> Vorträge, Filme, Bilder zu aktuellen Themen aus der weltweiten Brüder-Unität</a:t>
            </a:r>
          </a:p>
          <a:p>
            <a:pPr>
              <a:spcBef>
                <a:spcPct val="50000"/>
              </a:spcBef>
              <a:buClr>
                <a:srgbClr val="F47920"/>
              </a:buClr>
              <a:buBlip>
                <a:blip r:embed="rId3"/>
              </a:buBlip>
            </a:pPr>
            <a:r>
              <a:rPr lang="de-DE" sz="1600" dirty="0" smtClean="0">
                <a:latin typeface="Futura Md BT" pitchFamily="34" charset="0"/>
              </a:rPr>
              <a:t> Mitarbeit bei Missionsfesten und Missionspredigten</a:t>
            </a:r>
          </a:p>
          <a:p>
            <a:pPr>
              <a:spcBef>
                <a:spcPct val="50000"/>
              </a:spcBef>
              <a:buClr>
                <a:srgbClr val="F47920"/>
              </a:buClr>
              <a:buBlip>
                <a:blip r:embed="rId3"/>
              </a:buBlip>
            </a:pPr>
            <a:r>
              <a:rPr lang="de-DE" sz="1600" dirty="0" smtClean="0">
                <a:latin typeface="Futura Md BT" pitchFamily="34" charset="0"/>
              </a:rPr>
              <a:t> das vierteljährliche Informationsmagazin „weltweit verbunden“</a:t>
            </a:r>
          </a:p>
          <a:p>
            <a:pPr>
              <a:spcBef>
                <a:spcPct val="50000"/>
              </a:spcBef>
              <a:buClr>
                <a:srgbClr val="F47920"/>
              </a:buClr>
              <a:buBlip>
                <a:blip r:embed="rId3"/>
              </a:buBlip>
            </a:pPr>
            <a:r>
              <a:rPr lang="de-DE" sz="1600" dirty="0" smtClean="0">
                <a:latin typeface="Futura Md BT" pitchFamily="34" charset="0"/>
              </a:rPr>
              <a:t> den Newsletter „HMH-aktuell“ mit aktuellen Kurzinformationen </a:t>
            </a:r>
          </a:p>
        </p:txBody>
      </p:sp>
      <p:sp>
        <p:nvSpPr>
          <p:cNvPr id="3" name="Text Box 12"/>
          <p:cNvSpPr txBox="1">
            <a:spLocks noChangeArrowheads="1"/>
          </p:cNvSpPr>
          <p:nvPr/>
        </p:nvSpPr>
        <p:spPr bwMode="auto">
          <a:xfrm>
            <a:off x="642910" y="3643320"/>
            <a:ext cx="2880000" cy="1169551"/>
          </a:xfrm>
          <a:prstGeom prst="rect">
            <a:avLst/>
          </a:prstGeom>
          <a:solidFill>
            <a:schemeClr val="bg2">
              <a:alpha val="45000"/>
            </a:schemeClr>
          </a:solidFill>
          <a:ln w="9525">
            <a:solidFill>
              <a:schemeClr val="tx1">
                <a:lumMod val="50000"/>
                <a:lumOff val="50000"/>
              </a:schemeClr>
            </a:solid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txBody>
          <a:bodyPr wrap="square">
            <a:spAutoFit/>
          </a:bodyPr>
          <a:lstStyle/>
          <a:p>
            <a:r>
              <a:rPr lang="de-DE" sz="1400" dirty="0">
                <a:latin typeface="Futura Md BT" pitchFamily="34" charset="0"/>
              </a:rPr>
              <a:t>Herrnhuter </a:t>
            </a:r>
            <a:r>
              <a:rPr lang="de-DE" sz="1400" dirty="0" smtClean="0">
                <a:latin typeface="Futura Md BT" pitchFamily="34" charset="0"/>
              </a:rPr>
              <a:t>Missionshilfe </a:t>
            </a:r>
          </a:p>
          <a:p>
            <a:r>
              <a:rPr lang="de-DE" sz="1400" dirty="0" err="1" smtClean="0">
                <a:latin typeface="Futura Md BT" pitchFamily="34" charset="0"/>
              </a:rPr>
              <a:t>Badwasen</a:t>
            </a:r>
            <a:r>
              <a:rPr lang="de-DE" sz="1400" dirty="0" smtClean="0">
                <a:latin typeface="Futura Md BT" pitchFamily="34" charset="0"/>
              </a:rPr>
              <a:t> 6</a:t>
            </a:r>
          </a:p>
          <a:p>
            <a:r>
              <a:rPr lang="de-DE" sz="1400" dirty="0" smtClean="0">
                <a:latin typeface="Futura Md BT" pitchFamily="34" charset="0"/>
              </a:rPr>
              <a:t>73087 </a:t>
            </a:r>
            <a:r>
              <a:rPr lang="de-DE" sz="1400" dirty="0">
                <a:latin typeface="Futura Md BT" pitchFamily="34" charset="0"/>
              </a:rPr>
              <a:t>Bad </a:t>
            </a:r>
            <a:r>
              <a:rPr lang="de-DE" sz="1400" dirty="0" smtClean="0">
                <a:latin typeface="Futura Md BT" pitchFamily="34" charset="0"/>
              </a:rPr>
              <a:t>Boll</a:t>
            </a:r>
          </a:p>
          <a:p>
            <a:r>
              <a:rPr lang="de-DE" sz="1400" dirty="0" smtClean="0">
                <a:latin typeface="Futura Md BT" pitchFamily="34" charset="0"/>
              </a:rPr>
              <a:t>071 </a:t>
            </a:r>
            <a:r>
              <a:rPr lang="de-DE" sz="1400" dirty="0">
                <a:latin typeface="Futura Md BT" pitchFamily="34" charset="0"/>
              </a:rPr>
              <a:t>64/ 94 </a:t>
            </a:r>
            <a:r>
              <a:rPr lang="de-DE" sz="1400" dirty="0" smtClean="0">
                <a:latin typeface="Futura Md BT" pitchFamily="34" charset="0"/>
              </a:rPr>
              <a:t>21-0</a:t>
            </a:r>
          </a:p>
          <a:p>
            <a:r>
              <a:rPr lang="de-DE" sz="1400" dirty="0" smtClean="0">
                <a:latin typeface="Futura Md BT" pitchFamily="34" charset="0"/>
              </a:rPr>
              <a:t>www.herrnhuter-missionshilfe.de</a:t>
            </a:r>
            <a:endParaRPr lang="de-DE" sz="1400" dirty="0">
              <a:latin typeface="Futura Md BT" pitchFamily="34" charset="0"/>
            </a:endParaRPr>
          </a:p>
        </p:txBody>
      </p:sp>
      <p:sp>
        <p:nvSpPr>
          <p:cNvPr id="5" name="Text Box 11"/>
          <p:cNvSpPr txBox="1">
            <a:spLocks noChangeArrowheads="1"/>
          </p:cNvSpPr>
          <p:nvPr/>
        </p:nvSpPr>
        <p:spPr bwMode="auto">
          <a:xfrm>
            <a:off x="5572132" y="3643320"/>
            <a:ext cx="2880000" cy="1170000"/>
          </a:xfrm>
          <a:prstGeom prst="rect">
            <a:avLst/>
          </a:prstGeom>
          <a:solidFill>
            <a:schemeClr val="tx1">
              <a:lumMod val="50000"/>
              <a:lumOff val="50000"/>
              <a:alpha val="45000"/>
            </a:schemeClr>
          </a:solid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txBody>
          <a:bodyPr wrap="square" anchor="ctr" anchorCtr="1">
            <a:spAutoFit/>
          </a:bodyPr>
          <a:lstStyle/>
          <a:p>
            <a:pPr>
              <a:spcBef>
                <a:spcPct val="50000"/>
              </a:spcBef>
            </a:pPr>
            <a:r>
              <a:rPr lang="de-DE" sz="1400" dirty="0">
                <a:latin typeface="Futura Md BT" pitchFamily="34" charset="0"/>
              </a:rPr>
              <a:t>Herrnhuter Missionshilfe e.V. </a:t>
            </a:r>
            <a:endParaRPr lang="de-DE" sz="1400" dirty="0" smtClean="0">
              <a:latin typeface="Futura Md BT" pitchFamily="34" charset="0"/>
            </a:endParaRPr>
          </a:p>
          <a:p>
            <a:pPr>
              <a:spcBef>
                <a:spcPct val="50000"/>
              </a:spcBef>
            </a:pPr>
            <a:r>
              <a:rPr lang="de-DE" sz="1400" dirty="0" smtClean="0">
                <a:latin typeface="Futura Md BT" pitchFamily="34" charset="0"/>
              </a:rPr>
              <a:t>Konto </a:t>
            </a:r>
            <a:r>
              <a:rPr lang="de-DE" sz="1400" dirty="0">
                <a:latin typeface="Futura Md BT" pitchFamily="34" charset="0"/>
              </a:rPr>
              <a:t>0 415 </a:t>
            </a:r>
            <a:r>
              <a:rPr lang="de-DE" sz="1400" dirty="0" smtClean="0">
                <a:latin typeface="Futura Md BT" pitchFamily="34" charset="0"/>
              </a:rPr>
              <a:t>103</a:t>
            </a:r>
          </a:p>
          <a:p>
            <a:pPr>
              <a:spcBef>
                <a:spcPct val="50000"/>
              </a:spcBef>
            </a:pPr>
            <a:r>
              <a:rPr lang="de-DE" sz="1400" dirty="0" smtClean="0">
                <a:latin typeface="Futura Md BT" pitchFamily="34" charset="0"/>
              </a:rPr>
              <a:t>bei </a:t>
            </a:r>
            <a:r>
              <a:rPr lang="de-DE" sz="1400" dirty="0">
                <a:latin typeface="Futura Md BT" pitchFamily="34" charset="0"/>
              </a:rPr>
              <a:t>EKK (BLZ 600 606 06)</a:t>
            </a:r>
          </a:p>
        </p:txBody>
      </p:sp>
      <p:pic>
        <p:nvPicPr>
          <p:cNvPr id="6" name="Grafik 5" descr="BG-Logo-HKS08_bearbeitet-1.png"/>
          <p:cNvPicPr>
            <a:picLocks noChangeAspect="1"/>
          </p:cNvPicPr>
          <p:nvPr/>
        </p:nvPicPr>
        <p:blipFill>
          <a:blip r:embed="rId4" cstate="screen"/>
          <a:stretch>
            <a:fillRect/>
          </a:stretch>
        </p:blipFill>
        <p:spPr>
          <a:xfrm>
            <a:off x="642910" y="857238"/>
            <a:ext cx="720000" cy="720000"/>
          </a:xfrm>
          <a:prstGeom prst="rect">
            <a:avLst/>
          </a:prstGeom>
        </p:spPr>
      </p:pic>
      <p:sp>
        <p:nvSpPr>
          <p:cNvPr id="7" name="Textfeld 6"/>
          <p:cNvSpPr txBox="1"/>
          <p:nvPr/>
        </p:nvSpPr>
        <p:spPr>
          <a:xfrm>
            <a:off x="1357290" y="857238"/>
            <a:ext cx="3071834" cy="738664"/>
          </a:xfrm>
          <a:prstGeom prst="rect">
            <a:avLst/>
          </a:prstGeom>
          <a:noFill/>
        </p:spPr>
        <p:txBody>
          <a:bodyPr wrap="square" tIns="0" bIns="0" rtlCol="0">
            <a:spAutoFit/>
          </a:bodyPr>
          <a:lstStyle/>
          <a:p>
            <a:r>
              <a:rPr lang="de-DE" sz="2400" dirty="0" smtClean="0">
                <a:latin typeface="Garamond Premr Pro Smbd" pitchFamily="18" charset="0"/>
              </a:rPr>
              <a:t>HERRNHUTER</a:t>
            </a:r>
          </a:p>
          <a:p>
            <a:r>
              <a:rPr lang="de-DE" sz="2400" dirty="0" smtClean="0">
                <a:latin typeface="Garamond Premr Pro Smbd" pitchFamily="18" charset="0"/>
              </a:rPr>
              <a:t>MISSIONSHILFE</a:t>
            </a:r>
            <a:endParaRPr lang="de-DE" sz="2400" dirty="0">
              <a:latin typeface="Garamond Premr Pro Smbd" pitchFamily="18"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D:\Südafrika Reise 2006\5Fahrt nach Wupperthal\PICT0076.JPG"/>
          <p:cNvPicPr>
            <a:picLocks noChangeAspect="1" noChangeArrowheads="1"/>
          </p:cNvPicPr>
          <p:nvPr/>
        </p:nvPicPr>
        <p:blipFill>
          <a:blip r:embed="rId3" cstate="screen">
            <a:lum bright="16000"/>
          </a:blip>
          <a:srcRect/>
          <a:stretch>
            <a:fillRect/>
          </a:stretch>
        </p:blipFill>
        <p:spPr bwMode="auto">
          <a:xfrm>
            <a:off x="0" y="738000"/>
            <a:ext cx="9225161" cy="5143500"/>
          </a:xfrm>
          <a:prstGeom prst="rect">
            <a:avLst/>
          </a:prstGeom>
          <a:noFill/>
          <a:ln w="9525">
            <a:noFill/>
            <a:miter lim="800000"/>
            <a:headEnd/>
            <a:tailEnd/>
          </a:ln>
        </p:spPr>
      </p:pic>
      <p:sp>
        <p:nvSpPr>
          <p:cNvPr id="4" name="Abgerundetes Rechteck 3"/>
          <p:cNvSpPr/>
          <p:nvPr/>
        </p:nvSpPr>
        <p:spPr>
          <a:xfrm>
            <a:off x="500034" y="1571618"/>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a:t>
            </a:r>
            <a:r>
              <a:rPr lang="de-DE" sz="2800" dirty="0" smtClean="0">
                <a:solidFill>
                  <a:schemeClr val="tx1"/>
                </a:solidFill>
              </a:rPr>
              <a:t> Das Land Südafrika</a:t>
            </a:r>
            <a:endParaRPr lang="de-DE" sz="2800" dirty="0">
              <a:solidFill>
                <a:schemeClr val="tx1"/>
              </a:solidFill>
            </a:endParaRPr>
          </a:p>
        </p:txBody>
      </p:sp>
      <p:sp>
        <p:nvSpPr>
          <p:cNvPr id="5" name="Abgerundetes Rechteck 4"/>
          <p:cNvSpPr/>
          <p:nvPr/>
        </p:nvSpPr>
        <p:spPr>
          <a:xfrm>
            <a:off x="500034" y="2431122"/>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II.</a:t>
            </a:r>
            <a:r>
              <a:rPr lang="de-DE" sz="2800" dirty="0" smtClean="0">
                <a:solidFill>
                  <a:schemeClr val="tx1"/>
                </a:solidFill>
              </a:rPr>
              <a:t> Die Regenbogennation</a:t>
            </a:r>
            <a:endParaRPr lang="de-DE" sz="2800" dirty="0">
              <a:solidFill>
                <a:schemeClr val="tx1"/>
              </a:solidFill>
            </a:endParaRPr>
          </a:p>
        </p:txBody>
      </p:sp>
      <p:sp>
        <p:nvSpPr>
          <p:cNvPr id="6" name="Abgerundetes Rechteck 5"/>
          <p:cNvSpPr/>
          <p:nvPr/>
        </p:nvSpPr>
        <p:spPr>
          <a:xfrm>
            <a:off x="500034" y="3290626"/>
            <a:ext cx="5400000" cy="576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e-DE" sz="2800" dirty="0" smtClean="0">
                <a:solidFill>
                  <a:srgbClr val="F47920"/>
                </a:solidFill>
              </a:rPr>
              <a:t>III.</a:t>
            </a:r>
            <a:r>
              <a:rPr lang="de-DE" sz="2800" dirty="0" smtClean="0">
                <a:solidFill>
                  <a:schemeClr val="tx1"/>
                </a:solidFill>
              </a:rPr>
              <a:t> Brüdergemeine vor Ort</a:t>
            </a:r>
            <a:endParaRPr lang="de-DE" sz="28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5986710" y="4428000"/>
            <a:ext cx="1800000" cy="288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Meer</a:t>
            </a:r>
            <a:endParaRPr lang="de-DE" sz="1400" dirty="0">
              <a:solidFill>
                <a:schemeClr val="tx1"/>
              </a:solidFill>
            </a:endParaRPr>
          </a:p>
        </p:txBody>
      </p:sp>
      <p:sp>
        <p:nvSpPr>
          <p:cNvPr id="13" name="Abgerundetes Rechteck 12"/>
          <p:cNvSpPr/>
          <p:nvPr/>
        </p:nvSpPr>
        <p:spPr>
          <a:xfrm>
            <a:off x="5986710" y="3132000"/>
            <a:ext cx="1800000" cy="288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Berge</a:t>
            </a:r>
            <a:endParaRPr lang="de-DE" sz="1400" dirty="0">
              <a:solidFill>
                <a:schemeClr val="tx1"/>
              </a:solidFill>
            </a:endParaRPr>
          </a:p>
        </p:txBody>
      </p:sp>
      <p:sp>
        <p:nvSpPr>
          <p:cNvPr id="12" name="Abgerundetes Rechteck 11"/>
          <p:cNvSpPr/>
          <p:nvPr/>
        </p:nvSpPr>
        <p:spPr>
          <a:xfrm>
            <a:off x="5986710" y="1872000"/>
            <a:ext cx="1800000" cy="288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Hochebene</a:t>
            </a:r>
            <a:endParaRPr lang="de-DE" sz="1400" dirty="0">
              <a:solidFill>
                <a:schemeClr val="tx1"/>
              </a:solidFill>
            </a:endParaRPr>
          </a:p>
        </p:txBody>
      </p:sp>
      <p:pic>
        <p:nvPicPr>
          <p:cNvPr id="5124" name="Picture 2"/>
          <p:cNvPicPr>
            <a:picLocks noGrp="1" noChangeAspect="1" noChangeArrowheads="1"/>
          </p:cNvPicPr>
          <p:nvPr>
            <p:ph idx="1"/>
          </p:nvPr>
        </p:nvPicPr>
        <p:blipFill>
          <a:blip r:embed="rId3" cstate="screen"/>
          <a:srcRect/>
          <a:stretch>
            <a:fillRect/>
          </a:stretch>
        </p:blipFill>
        <p:spPr>
          <a:xfrm>
            <a:off x="7163948" y="2372289"/>
            <a:ext cx="1620000" cy="1063929"/>
          </a:xfrm>
          <a:noFill/>
          <a:effectLst>
            <a:outerShdw blurRad="50800" dist="38100" dir="18900000" algn="bl" rotWithShape="0">
              <a:prstClr val="black">
                <a:alpha val="40000"/>
              </a:prstClr>
            </a:outerShdw>
          </a:effectLst>
          <a:scene3d>
            <a:camera prst="orthographicFront"/>
            <a:lightRig rig="threePt" dir="t"/>
          </a:scene3d>
          <a:sp3d>
            <a:bevelT/>
          </a:sp3d>
        </p:spPr>
      </p:pic>
      <p:pic>
        <p:nvPicPr>
          <p:cNvPr id="5125" name="Grafik 10" descr="Landkarte.jpg"/>
          <p:cNvPicPr>
            <a:picLocks noChangeAspect="1"/>
          </p:cNvPicPr>
          <p:nvPr/>
        </p:nvPicPr>
        <p:blipFill>
          <a:blip r:embed="rId4" cstate="screen"/>
          <a:srcRect/>
          <a:stretch>
            <a:fillRect/>
          </a:stretch>
        </p:blipFill>
        <p:spPr bwMode="auto">
          <a:xfrm>
            <a:off x="438155" y="1093617"/>
            <a:ext cx="4960204" cy="3621273"/>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5126" name="Grafik 12" descr="PICT0329.JPG"/>
          <p:cNvPicPr>
            <a:picLocks/>
          </p:cNvPicPr>
          <p:nvPr/>
        </p:nvPicPr>
        <p:blipFill>
          <a:blip r:embed="rId5" cstate="screen"/>
          <a:srcRect/>
          <a:stretch>
            <a:fillRect/>
          </a:stretch>
        </p:blipFill>
        <p:spPr bwMode="auto">
          <a:xfrm>
            <a:off x="7163948" y="1093617"/>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5128" name="Picture 6"/>
          <p:cNvPicPr>
            <a:picLocks noChangeAspect="1" noChangeArrowheads="1"/>
          </p:cNvPicPr>
          <p:nvPr/>
        </p:nvPicPr>
        <p:blipFill>
          <a:blip r:embed="rId6" cstate="screen"/>
          <a:srcRect/>
          <a:stretch>
            <a:fillRect/>
          </a:stretch>
        </p:blipFill>
        <p:spPr bwMode="auto">
          <a:xfrm>
            <a:off x="7163948" y="3634890"/>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1" name="Abgerundetes Rechteck 10"/>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Topographie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box(out)">
                                      <p:cBhvr>
                                        <p:cTn id="11" dur="2000"/>
                                        <p:tgtEl>
                                          <p:spTgt spid="5125"/>
                                        </p:tgtEl>
                                      </p:cBhvr>
                                    </p:animEffect>
                                  </p:childTnLst>
                                </p:cTn>
                              </p:par>
                            </p:childTnLst>
                          </p:cTn>
                        </p:par>
                        <p:par>
                          <p:cTn id="12" fill="hold">
                            <p:stCondLst>
                              <p:cond delay="4000"/>
                            </p:stCondLst>
                            <p:childTnLst>
                              <p:par>
                                <p:cTn id="13" presetID="4" presetClass="entr" presetSubtype="32" fill="hold" nodeType="after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box(out)">
                                      <p:cBhvr>
                                        <p:cTn id="15" dur="2000"/>
                                        <p:tgtEl>
                                          <p:spTgt spid="51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par>
                          <p:cTn id="19" fill="hold">
                            <p:stCondLst>
                              <p:cond delay="6000"/>
                            </p:stCondLst>
                            <p:childTnLst>
                              <p:par>
                                <p:cTn id="20" presetID="4" presetClass="entr" presetSubtype="32" fill="hold" nodeType="after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ox(out)">
                                      <p:cBhvr>
                                        <p:cTn id="22" dur="2000"/>
                                        <p:tgtEl>
                                          <p:spTgt spid="51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par>
                          <p:cTn id="26" fill="hold">
                            <p:stCondLst>
                              <p:cond delay="8000"/>
                            </p:stCondLst>
                            <p:childTnLst>
                              <p:par>
                                <p:cTn id="27" presetID="4" presetClass="entr" presetSubtype="32" fill="hold" nodeType="afterEffect">
                                  <p:stCondLst>
                                    <p:cond delay="0"/>
                                  </p:stCondLst>
                                  <p:childTnLst>
                                    <p:set>
                                      <p:cBhvr>
                                        <p:cTn id="28" dur="1" fill="hold">
                                          <p:stCondLst>
                                            <p:cond delay="0"/>
                                          </p:stCondLst>
                                        </p:cTn>
                                        <p:tgtEl>
                                          <p:spTgt spid="5128"/>
                                        </p:tgtEl>
                                        <p:attrNameLst>
                                          <p:attrName>style.visibility</p:attrName>
                                        </p:attrNameLst>
                                      </p:cBhvr>
                                      <p:to>
                                        <p:strVal val="visible"/>
                                      </p:to>
                                    </p:set>
                                    <p:animEffect transition="in" filter="box(out)">
                                      <p:cBhvr>
                                        <p:cTn id="29" dur="2000"/>
                                        <p:tgtEl>
                                          <p:spTgt spid="51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a:xfrm>
            <a:off x="1428728" y="1890000"/>
            <a:ext cx="180000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Halbwüste</a:t>
            </a:r>
            <a:endParaRPr lang="de-DE" sz="1400" dirty="0">
              <a:solidFill>
                <a:schemeClr val="tx1"/>
              </a:solidFill>
            </a:endParaRPr>
          </a:p>
        </p:txBody>
      </p:sp>
      <p:sp>
        <p:nvSpPr>
          <p:cNvPr id="13" name="Abgerundetes Rechteck 12"/>
          <p:cNvSpPr/>
          <p:nvPr/>
        </p:nvSpPr>
        <p:spPr>
          <a:xfrm>
            <a:off x="1428728" y="3168000"/>
            <a:ext cx="180000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Buschland</a:t>
            </a:r>
            <a:endParaRPr lang="de-DE" sz="1400" dirty="0">
              <a:solidFill>
                <a:schemeClr val="tx1"/>
              </a:solidFill>
            </a:endParaRPr>
          </a:p>
        </p:txBody>
      </p:sp>
      <p:sp>
        <p:nvSpPr>
          <p:cNvPr id="14" name="Abgerundetes Rechteck 13"/>
          <p:cNvSpPr/>
          <p:nvPr/>
        </p:nvSpPr>
        <p:spPr>
          <a:xfrm>
            <a:off x="1428728" y="4410000"/>
            <a:ext cx="180000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Weideland</a:t>
            </a:r>
            <a:endParaRPr lang="de-DE" sz="1400" dirty="0">
              <a:solidFill>
                <a:schemeClr val="tx1"/>
              </a:solidFill>
            </a:endParaRPr>
          </a:p>
        </p:txBody>
      </p:sp>
      <p:pic>
        <p:nvPicPr>
          <p:cNvPr id="6147" name="Grafik 4" descr="South Africa Vegetation.jpg"/>
          <p:cNvPicPr>
            <a:picLocks noChangeAspect="1"/>
          </p:cNvPicPr>
          <p:nvPr/>
        </p:nvPicPr>
        <p:blipFill>
          <a:blip r:embed="rId3" cstate="screen"/>
          <a:stretch>
            <a:fillRect/>
          </a:stretch>
        </p:blipFill>
        <p:spPr bwMode="auto">
          <a:xfrm>
            <a:off x="4572000" y="1114890"/>
            <a:ext cx="4226672"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6148" name="Picture 8" descr="DSC09124"/>
          <p:cNvPicPr>
            <a:picLocks noChangeArrowheads="1"/>
          </p:cNvPicPr>
          <p:nvPr/>
        </p:nvPicPr>
        <p:blipFill>
          <a:blip r:embed="rId4" cstate="screen"/>
          <a:srcRect/>
          <a:stretch>
            <a:fillRect/>
          </a:stretch>
        </p:blipFill>
        <p:spPr bwMode="auto">
          <a:xfrm>
            <a:off x="500034" y="3634890"/>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6149" name="Picture 5" descr="DSC09045"/>
          <p:cNvPicPr>
            <a:picLocks noChangeArrowheads="1"/>
          </p:cNvPicPr>
          <p:nvPr/>
        </p:nvPicPr>
        <p:blipFill>
          <a:blip r:embed="rId5" cstate="screen"/>
          <a:srcRect/>
          <a:stretch>
            <a:fillRect/>
          </a:stretch>
        </p:blipFill>
        <p:spPr bwMode="auto">
          <a:xfrm>
            <a:off x="500034" y="1114890"/>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6150" name="Picture 7"/>
          <p:cNvPicPr>
            <a:picLocks noChangeArrowheads="1"/>
          </p:cNvPicPr>
          <p:nvPr/>
        </p:nvPicPr>
        <p:blipFill>
          <a:blip r:embed="rId6" cstate="screen"/>
          <a:srcRect/>
          <a:stretch>
            <a:fillRect/>
          </a:stretch>
        </p:blipFill>
        <p:spPr bwMode="auto">
          <a:xfrm>
            <a:off x="500034" y="2374890"/>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6154" name="Picture 8"/>
          <p:cNvPicPr>
            <a:picLocks noChangeAspect="1" noChangeArrowheads="1"/>
          </p:cNvPicPr>
          <p:nvPr/>
        </p:nvPicPr>
        <p:blipFill>
          <a:blip r:embed="rId7" cstate="screen"/>
          <a:stretch>
            <a:fillRect/>
          </a:stretch>
        </p:blipFill>
        <p:spPr bwMode="auto">
          <a:xfrm>
            <a:off x="3214678" y="1013199"/>
            <a:ext cx="1129050" cy="1058485"/>
          </a:xfrm>
          <a:prstGeom prst="rect">
            <a:avLst/>
          </a:prstGeom>
          <a:noFill/>
          <a:ln w="9525">
            <a:noFill/>
            <a:miter lim="800000"/>
            <a:headEnd/>
            <a:tailEnd/>
          </a:ln>
        </p:spPr>
      </p:pic>
      <p:sp>
        <p:nvSpPr>
          <p:cNvPr id="15" name="Abgerundetes Rechteck 14"/>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Klima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out)">
                                      <p:cBhvr>
                                        <p:cTn id="7" dur="2000"/>
                                        <p:tgtEl>
                                          <p:spTgt spid="6147"/>
                                        </p:tgtEl>
                                      </p:cBhvr>
                                    </p:animEffect>
                                  </p:childTnLst>
                                </p:cTn>
                              </p:par>
                            </p:childTnLst>
                          </p:cTn>
                        </p:par>
                        <p:par>
                          <p:cTn id="8" fill="hold">
                            <p:stCondLst>
                              <p:cond delay="2000"/>
                            </p:stCondLst>
                            <p:childTnLst>
                              <p:par>
                                <p:cTn id="9" presetID="4" presetClass="entr" presetSubtype="32" fill="hold"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box(out)">
                                      <p:cBhvr>
                                        <p:cTn id="11" dur="2000"/>
                                        <p:tgtEl>
                                          <p:spTgt spid="61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par>
                          <p:cTn id="15" fill="hold">
                            <p:stCondLst>
                              <p:cond delay="4000"/>
                            </p:stCondLst>
                            <p:childTnLst>
                              <p:par>
                                <p:cTn id="16" presetID="4" presetClass="entr" presetSubtype="32" fill="hold" nodeType="after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ox(out)">
                                      <p:cBhvr>
                                        <p:cTn id="18" dur="2000"/>
                                        <p:tgtEl>
                                          <p:spTgt spid="61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6000"/>
                            </p:stCondLst>
                            <p:childTnLst>
                              <p:par>
                                <p:cTn id="23" presetID="4" presetClass="entr" presetSubtype="32" fill="hold" nodeType="after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box(out)">
                                      <p:cBhvr>
                                        <p:cTn id="25" dur="2000"/>
                                        <p:tgtEl>
                                          <p:spTgt spid="6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par>
                          <p:cTn id="29" fill="hold">
                            <p:stCondLst>
                              <p:cond delay="8000"/>
                            </p:stCondLst>
                            <p:childTnLst>
                              <p:par>
                                <p:cTn id="30" presetID="53" presetClass="entr" presetSubtype="0" fill="hold" nodeType="afterEffect">
                                  <p:stCondLst>
                                    <p:cond delay="1000"/>
                                  </p:stCondLst>
                                  <p:childTnLst>
                                    <p:set>
                                      <p:cBhvr>
                                        <p:cTn id="31" dur="1" fill="hold">
                                          <p:stCondLst>
                                            <p:cond delay="0"/>
                                          </p:stCondLst>
                                        </p:cTn>
                                        <p:tgtEl>
                                          <p:spTgt spid="6154"/>
                                        </p:tgtEl>
                                        <p:attrNameLst>
                                          <p:attrName>style.visibility</p:attrName>
                                        </p:attrNameLst>
                                      </p:cBhvr>
                                      <p:to>
                                        <p:strVal val="visible"/>
                                      </p:to>
                                    </p:set>
                                    <p:anim calcmode="lin" valueType="num">
                                      <p:cBhvr>
                                        <p:cTn id="32" dur="2000" fill="hold"/>
                                        <p:tgtEl>
                                          <p:spTgt spid="6154"/>
                                        </p:tgtEl>
                                        <p:attrNameLst>
                                          <p:attrName>ppt_w</p:attrName>
                                        </p:attrNameLst>
                                      </p:cBhvr>
                                      <p:tavLst>
                                        <p:tav tm="0">
                                          <p:val>
                                            <p:fltVal val="0"/>
                                          </p:val>
                                        </p:tav>
                                        <p:tav tm="100000">
                                          <p:val>
                                            <p:strVal val="#ppt_w"/>
                                          </p:val>
                                        </p:tav>
                                      </p:tavLst>
                                    </p:anim>
                                    <p:anim calcmode="lin" valueType="num">
                                      <p:cBhvr>
                                        <p:cTn id="33" dur="2000" fill="hold"/>
                                        <p:tgtEl>
                                          <p:spTgt spid="6154"/>
                                        </p:tgtEl>
                                        <p:attrNameLst>
                                          <p:attrName>ppt_h</p:attrName>
                                        </p:attrNameLst>
                                      </p:cBhvr>
                                      <p:tavLst>
                                        <p:tav tm="0">
                                          <p:val>
                                            <p:fltVal val="0"/>
                                          </p:val>
                                        </p:tav>
                                        <p:tav tm="100000">
                                          <p:val>
                                            <p:strVal val="#ppt_h"/>
                                          </p:val>
                                        </p:tav>
                                      </p:tavLst>
                                    </p:anim>
                                    <p:animEffect transition="in" filter="fade">
                                      <p:cBhvr>
                                        <p:cTn id="34" dur="20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bgerundetes Rechteck 22"/>
          <p:cNvSpPr/>
          <p:nvPr/>
        </p:nvSpPr>
        <p:spPr>
          <a:xfrm>
            <a:off x="5272330" y="4104000"/>
            <a:ext cx="1800000" cy="540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Bitter-</a:t>
            </a:r>
          </a:p>
          <a:p>
            <a:r>
              <a:rPr lang="de-DE" sz="1400" dirty="0" err="1" smtClean="0">
                <a:solidFill>
                  <a:schemeClr val="tx1"/>
                </a:solidFill>
              </a:rPr>
              <a:t>aloe</a:t>
            </a:r>
            <a:endParaRPr lang="de-DE" sz="1400" dirty="0">
              <a:solidFill>
                <a:schemeClr val="tx1"/>
              </a:solidFill>
            </a:endParaRPr>
          </a:p>
        </p:txBody>
      </p:sp>
      <p:sp>
        <p:nvSpPr>
          <p:cNvPr id="21" name="Abgerundetes Rechteck 20"/>
          <p:cNvSpPr/>
          <p:nvPr/>
        </p:nvSpPr>
        <p:spPr>
          <a:xfrm>
            <a:off x="1271802" y="4122000"/>
            <a:ext cx="1800000" cy="540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Mittag-</a:t>
            </a:r>
          </a:p>
          <a:p>
            <a:pPr algn="r"/>
            <a:r>
              <a:rPr lang="de-DE" sz="1400" dirty="0" err="1" smtClean="0">
                <a:solidFill>
                  <a:schemeClr val="tx1"/>
                </a:solidFill>
              </a:rPr>
              <a:t>blume</a:t>
            </a:r>
            <a:endParaRPr lang="de-DE" sz="1400" dirty="0">
              <a:solidFill>
                <a:schemeClr val="tx1"/>
              </a:solidFill>
            </a:endParaRPr>
          </a:p>
        </p:txBody>
      </p:sp>
      <p:sp>
        <p:nvSpPr>
          <p:cNvPr id="22" name="Abgerundetes Rechteck 21"/>
          <p:cNvSpPr/>
          <p:nvPr/>
        </p:nvSpPr>
        <p:spPr>
          <a:xfrm>
            <a:off x="1271802" y="2857502"/>
            <a:ext cx="1800000" cy="540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Wilde</a:t>
            </a:r>
          </a:p>
          <a:p>
            <a:pPr algn="r"/>
            <a:r>
              <a:rPr lang="de-DE" sz="1400" dirty="0" smtClean="0">
                <a:solidFill>
                  <a:schemeClr val="tx1"/>
                </a:solidFill>
              </a:rPr>
              <a:t>Geranien</a:t>
            </a:r>
            <a:endParaRPr lang="de-DE" sz="1400" dirty="0">
              <a:solidFill>
                <a:schemeClr val="tx1"/>
              </a:solidFill>
            </a:endParaRPr>
          </a:p>
        </p:txBody>
      </p:sp>
      <p:sp>
        <p:nvSpPr>
          <p:cNvPr id="20" name="Abgerundetes Rechteck 19"/>
          <p:cNvSpPr/>
          <p:nvPr/>
        </p:nvSpPr>
        <p:spPr>
          <a:xfrm>
            <a:off x="1271802" y="1602000"/>
            <a:ext cx="1800000" cy="540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Paradies-</a:t>
            </a:r>
          </a:p>
          <a:p>
            <a:pPr algn="r"/>
            <a:r>
              <a:rPr lang="de-DE" sz="1400" dirty="0" err="1" smtClean="0">
                <a:solidFill>
                  <a:schemeClr val="tx1"/>
                </a:solidFill>
              </a:rPr>
              <a:t>vogelblume</a:t>
            </a:r>
            <a:endParaRPr lang="de-DE" sz="1400" dirty="0">
              <a:solidFill>
                <a:schemeClr val="tx1"/>
              </a:solidFill>
            </a:endParaRPr>
          </a:p>
        </p:txBody>
      </p:sp>
      <p:pic>
        <p:nvPicPr>
          <p:cNvPr id="7171" name="Picture 5" descr="36Blumen5"/>
          <p:cNvPicPr>
            <a:picLocks noChangeArrowheads="1"/>
          </p:cNvPicPr>
          <p:nvPr/>
        </p:nvPicPr>
        <p:blipFill>
          <a:blip r:embed="rId3" cstate="screen"/>
          <a:srcRect/>
          <a:stretch>
            <a:fillRect/>
          </a:stretch>
        </p:blipFill>
        <p:spPr bwMode="auto">
          <a:xfrm>
            <a:off x="308794" y="3591552"/>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7172" name="Picture 6" descr="DSC08740"/>
          <p:cNvPicPr>
            <a:picLocks noChangeAspect="1" noChangeArrowheads="1"/>
          </p:cNvPicPr>
          <p:nvPr/>
        </p:nvPicPr>
        <p:blipFill>
          <a:blip r:embed="rId4" cstate="screen"/>
          <a:stretch>
            <a:fillRect/>
          </a:stretch>
        </p:blipFill>
        <p:spPr bwMode="auto">
          <a:xfrm>
            <a:off x="6143636" y="1071552"/>
            <a:ext cx="2700000" cy="360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7173" name="Picture 8" descr="D:\Südafrika Reise 2006\4Kapstadt, Gnadenthal\PICT0178.JPG"/>
          <p:cNvPicPr>
            <a:picLocks noChangeAspect="1" noChangeArrowheads="1"/>
          </p:cNvPicPr>
          <p:nvPr/>
        </p:nvPicPr>
        <p:blipFill>
          <a:blip r:embed="rId5" cstate="screen"/>
          <a:srcRect/>
          <a:stretch>
            <a:fillRect/>
          </a:stretch>
        </p:blipFill>
        <p:spPr bwMode="auto">
          <a:xfrm>
            <a:off x="3222000" y="1071552"/>
            <a:ext cx="2700000" cy="1832297"/>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7174" name="Grafik 6" descr="PICT0043.JPG"/>
          <p:cNvPicPr>
            <a:picLocks/>
          </p:cNvPicPr>
          <p:nvPr/>
        </p:nvPicPr>
        <p:blipFill>
          <a:blip r:embed="rId6" cstate="screen"/>
          <a:srcRect/>
          <a:stretch>
            <a:fillRect/>
          </a:stretch>
        </p:blipFill>
        <p:spPr bwMode="auto">
          <a:xfrm>
            <a:off x="308794" y="1071552"/>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7175" name="Grafik 7" descr="PICT0097.JPG"/>
          <p:cNvPicPr>
            <a:picLocks/>
          </p:cNvPicPr>
          <p:nvPr/>
        </p:nvPicPr>
        <p:blipFill>
          <a:blip r:embed="rId7" cstate="screen"/>
          <a:srcRect/>
          <a:stretch>
            <a:fillRect/>
          </a:stretch>
        </p:blipFill>
        <p:spPr bwMode="auto">
          <a:xfrm>
            <a:off x="308794" y="2331552"/>
            <a:ext cx="1620000" cy="108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4" name="Abgerundetes Rechteck 13"/>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Blumenparadies</a:t>
            </a:r>
          </a:p>
        </p:txBody>
      </p:sp>
      <p:sp>
        <p:nvSpPr>
          <p:cNvPr id="24" name="Abgerundetes Rechteck 23"/>
          <p:cNvSpPr/>
          <p:nvPr/>
        </p:nvSpPr>
        <p:spPr>
          <a:xfrm>
            <a:off x="3672000" y="3109502"/>
            <a:ext cx="1800000" cy="288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chemeClr val="tx1"/>
                </a:solidFill>
              </a:rPr>
              <a:t>Königsprotea</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out)">
                                      <p:cBhvr>
                                        <p:cTn id="7" dur="2000"/>
                                        <p:tgtEl>
                                          <p:spTgt spid="7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box(out)">
                                      <p:cBhvr>
                                        <p:cTn id="14" dur="2000"/>
                                        <p:tgtEl>
                                          <p:spTgt spid="717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box(out)">
                                      <p:cBhvr>
                                        <p:cTn id="21" dur="2000"/>
                                        <p:tgtEl>
                                          <p:spTgt spid="717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2000"/>
                                        <p:tgtEl>
                                          <p:spTgt spid="20"/>
                                        </p:tgtEl>
                                      </p:cBhvr>
                                    </p:animEffect>
                                  </p:childTnLst>
                                </p:cTn>
                              </p:par>
                            </p:childTnLst>
                          </p:cTn>
                        </p:par>
                        <p:par>
                          <p:cTn id="25" fill="hold">
                            <p:stCondLst>
                              <p:cond delay="6000"/>
                            </p:stCondLst>
                            <p:childTnLst>
                              <p:par>
                                <p:cTn id="26" presetID="4" presetClass="entr" presetSubtype="32" fill="hold" nodeType="after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box(out)">
                                      <p:cBhvr>
                                        <p:cTn id="28" dur="2000"/>
                                        <p:tgtEl>
                                          <p:spTgt spid="71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childTnLst>
                                </p:cTn>
                              </p:par>
                            </p:childTnLst>
                          </p:cTn>
                        </p:par>
                        <p:par>
                          <p:cTn id="32" fill="hold">
                            <p:stCondLst>
                              <p:cond delay="8000"/>
                            </p:stCondLst>
                            <p:childTnLst>
                              <p:par>
                                <p:cTn id="33" presetID="4" presetClass="entr" presetSubtype="32" fill="hold" nodeType="afterEffect">
                                  <p:stCondLst>
                                    <p:cond delay="0"/>
                                  </p:stCondLst>
                                  <p:childTnLst>
                                    <p:set>
                                      <p:cBhvr>
                                        <p:cTn id="34" dur="1" fill="hold">
                                          <p:stCondLst>
                                            <p:cond delay="0"/>
                                          </p:stCondLst>
                                        </p:cTn>
                                        <p:tgtEl>
                                          <p:spTgt spid="7171"/>
                                        </p:tgtEl>
                                        <p:attrNameLst>
                                          <p:attrName>style.visibility</p:attrName>
                                        </p:attrNameLst>
                                      </p:cBhvr>
                                      <p:to>
                                        <p:strVal val="visible"/>
                                      </p:to>
                                    </p:set>
                                    <p:animEffect transition="in" filter="box(out)">
                                      <p:cBhvr>
                                        <p:cTn id="35" dur="2000"/>
                                        <p:tgtEl>
                                          <p:spTgt spid="71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2" grpId="0" animBg="1"/>
      <p:bldP spid="20"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4071934" y="4569766"/>
            <a:ext cx="1800000" cy="288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Antilope</a:t>
            </a:r>
            <a:endParaRPr lang="de-DE" sz="1400" dirty="0">
              <a:solidFill>
                <a:schemeClr val="tx1"/>
              </a:solidFill>
            </a:endParaRPr>
          </a:p>
        </p:txBody>
      </p:sp>
      <p:sp>
        <p:nvSpPr>
          <p:cNvPr id="17" name="Abgerundetes Rechteck 16"/>
          <p:cNvSpPr/>
          <p:nvPr/>
        </p:nvSpPr>
        <p:spPr>
          <a:xfrm>
            <a:off x="5415206" y="3426758"/>
            <a:ext cx="1800000" cy="288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Stelzenvogel</a:t>
            </a:r>
            <a:endParaRPr lang="de-DE" sz="1400" dirty="0">
              <a:solidFill>
                <a:schemeClr val="tx1"/>
              </a:solidFill>
            </a:endParaRPr>
          </a:p>
        </p:txBody>
      </p:sp>
      <p:sp>
        <p:nvSpPr>
          <p:cNvPr id="18" name="Abgerundetes Rechteck 17"/>
          <p:cNvSpPr/>
          <p:nvPr/>
        </p:nvSpPr>
        <p:spPr>
          <a:xfrm>
            <a:off x="4429124" y="2926692"/>
            <a:ext cx="1800000" cy="288000"/>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de-DE" sz="1400" dirty="0" smtClean="0">
                <a:solidFill>
                  <a:schemeClr val="tx1"/>
                </a:solidFill>
              </a:rPr>
              <a:t>Vogelstrauß</a:t>
            </a:r>
            <a:endParaRPr lang="de-DE" sz="1400" dirty="0">
              <a:solidFill>
                <a:schemeClr val="tx1"/>
              </a:solidFill>
            </a:endParaRPr>
          </a:p>
        </p:txBody>
      </p:sp>
      <p:sp>
        <p:nvSpPr>
          <p:cNvPr id="16" name="Abgerundetes Rechteck 15"/>
          <p:cNvSpPr/>
          <p:nvPr/>
        </p:nvSpPr>
        <p:spPr>
          <a:xfrm>
            <a:off x="3000364" y="1071552"/>
            <a:ext cx="1800000" cy="540000"/>
          </a:xfrm>
          <a:prstGeom prst="roundRect">
            <a:avLst>
              <a:gd name="adj" fmla="val 37766"/>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10800000" scaled="1"/>
            <a:tileRect/>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r"/>
            <a:r>
              <a:rPr lang="de-DE" sz="1400" dirty="0" smtClean="0">
                <a:solidFill>
                  <a:schemeClr val="tx1"/>
                </a:solidFill>
              </a:rPr>
              <a:t>Löwen-</a:t>
            </a:r>
          </a:p>
          <a:p>
            <a:pPr algn="r"/>
            <a:r>
              <a:rPr lang="de-DE" sz="1400" dirty="0" err="1" smtClean="0">
                <a:solidFill>
                  <a:schemeClr val="tx1"/>
                </a:solidFill>
              </a:rPr>
              <a:t>weibchen</a:t>
            </a:r>
            <a:endParaRPr lang="de-DE" sz="1400" dirty="0">
              <a:solidFill>
                <a:schemeClr val="tx1"/>
              </a:solidFill>
            </a:endParaRPr>
          </a:p>
        </p:txBody>
      </p:sp>
      <p:pic>
        <p:nvPicPr>
          <p:cNvPr id="8195" name="Picture 4" descr="D:\Südafrika Reise 2006\9Tierpark, Krügersdorp\PICT0286.JPG"/>
          <p:cNvPicPr>
            <a:picLocks noChangeArrowheads="1"/>
          </p:cNvPicPr>
          <p:nvPr/>
        </p:nvPicPr>
        <p:blipFill>
          <a:blip r:embed="rId3" cstate="screen"/>
          <a:srcRect/>
          <a:stretch>
            <a:fillRect/>
          </a:stretch>
        </p:blipFill>
        <p:spPr bwMode="auto">
          <a:xfrm>
            <a:off x="5572132" y="1071552"/>
            <a:ext cx="3240000" cy="216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8196" name="Picture 6"/>
          <p:cNvPicPr>
            <a:picLocks noChangeArrowheads="1"/>
          </p:cNvPicPr>
          <p:nvPr/>
        </p:nvPicPr>
        <p:blipFill>
          <a:blip r:embed="rId4" cstate="screen"/>
          <a:srcRect/>
          <a:stretch>
            <a:fillRect/>
          </a:stretch>
        </p:blipFill>
        <p:spPr bwMode="auto">
          <a:xfrm>
            <a:off x="357158" y="3429006"/>
            <a:ext cx="2160000" cy="144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8197" name="Picture 7"/>
          <p:cNvPicPr>
            <a:picLocks noChangeArrowheads="1"/>
          </p:cNvPicPr>
          <p:nvPr/>
        </p:nvPicPr>
        <p:blipFill>
          <a:blip r:embed="rId5" cstate="screen"/>
          <a:srcRect/>
          <a:stretch>
            <a:fillRect/>
          </a:stretch>
        </p:blipFill>
        <p:spPr bwMode="auto">
          <a:xfrm>
            <a:off x="357158" y="1071552"/>
            <a:ext cx="3240000" cy="216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8198" name="Picture 8"/>
          <p:cNvPicPr>
            <a:picLocks noChangeArrowheads="1"/>
          </p:cNvPicPr>
          <p:nvPr/>
        </p:nvPicPr>
        <p:blipFill>
          <a:blip r:embed="rId6" cstate="screen"/>
          <a:srcRect/>
          <a:stretch>
            <a:fillRect/>
          </a:stretch>
        </p:blipFill>
        <p:spPr bwMode="auto">
          <a:xfrm>
            <a:off x="2769190" y="3429006"/>
            <a:ext cx="2160000" cy="144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pic>
        <p:nvPicPr>
          <p:cNvPr id="8199" name="Picture 9" descr="D:\Südafrika Reise 2006\9Tierpark, Krügersdorp\PICT0327.JPG"/>
          <p:cNvPicPr>
            <a:picLocks noChangeArrowheads="1"/>
          </p:cNvPicPr>
          <p:nvPr/>
        </p:nvPicPr>
        <p:blipFill>
          <a:blip r:embed="rId7" cstate="screen"/>
          <a:srcRect/>
          <a:stretch>
            <a:fillRect/>
          </a:stretch>
        </p:blipFill>
        <p:spPr bwMode="auto">
          <a:xfrm>
            <a:off x="6652132" y="3429006"/>
            <a:ext cx="2160000" cy="144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14" name="Abgerundetes Rechteck 13"/>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Tierwelt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out)">
                                      <p:cBhvr>
                                        <p:cTn id="7" dur="2000"/>
                                        <p:tgtEl>
                                          <p:spTgt spid="81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p:stCondLst>
                              <p:cond delay="2000"/>
                            </p:stCondLst>
                            <p:childTnLst>
                              <p:par>
                                <p:cTn id="12" presetID="4" presetClass="entr" presetSubtype="32" fill="hold" nodeType="after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box(out)">
                                      <p:cBhvr>
                                        <p:cTn id="14" dur="2000"/>
                                        <p:tgtEl>
                                          <p:spTgt spid="819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p:stCondLst>
                              <p:cond delay="4000"/>
                            </p:stCondLst>
                            <p:childTnLst>
                              <p:par>
                                <p:cTn id="19" presetID="4" presetClass="entr" presetSubtype="32" fill="hold" nodeType="after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box(out)">
                                      <p:cBhvr>
                                        <p:cTn id="21" dur="2000"/>
                                        <p:tgtEl>
                                          <p:spTgt spid="81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childTnLst>
                          </p:cTn>
                        </p:par>
                        <p:par>
                          <p:cTn id="25" fill="hold">
                            <p:stCondLst>
                              <p:cond delay="6000"/>
                            </p:stCondLst>
                            <p:childTnLst>
                              <p:par>
                                <p:cTn id="26" presetID="4" presetClass="entr" presetSubtype="32" fill="hold" nodeType="afterEffect">
                                  <p:stCondLst>
                                    <p:cond delay="0"/>
                                  </p:stCondLst>
                                  <p:childTnLst>
                                    <p:set>
                                      <p:cBhvr>
                                        <p:cTn id="27" dur="1" fill="hold">
                                          <p:stCondLst>
                                            <p:cond delay="0"/>
                                          </p:stCondLst>
                                        </p:cTn>
                                        <p:tgtEl>
                                          <p:spTgt spid="8199"/>
                                        </p:tgtEl>
                                        <p:attrNameLst>
                                          <p:attrName>style.visibility</p:attrName>
                                        </p:attrNameLst>
                                      </p:cBhvr>
                                      <p:to>
                                        <p:strVal val="visible"/>
                                      </p:to>
                                    </p:set>
                                    <p:animEffect transition="in" filter="box(out)">
                                      <p:cBhvr>
                                        <p:cTn id="28" dur="2000"/>
                                        <p:tgtEl>
                                          <p:spTgt spid="819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par>
                          <p:cTn id="32" fill="hold">
                            <p:stCondLst>
                              <p:cond delay="8000"/>
                            </p:stCondLst>
                            <p:childTnLst>
                              <p:par>
                                <p:cTn id="33" presetID="4" presetClass="entr" presetSubtype="32" fill="hold" nodeType="afterEffect">
                                  <p:stCondLst>
                                    <p:cond delay="0"/>
                                  </p:stCondLst>
                                  <p:childTnLst>
                                    <p:set>
                                      <p:cBhvr>
                                        <p:cTn id="34" dur="1" fill="hold">
                                          <p:stCondLst>
                                            <p:cond delay="0"/>
                                          </p:stCondLst>
                                        </p:cTn>
                                        <p:tgtEl>
                                          <p:spTgt spid="8196"/>
                                        </p:tgtEl>
                                        <p:attrNameLst>
                                          <p:attrName>style.visibility</p:attrName>
                                        </p:attrNameLst>
                                      </p:cBhvr>
                                      <p:to>
                                        <p:strVal val="visible"/>
                                      </p:to>
                                    </p:set>
                                    <p:animEffect transition="in" filter="box(out)">
                                      <p:cBhvr>
                                        <p:cTn id="35"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C:\Dokumente und Einstellungen\Katharina\Eigene Dateien\HMH\Südafrika PPP\2010-03 (Mrz)\Scannen0018.jpg"/>
          <p:cNvPicPr>
            <a:picLocks noChangeArrowheads="1"/>
          </p:cNvPicPr>
          <p:nvPr/>
        </p:nvPicPr>
        <p:blipFill>
          <a:blip r:embed="rId3" cstate="screen">
            <a:lum bright="20000" contrast="20000"/>
          </a:blip>
          <a:srcRect/>
          <a:stretch>
            <a:fillRect/>
          </a:stretch>
        </p:blipFill>
        <p:spPr bwMode="auto">
          <a:xfrm>
            <a:off x="428596" y="1071552"/>
            <a:ext cx="3240000" cy="2160000"/>
          </a:xfrm>
          <a:prstGeom prst="rect">
            <a:avLst/>
          </a:prstGeom>
          <a:noFill/>
          <a:ln w="9525">
            <a:noFill/>
            <a:miter lim="800000"/>
            <a:headEnd/>
            <a:tailEnd/>
          </a:ln>
          <a:effectLst>
            <a:outerShdw blurRad="50800" dist="38100" dir="18900000" algn="bl" rotWithShape="0">
              <a:prstClr val="black">
                <a:alpha val="40000"/>
              </a:prstClr>
            </a:outerShdw>
          </a:effectLst>
          <a:scene3d>
            <a:camera prst="orthographicFront"/>
            <a:lightRig rig="threePt" dir="t"/>
          </a:scene3d>
          <a:sp3d>
            <a:bevelT/>
          </a:sp3d>
        </p:spPr>
      </p:pic>
      <p:sp>
        <p:nvSpPr>
          <p:cNvPr id="7" name="Abgerundetes Rechteck 6"/>
          <p:cNvSpPr/>
          <p:nvPr/>
        </p:nvSpPr>
        <p:spPr>
          <a:xfrm>
            <a:off x="144000" y="144000"/>
            <a:ext cx="5400000" cy="432000"/>
          </a:xfrm>
          <a:prstGeom prst="roundRect">
            <a:avLst>
              <a:gd name="adj" fmla="val 27454"/>
            </a:avLst>
          </a:prstGeom>
          <a:gradFill flip="none" rotWithShape="1">
            <a:gsLst>
              <a:gs pos="0">
                <a:schemeClr val="accent1">
                  <a:shade val="30000"/>
                  <a:satMod val="115000"/>
                  <a:alpha val="61000"/>
                </a:schemeClr>
              </a:gs>
              <a:gs pos="78000">
                <a:schemeClr val="accent1">
                  <a:shade val="67500"/>
                  <a:satMod val="115000"/>
                  <a:alpha val="0"/>
                </a:schemeClr>
              </a:gs>
              <a:gs pos="100000">
                <a:srgbClr val="B8E3E6">
                  <a:alpha val="0"/>
                </a:srgb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342900" indent="-342900"/>
            <a:r>
              <a:rPr lang="de-DE" dirty="0" smtClean="0">
                <a:solidFill>
                  <a:srgbClr val="F47920"/>
                </a:solidFill>
              </a:rPr>
              <a:t>I. </a:t>
            </a:r>
            <a:r>
              <a:rPr lang="de-DE" dirty="0" smtClean="0">
                <a:solidFill>
                  <a:schemeClr val="tx1"/>
                </a:solidFill>
              </a:rPr>
              <a:t>Das Land Südafrika – Frühgeschichte</a:t>
            </a:r>
          </a:p>
        </p:txBody>
      </p:sp>
      <p:sp>
        <p:nvSpPr>
          <p:cNvPr id="9" name="Abgerundetes Rechteck 8"/>
          <p:cNvSpPr/>
          <p:nvPr/>
        </p:nvSpPr>
        <p:spPr>
          <a:xfrm>
            <a:off x="4395404" y="1071552"/>
            <a:ext cx="4320000" cy="1800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1400" u="sng" dirty="0" smtClean="0">
                <a:solidFill>
                  <a:srgbClr val="F47920"/>
                </a:solidFill>
              </a:rPr>
              <a:t>Vor 10 000 Jahren</a:t>
            </a:r>
          </a:p>
          <a:p>
            <a:pPr>
              <a:spcAft>
                <a:spcPts val="600"/>
              </a:spcAft>
            </a:pPr>
            <a:r>
              <a:rPr lang="de-DE" sz="1400" dirty="0" smtClean="0">
                <a:solidFill>
                  <a:schemeClr val="tx1"/>
                </a:solidFill>
              </a:rPr>
              <a:t>Die </a:t>
            </a:r>
            <a:r>
              <a:rPr lang="de-DE" sz="1400" b="1" dirty="0" smtClean="0">
                <a:solidFill>
                  <a:schemeClr val="tx1"/>
                </a:solidFill>
              </a:rPr>
              <a:t>San</a:t>
            </a:r>
            <a:r>
              <a:rPr lang="de-DE" sz="1400" dirty="0" smtClean="0">
                <a:solidFill>
                  <a:schemeClr val="tx1"/>
                </a:solidFill>
              </a:rPr>
              <a:t> bevölkern weite Teile des Südwestens von Südafrika. Sie sind Jäger und Sammler und hinterlassen wunderbare Höhlenmalereien.</a:t>
            </a:r>
          </a:p>
          <a:p>
            <a:r>
              <a:rPr lang="de-DE" sz="1400" dirty="0" smtClean="0">
                <a:solidFill>
                  <a:schemeClr val="tx1"/>
                </a:solidFill>
              </a:rPr>
              <a:t>Die </a:t>
            </a:r>
            <a:r>
              <a:rPr lang="de-DE" sz="1400" b="1" dirty="0" err="1" smtClean="0">
                <a:solidFill>
                  <a:schemeClr val="tx1"/>
                </a:solidFill>
              </a:rPr>
              <a:t>Kho-khoi</a:t>
            </a:r>
            <a:r>
              <a:rPr lang="de-DE" sz="1400" b="1" dirty="0" smtClean="0">
                <a:solidFill>
                  <a:schemeClr val="tx1"/>
                </a:solidFill>
              </a:rPr>
              <a:t> </a:t>
            </a:r>
            <a:r>
              <a:rPr lang="de-DE" sz="1400" dirty="0" smtClean="0">
                <a:solidFill>
                  <a:schemeClr val="tx1"/>
                </a:solidFill>
              </a:rPr>
              <a:t>sind eher an den Küsten zu finden. Sie sind  halbnomadische  Ackerbauern und Viehzüchter.</a:t>
            </a:r>
            <a:endParaRPr lang="de-DE" dirty="0"/>
          </a:p>
        </p:txBody>
      </p:sp>
      <p:sp>
        <p:nvSpPr>
          <p:cNvPr id="10" name="Abgerundetes Rechteck 9"/>
          <p:cNvSpPr/>
          <p:nvPr/>
        </p:nvSpPr>
        <p:spPr>
          <a:xfrm>
            <a:off x="4395404" y="3057766"/>
            <a:ext cx="4320000" cy="18000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1400" u="sng" dirty="0" smtClean="0">
                <a:solidFill>
                  <a:srgbClr val="F47920"/>
                </a:solidFill>
              </a:rPr>
              <a:t>Um 200 n. Chr.</a:t>
            </a:r>
          </a:p>
          <a:p>
            <a:r>
              <a:rPr lang="de-DE" sz="1400" b="1" dirty="0" smtClean="0">
                <a:solidFill>
                  <a:schemeClr val="tx1"/>
                </a:solidFill>
              </a:rPr>
              <a:t>Schwarze Völker </a:t>
            </a:r>
            <a:r>
              <a:rPr lang="de-DE" sz="1400" dirty="0" smtClean="0">
                <a:solidFill>
                  <a:schemeClr val="tx1"/>
                </a:solidFill>
              </a:rPr>
              <a:t>aus Zentralafrika breiten sich nach Süden aus und besiedeln den Norden und Osten Südafrikas. Sie sind Hirten und Bauern und bringen eine hochentwickelte Kultur aus der Eisenzeit mit.</a:t>
            </a:r>
            <a:endParaRPr lang="de-DE" sz="1400" dirty="0">
              <a:solidFill>
                <a:schemeClr val="tx1"/>
              </a:solidFill>
            </a:endParaRPr>
          </a:p>
        </p:txBody>
      </p:sp>
      <p:sp>
        <p:nvSpPr>
          <p:cNvPr id="11" name="Abgerundetes Rechteck 10"/>
          <p:cNvSpPr/>
          <p:nvPr/>
        </p:nvSpPr>
        <p:spPr>
          <a:xfrm>
            <a:off x="977026" y="3429006"/>
            <a:ext cx="2143140" cy="571504"/>
          </a:xfrm>
          <a:prstGeom prst="roundRect">
            <a:avLst>
              <a:gd name="adj" fmla="val 37766"/>
            </a:avLst>
          </a:prstGeom>
          <a:gradFill>
            <a:gsLst>
              <a:gs pos="0">
                <a:schemeClr val="accent1">
                  <a:shade val="30000"/>
                  <a:satMod val="115000"/>
                  <a:alpha val="61000"/>
                </a:schemeClr>
              </a:gs>
              <a:gs pos="78000">
                <a:schemeClr val="accent1">
                  <a:shade val="67500"/>
                  <a:satMod val="115000"/>
                  <a:alpha val="0"/>
                </a:schemeClr>
              </a:gs>
              <a:gs pos="100000">
                <a:srgbClr val="B8E3E6">
                  <a:alpha val="2000"/>
                </a:srgbClr>
              </a:gs>
            </a:gsLst>
            <a:lin ang="0" scaled="1"/>
          </a:gradFill>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DE" sz="1400" dirty="0" smtClean="0">
                <a:solidFill>
                  <a:schemeClr val="tx1"/>
                </a:solidFill>
              </a:rPr>
              <a:t>Höhlenmalerei aus den </a:t>
            </a:r>
            <a:r>
              <a:rPr lang="de-DE" sz="1400" dirty="0" err="1" smtClean="0">
                <a:solidFill>
                  <a:schemeClr val="tx1"/>
                </a:solidFill>
              </a:rPr>
              <a:t>Drakensbergen</a:t>
            </a:r>
            <a:endParaRPr lang="de-DE" sz="1400" dirty="0">
              <a:solidFill>
                <a:schemeClr val="tx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out)">
                                      <p:cBhvr>
                                        <p:cTn id="7" dur="2000"/>
                                        <p:tgtEl>
                                          <p:spTgt spid="9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HMH standart">
  <a:themeElements>
    <a:clrScheme name="1_HMH Stand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HMH Standart">
      <a:majorFont>
        <a:latin typeface="Futura Hv BT"/>
        <a:ea typeface=""/>
        <a:cs typeface=""/>
      </a:majorFont>
      <a:minorFont>
        <a:latin typeface="Futura Md B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MH Stand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MH Stand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MH Stand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MH Stand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MH Stand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MH Stand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MH Standa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MH Stand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MH Stand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MH Stand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MH Stand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MH Stand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HMH standart</Template>
  <TotalTime>0</TotalTime>
  <Words>6198</Words>
  <Application>Microsoft Office PowerPoint</Application>
  <PresentationFormat>Bildschirmpräsentation (16:9)</PresentationFormat>
  <Paragraphs>390</Paragraphs>
  <Slides>37</Slides>
  <Notes>37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39" baseType="lpstr">
      <vt:lpstr>HMH standart</vt:lpstr>
      <vt:lpstr>Dokument</vt:lpstr>
      <vt:lpstr>Südafrika</vt:lpstr>
      <vt:lpstr>Südafrika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Hamba Gahle –  Auf Wiedersehen!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Südafrika</dc:title>
  <dc:creator>Katharina</dc:creator>
  <cp:lastModifiedBy>Niels Gärtner</cp:lastModifiedBy>
  <cp:revision>420</cp:revision>
  <dcterms:created xsi:type="dcterms:W3CDTF">2010-03-15T13:20:35Z</dcterms:created>
  <dcterms:modified xsi:type="dcterms:W3CDTF">2020-05-29T13:35:03Z</dcterms:modified>
</cp:coreProperties>
</file>