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8"/>
  </p:notesMasterIdLst>
  <p:handoutMasterIdLst>
    <p:handoutMasterId r:id="rId49"/>
  </p:handoutMasterIdLst>
  <p:sldIdLst>
    <p:sldId id="256" r:id="rId2"/>
    <p:sldId id="305" r:id="rId3"/>
    <p:sldId id="274" r:id="rId4"/>
    <p:sldId id="257" r:id="rId5"/>
    <p:sldId id="269" r:id="rId6"/>
    <p:sldId id="264" r:id="rId7"/>
    <p:sldId id="265" r:id="rId8"/>
    <p:sldId id="263" r:id="rId9"/>
    <p:sldId id="270" r:id="rId10"/>
    <p:sldId id="258" r:id="rId11"/>
    <p:sldId id="275" r:id="rId12"/>
    <p:sldId id="266" r:id="rId13"/>
    <p:sldId id="276" r:id="rId14"/>
    <p:sldId id="279" r:id="rId15"/>
    <p:sldId id="277" r:id="rId16"/>
    <p:sldId id="281" r:id="rId17"/>
    <p:sldId id="280" r:id="rId18"/>
    <p:sldId id="282" r:id="rId19"/>
    <p:sldId id="286" r:id="rId20"/>
    <p:sldId id="290" r:id="rId21"/>
    <p:sldId id="278" r:id="rId22"/>
    <p:sldId id="283" r:id="rId23"/>
    <p:sldId id="284" r:id="rId24"/>
    <p:sldId id="285" r:id="rId25"/>
    <p:sldId id="289" r:id="rId26"/>
    <p:sldId id="287" r:id="rId27"/>
    <p:sldId id="291" r:id="rId28"/>
    <p:sldId id="292" r:id="rId29"/>
    <p:sldId id="293" r:id="rId30"/>
    <p:sldId id="260" r:id="rId31"/>
    <p:sldId id="294" r:id="rId32"/>
    <p:sldId id="272" r:id="rId33"/>
    <p:sldId id="297" r:id="rId34"/>
    <p:sldId id="267" r:id="rId35"/>
    <p:sldId id="296" r:id="rId36"/>
    <p:sldId id="295" r:id="rId37"/>
    <p:sldId id="300" r:id="rId38"/>
    <p:sldId id="298" r:id="rId39"/>
    <p:sldId id="268" r:id="rId40"/>
    <p:sldId id="301" r:id="rId41"/>
    <p:sldId id="261" r:id="rId42"/>
    <p:sldId id="299" r:id="rId43"/>
    <p:sldId id="302" r:id="rId44"/>
    <p:sldId id="303" r:id="rId45"/>
    <p:sldId id="262" r:id="rId46"/>
    <p:sldId id="304" r:id="rId47"/>
  </p:sldIdLst>
  <p:sldSz cx="11522075" cy="6480175"/>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3WAk8bN4oMsT8VTRCU9YHA==" hashData="rY2VgQWDHipHPHv+sBbmdePDeoA="/>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7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88" autoAdjust="0"/>
    <p:restoredTop sz="83082" autoAdjust="0"/>
  </p:normalViewPr>
  <p:slideViewPr>
    <p:cSldViewPr>
      <p:cViewPr varScale="1">
        <p:scale>
          <a:sx n="102" d="100"/>
          <a:sy n="102" d="100"/>
        </p:scale>
        <p:origin x="-1134" y="-96"/>
      </p:cViewPr>
      <p:guideLst>
        <p:guide orient="horz" pos="2041"/>
        <p:guide pos="3629"/>
      </p:guideLst>
    </p:cSldViewPr>
  </p:slideViewPr>
  <p:notesTextViewPr>
    <p:cViewPr>
      <p:scale>
        <a:sx n="100" d="100"/>
        <a:sy n="100" d="100"/>
      </p:scale>
      <p:origin x="0" y="0"/>
    </p:cViewPr>
  </p:notesTextViewPr>
  <p:sorterViewPr>
    <p:cViewPr>
      <p:scale>
        <a:sx n="66" d="100"/>
        <a:sy n="66" d="100"/>
      </p:scale>
      <p:origin x="0" y="1812"/>
    </p:cViewPr>
  </p:sorterViewPr>
  <p:notesViewPr>
    <p:cSldViewPr>
      <p:cViewPr>
        <p:scale>
          <a:sx n="100" d="100"/>
          <a:sy n="100" d="100"/>
        </p:scale>
        <p:origin x="-1554" y="21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30765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t" anchorCtr="0" compatLnSpc="1">
            <a:prstTxWarp prst="textNoShape">
              <a:avLst/>
            </a:prstTxWarp>
          </a:bodyPr>
          <a:lstStyle>
            <a:lvl1pPr defTabSz="950913">
              <a:defRPr sz="1300"/>
            </a:lvl1pPr>
          </a:lstStyle>
          <a:p>
            <a:endParaRPr lang="de-DE" altLang="de-DE"/>
          </a:p>
        </p:txBody>
      </p:sp>
      <p:sp>
        <p:nvSpPr>
          <p:cNvPr id="123907" name="Rectangle 3"/>
          <p:cNvSpPr>
            <a:spLocks noGrp="1" noChangeArrowheads="1"/>
          </p:cNvSpPr>
          <p:nvPr>
            <p:ph type="dt" sz="quarter" idx="1"/>
          </p:nvPr>
        </p:nvSpPr>
        <p:spPr bwMode="auto">
          <a:xfrm>
            <a:off x="4021138" y="0"/>
            <a:ext cx="30765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t" anchorCtr="0" compatLnSpc="1">
            <a:prstTxWarp prst="textNoShape">
              <a:avLst/>
            </a:prstTxWarp>
          </a:bodyPr>
          <a:lstStyle>
            <a:lvl1pPr algn="r" defTabSz="950913">
              <a:defRPr sz="1300"/>
            </a:lvl1pPr>
          </a:lstStyle>
          <a:p>
            <a:endParaRPr lang="de-DE" altLang="de-DE"/>
          </a:p>
        </p:txBody>
      </p:sp>
      <p:sp>
        <p:nvSpPr>
          <p:cNvPr id="123908" name="Rectangle 4"/>
          <p:cNvSpPr>
            <a:spLocks noGrp="1" noChangeArrowheads="1"/>
          </p:cNvSpPr>
          <p:nvPr>
            <p:ph type="ftr" sz="quarter" idx="2"/>
          </p:nvPr>
        </p:nvSpPr>
        <p:spPr bwMode="auto">
          <a:xfrm>
            <a:off x="0" y="9718675"/>
            <a:ext cx="30765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b" anchorCtr="0" compatLnSpc="1">
            <a:prstTxWarp prst="textNoShape">
              <a:avLst/>
            </a:prstTxWarp>
          </a:bodyPr>
          <a:lstStyle>
            <a:lvl1pPr defTabSz="950913">
              <a:defRPr sz="1300"/>
            </a:lvl1pPr>
          </a:lstStyle>
          <a:p>
            <a:endParaRPr lang="de-DE" altLang="de-DE"/>
          </a:p>
        </p:txBody>
      </p:sp>
      <p:sp>
        <p:nvSpPr>
          <p:cNvPr id="123909" name="Rectangle 5"/>
          <p:cNvSpPr>
            <a:spLocks noGrp="1" noChangeArrowheads="1"/>
          </p:cNvSpPr>
          <p:nvPr>
            <p:ph type="sldNum" sz="quarter" idx="3"/>
          </p:nvPr>
        </p:nvSpPr>
        <p:spPr bwMode="auto">
          <a:xfrm>
            <a:off x="4021138" y="9718675"/>
            <a:ext cx="3076575" cy="514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b" anchorCtr="0" compatLnSpc="1">
            <a:prstTxWarp prst="textNoShape">
              <a:avLst/>
            </a:prstTxWarp>
          </a:bodyPr>
          <a:lstStyle>
            <a:lvl1pPr algn="r" defTabSz="950913">
              <a:defRPr sz="1300"/>
            </a:lvl1pPr>
          </a:lstStyle>
          <a:p>
            <a:fld id="{E229EE36-7342-4608-900C-76DBC1C95A42}" type="slidenum">
              <a:rPr lang="de-DE" altLang="de-DE"/>
              <a:pPr/>
              <a:t>‹Nr.›</a:t>
            </a:fld>
            <a:endParaRPr lang="de-DE" altLang="de-DE"/>
          </a:p>
        </p:txBody>
      </p:sp>
    </p:spTree>
    <p:extLst>
      <p:ext uri="{BB962C8B-B14F-4D97-AF65-F5344CB8AC3E}">
        <p14:creationId xmlns:p14="http://schemas.microsoft.com/office/powerpoint/2010/main" val="4036228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6" name="Rectangle 4"/>
          <p:cNvSpPr>
            <a:spLocks noRot="1" noChangeArrowheads="1" noTextEdit="1"/>
          </p:cNvSpPr>
          <p:nvPr>
            <p:ph type="sldImg" idx="2"/>
          </p:nvPr>
        </p:nvSpPr>
        <p:spPr bwMode="auto">
          <a:xfrm>
            <a:off x="330200" y="0"/>
            <a:ext cx="6438900" cy="36210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25957" name="Rectangle 5"/>
          <p:cNvSpPr>
            <a:spLocks noGrp="1" noChangeArrowheads="1"/>
          </p:cNvSpPr>
          <p:nvPr>
            <p:ph type="body" sz="quarter" idx="3"/>
          </p:nvPr>
        </p:nvSpPr>
        <p:spPr bwMode="auto">
          <a:xfrm>
            <a:off x="0" y="3770313"/>
            <a:ext cx="7099300" cy="598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sp>
        <p:nvSpPr>
          <p:cNvPr id="125959" name="Rectangle 7"/>
          <p:cNvSpPr>
            <a:spLocks noGrp="1" noChangeArrowheads="1"/>
          </p:cNvSpPr>
          <p:nvPr>
            <p:ph type="sldNum" sz="quarter" idx="5"/>
          </p:nvPr>
        </p:nvSpPr>
        <p:spPr bwMode="auto">
          <a:xfrm>
            <a:off x="0" y="9831388"/>
            <a:ext cx="709771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03" tIns="47602" rIns="95203" bIns="47602" numCol="1" anchor="b" anchorCtr="1" compatLnSpc="1">
            <a:prstTxWarp prst="textNoShape">
              <a:avLst/>
            </a:prstTxWarp>
          </a:bodyPr>
          <a:lstStyle>
            <a:lvl1pPr algn="r" defTabSz="950913">
              <a:defRPr sz="1300">
                <a:latin typeface="Futura Md BT" pitchFamily="34" charset="0"/>
              </a:defRPr>
            </a:lvl1pPr>
          </a:lstStyle>
          <a:p>
            <a:r>
              <a:rPr lang="de-DE" altLang="de-DE"/>
              <a:t>Nicaragua - Folie </a:t>
            </a:r>
            <a:fld id="{A17A97FF-DE70-4721-A174-D8C7922A61EC}" type="slidenum">
              <a:rPr lang="de-DE" altLang="de-DE"/>
              <a:pPr/>
              <a:t>‹Nr.›</a:t>
            </a:fld>
            <a:endParaRPr lang="de-DE" altLang="de-DE"/>
          </a:p>
        </p:txBody>
      </p:sp>
    </p:spTree>
    <p:extLst>
      <p:ext uri="{BB962C8B-B14F-4D97-AF65-F5344CB8AC3E}">
        <p14:creationId xmlns:p14="http://schemas.microsoft.com/office/powerpoint/2010/main" val="171606585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ern="1200">
        <a:solidFill>
          <a:schemeClr val="tx1"/>
        </a:solidFill>
        <a:latin typeface="Garamond Premr Pro" pitchFamily="18" charset="0"/>
        <a:ea typeface="+mn-ea"/>
        <a:cs typeface="+mn-cs"/>
      </a:defRPr>
    </a:lvl1pPr>
    <a:lvl2pPr marL="457200" algn="l" rtl="0" fontAlgn="base">
      <a:spcBef>
        <a:spcPct val="30000"/>
      </a:spcBef>
      <a:spcAft>
        <a:spcPct val="0"/>
      </a:spcAft>
      <a:defRPr kern="1200">
        <a:solidFill>
          <a:schemeClr val="tx1"/>
        </a:solidFill>
        <a:latin typeface="Garamond Premr Pro" pitchFamily="18" charset="0"/>
        <a:ea typeface="+mn-ea"/>
        <a:cs typeface="+mn-cs"/>
      </a:defRPr>
    </a:lvl2pPr>
    <a:lvl3pPr marL="914400" algn="l" rtl="0" fontAlgn="base">
      <a:spcBef>
        <a:spcPct val="30000"/>
      </a:spcBef>
      <a:spcAft>
        <a:spcPct val="0"/>
      </a:spcAft>
      <a:defRPr kern="1200">
        <a:solidFill>
          <a:schemeClr val="tx1"/>
        </a:solidFill>
        <a:latin typeface="Garamond Premr Pro" pitchFamily="18" charset="0"/>
        <a:ea typeface="+mn-ea"/>
        <a:cs typeface="+mn-cs"/>
      </a:defRPr>
    </a:lvl3pPr>
    <a:lvl4pPr marL="1371600" algn="l" rtl="0" fontAlgn="base">
      <a:spcBef>
        <a:spcPct val="30000"/>
      </a:spcBef>
      <a:spcAft>
        <a:spcPct val="0"/>
      </a:spcAft>
      <a:defRPr kern="1200">
        <a:solidFill>
          <a:schemeClr val="tx1"/>
        </a:solidFill>
        <a:latin typeface="Garamond Premr Pro" pitchFamily="18" charset="0"/>
        <a:ea typeface="+mn-ea"/>
        <a:cs typeface="+mn-cs"/>
      </a:defRPr>
    </a:lvl4pPr>
    <a:lvl5pPr marL="1828800" algn="l" rtl="0" fontAlgn="base">
      <a:spcBef>
        <a:spcPct val="30000"/>
      </a:spcBef>
      <a:spcAft>
        <a:spcPct val="0"/>
      </a:spcAft>
      <a:defRPr kern="1200">
        <a:solidFill>
          <a:schemeClr val="tx1"/>
        </a:solidFill>
        <a:latin typeface="Garamond Premr Pro"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5C5E6058-1125-4660-A2BC-0608200B7C16}" type="slidenum">
              <a:rPr lang="de-DE" altLang="de-DE"/>
              <a:pPr/>
              <a:t>1</a:t>
            </a:fld>
            <a:endParaRPr lang="de-DE" altLang="de-DE"/>
          </a:p>
        </p:txBody>
      </p:sp>
      <p:sp>
        <p:nvSpPr>
          <p:cNvPr id="126978" name="Rectangle 2"/>
          <p:cNvSpPr>
            <a:spLocks noRot="1" noChangeArrowheads="1" noTextEdit="1"/>
          </p:cNvSpPr>
          <p:nvPr>
            <p:ph type="sldImg"/>
          </p:nvPr>
        </p:nvSpPr>
        <p:spPr>
          <a:ln/>
        </p:spPr>
      </p:sp>
      <p:sp>
        <p:nvSpPr>
          <p:cNvPr id="126979" name="Rectangle 3"/>
          <p:cNvSpPr>
            <a:spLocks noGrp="1" noChangeArrowheads="1"/>
          </p:cNvSpPr>
          <p:nvPr>
            <p:ph type="body" idx="1"/>
          </p:nvPr>
        </p:nvSpPr>
        <p:spPr/>
        <p:txBody>
          <a:bodyPr/>
          <a:lstStyle/>
          <a:p>
            <a:pPr algn="ctr"/>
            <a:r>
              <a:rPr lang="de-DE" altLang="de-DE" sz="2000">
                <a:latin typeface="Futura Md BT" pitchFamily="34" charset="0"/>
              </a:rPr>
              <a:t>Nicaragua – </a:t>
            </a:r>
          </a:p>
          <a:p>
            <a:pPr algn="ctr"/>
            <a:r>
              <a:rPr lang="de-DE" altLang="de-DE" sz="2000">
                <a:latin typeface="Futura Md BT" pitchFamily="34" charset="0"/>
              </a:rPr>
              <a:t>krisengeschütteltes Land in Zentralamerika</a:t>
            </a:r>
          </a:p>
          <a:p>
            <a:r>
              <a:rPr lang="de-DE" altLang="de-DE"/>
              <a:t>Zwischen politischer Unsicherheit, Bürgerkrieg und Naturkatastrophen sucht die Herrnhuter Brüdergemeine in Nicaragua (Iglesia Morava) immer wieder ihren Weg in diesem zentralamerikanischen Land. Dieser Vortrag möchte einen kleinen Einblick in die Ostregion des Landes geben, wo die Herrnhuter Brüdergemeine ihr Hauptarbeitsgebiet hat.</a:t>
            </a:r>
          </a:p>
          <a:p>
            <a:r>
              <a:rPr lang="de-DE" altLang="de-DE" sz="2400">
                <a:latin typeface="Garamond Premr Pro Smbd" pitchFamily="18" charset="0"/>
                <a:sym typeface="Wingdings" pitchFamily="2" charset="2"/>
              </a:rPr>
              <a:t></a:t>
            </a:r>
            <a:r>
              <a:rPr lang="de-DE" altLang="de-DE">
                <a:latin typeface="Garamond Premr Pro Smbd" pitchFamily="18" charset="0"/>
                <a:sym typeface="Wingdings" pitchFamily="2" charset="2"/>
              </a:rPr>
              <a:t> </a:t>
            </a:r>
            <a:r>
              <a:rPr lang="de-DE" altLang="de-DE" sz="1200" i="1">
                <a:sym typeface="Wingdings" pitchFamily="2" charset="2"/>
              </a:rPr>
              <a:t>(Bitte drücken Sie bei diesem Symbol eine Taste, damit die Präsentation fortfährt)</a:t>
            </a:r>
          </a:p>
          <a:p>
            <a:endParaRPr lang="de-DE" altLang="de-DE" sz="1200" i="1"/>
          </a:p>
          <a:p>
            <a:endParaRPr lang="de-DE" altLang="de-DE" sz="1200">
              <a:latin typeface="Garamond Premr Pro Smbd" pitchFamily="18" charset="0"/>
            </a:endParaRPr>
          </a:p>
          <a:p>
            <a:endParaRPr lang="de-DE" altLang="de-DE" sz="1200">
              <a:latin typeface="Garamond Premr Pro Smbd" pitchFamily="18" charset="0"/>
            </a:endParaRPr>
          </a:p>
          <a:p>
            <a:r>
              <a:rPr lang="de-DE" altLang="de-DE" sz="1200" i="1"/>
              <a:t>Falls Sie den Text zum Vortrag ausdrucken möchten, klicken Sie bitte auf die Schaltfläche. Der Adobe Reader öffnet das pdf-Dokument, das sie ausdrucken können.</a:t>
            </a:r>
          </a:p>
          <a:p>
            <a:r>
              <a:rPr lang="de-DE" altLang="de-DE" sz="1200" i="1"/>
              <a:t>Den Adobe Reader erhalten Sie kostenlos unter www.adobe.de.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2E89615-CFD6-49BA-BAD0-46CDF59C028A}" type="slidenum">
              <a:rPr lang="de-DE" altLang="de-DE"/>
              <a:pPr/>
              <a:t>10</a:t>
            </a:fld>
            <a:endParaRPr lang="de-DE" altLang="de-DE"/>
          </a:p>
        </p:txBody>
      </p:sp>
      <p:sp>
        <p:nvSpPr>
          <p:cNvPr id="137218" name="Rectangle 2"/>
          <p:cNvSpPr>
            <a:spLocks noRot="1" noChangeArrowheads="1" noTextEdit="1"/>
          </p:cNvSpPr>
          <p:nvPr>
            <p:ph type="sldImg"/>
          </p:nvPr>
        </p:nvSpPr>
        <p:spPr>
          <a:ln/>
        </p:spPr>
      </p:sp>
      <p:sp>
        <p:nvSpPr>
          <p:cNvPr id="137219" name="Rectangle 3"/>
          <p:cNvSpPr>
            <a:spLocks noGrp="1" noChangeArrowheads="1"/>
          </p:cNvSpPr>
          <p:nvPr>
            <p:ph type="body" idx="1"/>
          </p:nvPr>
        </p:nvSpPr>
        <p:spPr/>
        <p:txBody>
          <a:bodyPr/>
          <a:lstStyle/>
          <a:p>
            <a:r>
              <a:rPr lang="de-DE" altLang="de-DE"/>
              <a:t>Zweiter Teil: Die Miskitoküste</a:t>
            </a:r>
          </a:p>
          <a:p>
            <a:pPr>
              <a:spcBef>
                <a:spcPct val="0"/>
              </a:spcBef>
            </a:pPr>
            <a:r>
              <a:rPr lang="de-DE" altLang="de-DE" sz="2400">
                <a:latin typeface="Garamond Premr Pro Smbd" pitchFamily="18" charset="0"/>
                <a:sym typeface="Wingdings" pitchFamily="2" charset="2"/>
              </a:rPr>
              <a:t></a:t>
            </a:r>
            <a:r>
              <a:rPr lang="de-DE" altLang="de-DE">
                <a:sym typeface="Wingdings" pitchFamily="2" charset="2"/>
              </a:rPr>
              <a:t> </a:t>
            </a:r>
          </a:p>
          <a:p>
            <a:pPr>
              <a:spcBef>
                <a:spcPct val="0"/>
              </a:spcBef>
            </a:pPr>
            <a:r>
              <a:rPr lang="de-DE" altLang="de-DE">
                <a:sym typeface="Wingdings" pitchFamily="2" charset="2"/>
              </a:rPr>
              <a:t>Weil die Miskitoküste vor allem von Miskito (Ureinwohner Nicaraguas) bewohnt wird – im Gegensatz zu den anderen Landesteilen, wo die Mehrheit Mischlinge sind – und eine eigene Geschichte hat – sie waren lange unter englischer Vorherrschaft – ist sie nun in zwei autonome Regionen (Nord und Süd) eingeteilt. Die Mehrheit sind Miskito, es gibt aber auch Sumo und Rama, die ihre eigene Sprache z.B. Mayangna  (Sumo) haben.</a:t>
            </a:r>
          </a:p>
          <a:p>
            <a:r>
              <a:rPr lang="de-DE" altLang="de-DE">
                <a:sym typeface="Wingdings" pitchFamily="2" charset="2"/>
              </a:rPr>
              <a:t>Das Land ist sehr dünn besiedelt mit circa zehn Einwohnern pro Quadratkilometer. Zum Vergleich leben in Deutschland ungefähr 220 Menschen pro Quadratkilometer. Das bringt enorme Probleme in der Infrastruktur mit sich. So gibt es viele Gegenden ohne Strom und die Wege zum nächsten Krankenhaus können auch sehr weit sein.</a:t>
            </a:r>
          </a:p>
          <a:p>
            <a:r>
              <a:rPr lang="de-DE" altLang="de-DE">
                <a:sym typeface="Wingdings" pitchFamily="2" charset="2"/>
              </a:rPr>
              <a:t>In dieser Region ist die Herrnhuter Brüdergemeine die größte Kirche.</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E00BB696-9E48-40BA-8853-9F8B6502EBA4}" type="slidenum">
              <a:rPr lang="de-DE" altLang="de-DE"/>
              <a:pPr/>
              <a:t>11</a:t>
            </a:fld>
            <a:endParaRPr lang="de-DE" altLang="de-DE"/>
          </a:p>
        </p:txBody>
      </p:sp>
      <p:sp>
        <p:nvSpPr>
          <p:cNvPr id="138242" name="Rectangle 2"/>
          <p:cNvSpPr>
            <a:spLocks noRot="1" noChangeArrowheads="1" noTextEdit="1"/>
          </p:cNvSpPr>
          <p:nvPr>
            <p:ph type="sldImg"/>
          </p:nvPr>
        </p:nvSpPr>
        <p:spPr>
          <a:ln/>
        </p:spPr>
      </p:sp>
      <p:sp>
        <p:nvSpPr>
          <p:cNvPr id="138243" name="Rectangle 3"/>
          <p:cNvSpPr>
            <a:spLocks noGrp="1" noChangeArrowheads="1"/>
          </p:cNvSpPr>
          <p:nvPr>
            <p:ph type="body" idx="1"/>
          </p:nvPr>
        </p:nvSpPr>
        <p:spPr/>
        <p:txBody>
          <a:bodyPr/>
          <a:lstStyle/>
          <a:p>
            <a:r>
              <a:rPr lang="de-DE" altLang="de-DE"/>
              <a:t>Wer in dieser Region von einem Ort zum anderen muss, hat wenig Möglichkeiten. Wenn der Ort ans Straßennetz angeschlossen ist, kann man es mit einem Auto probieren. Aber selbst die Hauptstraßen sind mit Schlaglöchern übersät und Nebenstrecken sind bei Regen einfach unpassierbar.</a:t>
            </a:r>
          </a:p>
          <a:p>
            <a:r>
              <a:rPr lang="de-DE" altLang="de-DE"/>
              <a:t>Viele Orte sind auch nur mit einem Boot zu erreichen über das Meer, Lagunen oder Flüsse. Alle Waren und Menschen werden auf solche kleinen Boote geladen und verschifft: Früchte, Fische, Baumaterialien, Konsumgüter, kranke Menschen, Schwangere. Bei starkem Wind sind solche Überfahrten oft ein Risiko.</a:t>
            </a:r>
          </a:p>
          <a:p>
            <a:r>
              <a:rPr lang="de-DE" altLang="de-DE"/>
              <a:t>Für weitere Strecken bietet sich das Flugzeug an. Von Managua fliegt man eineinhalb Stunden nach Bilwi an der Atlantikküste. Der Bus braucht 24 Stunden, wenn er gut geht.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EBAAEBC0-6831-4694-AB5D-6600A7B71EF4}" type="slidenum">
              <a:rPr lang="de-DE" altLang="de-DE"/>
              <a:pPr/>
              <a:t>12</a:t>
            </a:fld>
            <a:endParaRPr lang="de-DE" altLang="de-DE"/>
          </a:p>
        </p:txBody>
      </p:sp>
      <p:sp>
        <p:nvSpPr>
          <p:cNvPr id="139266" name="Rectangle 2"/>
          <p:cNvSpPr>
            <a:spLocks noRot="1" noChangeArrowheads="1" noTextEdit="1"/>
          </p:cNvSpPr>
          <p:nvPr>
            <p:ph type="sldImg"/>
          </p:nvPr>
        </p:nvSpPr>
        <p:spPr>
          <a:ln/>
        </p:spPr>
      </p:sp>
      <p:sp>
        <p:nvSpPr>
          <p:cNvPr id="139267" name="Rectangle 3"/>
          <p:cNvSpPr>
            <a:spLocks noGrp="1" noChangeArrowheads="1"/>
          </p:cNvSpPr>
          <p:nvPr>
            <p:ph type="body" idx="1"/>
          </p:nvPr>
        </p:nvSpPr>
        <p:spPr/>
        <p:txBody>
          <a:bodyPr/>
          <a:lstStyle/>
          <a:p>
            <a:r>
              <a:rPr lang="de-DE" altLang="de-DE"/>
              <a:t>Aber auch an der Miskitoküste gibt es verschiedene Lebensformen, die sich erheblich unterscheiden. Das Leben in der nördlichen Hauptstadt Bilwi (der Regierungsbezirk trägt heute den vorherigen Namen der Stadt Puerto Cabezas) unterscheidet sich stark vom Leben auf den Dörfern außen herum. </a:t>
            </a:r>
          </a:p>
          <a:p>
            <a:r>
              <a:rPr lang="de-DE" altLang="de-DE"/>
              <a:t>Es gibt Straßen (sogar einige gepflasterte Straßen), Taxiverkehr und auch Kleinlastwagen, die Güter transportieren  wie hier dieses Boot. Auch Strom und Telefon (Festnetz und Mobil) gehören hier zum Alltag. Hochschulen und Universitäten sind hier angesiedelt und ziehen viele Menschen an. Fast alle Menschen, die hier eine Arbeitsstelle haben, arbeiten im öffentlich-administrativen Sektor. Andere Arbeitsmöglichkeiten gibt es kaum, weil es keine Industrie gibt.</a:t>
            </a:r>
          </a:p>
          <a:p>
            <a:r>
              <a:rPr lang="de-DE" altLang="de-DE"/>
              <a:t>Obwohl nur 50.000 Menschen in Bilwi leben, ist es die größte Stadt in der Nordregion.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2A301D45-5BE3-408C-8A5A-0F68593D1804}" type="slidenum">
              <a:rPr lang="de-DE" altLang="de-DE"/>
              <a:pPr/>
              <a:t>13</a:t>
            </a:fld>
            <a:endParaRPr lang="de-DE" altLang="de-DE"/>
          </a:p>
        </p:txBody>
      </p:sp>
      <p:sp>
        <p:nvSpPr>
          <p:cNvPr id="140290" name="Rectangle 2"/>
          <p:cNvSpPr>
            <a:spLocks noRot="1" noChangeArrowheads="1" noTextEdit="1"/>
          </p:cNvSpPr>
          <p:nvPr>
            <p:ph type="sldImg"/>
          </p:nvPr>
        </p:nvSpPr>
        <p:spPr>
          <a:ln/>
        </p:spPr>
      </p:sp>
      <p:sp>
        <p:nvSpPr>
          <p:cNvPr id="140291" name="Rectangle 3"/>
          <p:cNvSpPr>
            <a:spLocks noGrp="1" noChangeArrowheads="1"/>
          </p:cNvSpPr>
          <p:nvPr>
            <p:ph type="body" idx="1"/>
          </p:nvPr>
        </p:nvSpPr>
        <p:spPr/>
        <p:txBody>
          <a:bodyPr/>
          <a:lstStyle/>
          <a:p>
            <a:r>
              <a:rPr lang="de-DE" altLang="de-DE"/>
              <a:t>Die meisten Straßen sind Schotterwege, die von Autos, Fahrrädern und Fußgängern gemeinsam genutzt werden. Viele der Gebäude sind aus Steinen erbaut und damit stabiler als die gewöhnlichen Holzhäuser.</a:t>
            </a:r>
          </a:p>
          <a:p>
            <a:r>
              <a:rPr lang="de-DE" altLang="de-DE"/>
              <a:t>Viele kleine Geschäfte bieten Waren zum Verkauf an, Internetcafes ermöglichen die Kommunikation mit der weiten Welt, viele Hilfsorganisationen haben hier ihr Büro und beraten in vielfältigen Angelegenheiten.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8241435B-BC25-4391-A4AF-692E41147F7F}" type="slidenum">
              <a:rPr lang="de-DE" altLang="de-DE"/>
              <a:pPr/>
              <a:t>14</a:t>
            </a:fld>
            <a:endParaRPr lang="de-DE" altLang="de-DE"/>
          </a:p>
        </p:txBody>
      </p:sp>
      <p:sp>
        <p:nvSpPr>
          <p:cNvPr id="141314" name="Rectangle 2"/>
          <p:cNvSpPr>
            <a:spLocks noRot="1" noChangeArrowheads="1" noTextEdit="1"/>
          </p:cNvSpPr>
          <p:nvPr>
            <p:ph type="sldImg"/>
          </p:nvPr>
        </p:nvSpPr>
        <p:spPr>
          <a:ln/>
        </p:spPr>
      </p:sp>
      <p:sp>
        <p:nvSpPr>
          <p:cNvPr id="141315" name="Rectangle 3"/>
          <p:cNvSpPr>
            <a:spLocks noGrp="1" noChangeArrowheads="1"/>
          </p:cNvSpPr>
          <p:nvPr>
            <p:ph type="body" idx="1"/>
          </p:nvPr>
        </p:nvSpPr>
        <p:spPr/>
        <p:txBody>
          <a:bodyPr/>
          <a:lstStyle/>
          <a:p>
            <a:r>
              <a:rPr lang="de-DE" altLang="de-DE"/>
              <a:t>Viele Menschen kommen nach Bilwi, weil sie medizinische Hilfe brauchen. Auch die Herrnhuter Brüdergemeine betreibt eine kleine Krankenstation, wo bedürftige Menschen Hilfe und Medikamente bekommen können.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6B8802B-2C37-4531-AF8E-A48BBBE94C53}" type="slidenum">
              <a:rPr lang="de-DE" altLang="de-DE"/>
              <a:pPr/>
              <a:t>15</a:t>
            </a:fld>
            <a:endParaRPr lang="de-DE" altLang="de-DE"/>
          </a:p>
        </p:txBody>
      </p:sp>
      <p:sp>
        <p:nvSpPr>
          <p:cNvPr id="142338" name="Rectangle 2"/>
          <p:cNvSpPr>
            <a:spLocks noRot="1" noChangeArrowheads="1" noTextEdit="1"/>
          </p:cNvSpPr>
          <p:nvPr>
            <p:ph type="sldImg"/>
          </p:nvPr>
        </p:nvSpPr>
        <p:spPr>
          <a:ln/>
        </p:spPr>
      </p:sp>
      <p:sp>
        <p:nvSpPr>
          <p:cNvPr id="142339" name="Rectangle 3"/>
          <p:cNvSpPr>
            <a:spLocks noGrp="1" noChangeArrowheads="1"/>
          </p:cNvSpPr>
          <p:nvPr>
            <p:ph type="body" idx="1"/>
          </p:nvPr>
        </p:nvSpPr>
        <p:spPr/>
        <p:txBody>
          <a:bodyPr/>
          <a:lstStyle/>
          <a:p>
            <a:r>
              <a:rPr lang="de-DE" altLang="de-DE"/>
              <a:t>Das Leben in den Dörfern sieht meist sehr viel anders aus. Wie schon vor Hunderten von Jahren leben die Menschen in einfachen Holzhäusern. Meist sind diese Häuser auf Stelzen gebaut, weil der Boden bei Regen sehr schnell sumpfig wird. Dazu gehört dann noch ein Plumpsklohaus und ein Waschhaus. Die Haustiere wie Hühner oder Schweine leben um das Haus herum. Einige Palmen oder Mangobäume spenden Schatten und geben ihre Früchte. </a:t>
            </a:r>
          </a:p>
          <a:p>
            <a:r>
              <a:rPr lang="de-DE" altLang="de-DE"/>
              <a:t>Viele der Dörfer sind am Wasser gebaut, weil das Boot ein einfaches Transportmittel ist. In manchen Dörfern leben nur ein Hundert Menschen in anderen mehrere Tausend. Die meisten Dörfer haben eine Schule und eine Kirche, die fast immer aus festem Steinmauerwerk sind.</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548E1373-DECE-4B48-8772-C0F9901B5DEF}" type="slidenum">
              <a:rPr lang="de-DE" altLang="de-DE"/>
              <a:pPr/>
              <a:t>16</a:t>
            </a:fld>
            <a:endParaRPr lang="de-DE" altLang="de-DE"/>
          </a:p>
        </p:txBody>
      </p:sp>
      <p:sp>
        <p:nvSpPr>
          <p:cNvPr id="144386" name="Rectangle 2"/>
          <p:cNvSpPr>
            <a:spLocks noRot="1" noChangeArrowheads="1" noTextEdit="1"/>
          </p:cNvSpPr>
          <p:nvPr>
            <p:ph type="sldImg"/>
          </p:nvPr>
        </p:nvSpPr>
        <p:spPr>
          <a:ln/>
        </p:spPr>
      </p:sp>
      <p:sp>
        <p:nvSpPr>
          <p:cNvPr id="144387" name="Rectangle 3"/>
          <p:cNvSpPr>
            <a:spLocks noGrp="1" noChangeArrowheads="1"/>
          </p:cNvSpPr>
          <p:nvPr>
            <p:ph type="body" idx="1"/>
          </p:nvPr>
        </p:nvSpPr>
        <p:spPr/>
        <p:txBody>
          <a:bodyPr/>
          <a:lstStyle/>
          <a:p>
            <a:r>
              <a:rPr lang="de-DE" altLang="de-DE"/>
              <a:t>Die meisten Menschen in den Dörfern leben von der Landwirtschaft. Sie produzieren allein zur Selbstversorgung. </a:t>
            </a:r>
          </a:p>
          <a:p>
            <a:r>
              <a:rPr lang="de-DE" altLang="de-DE"/>
              <a:t>Bananen (</a:t>
            </a:r>
            <a:r>
              <a:rPr lang="de-DE" altLang="de-DE" i="1"/>
              <a:t>links</a:t>
            </a:r>
            <a:r>
              <a:rPr lang="de-DE" altLang="de-DE"/>
              <a:t>) werden viel angebaut. Dabei gibt es verschiedene Bananensorten wie Kochbananen oder rote Bananen. </a:t>
            </a:r>
          </a:p>
          <a:p>
            <a:r>
              <a:rPr lang="de-DE" altLang="de-DE"/>
              <a:t>Kokosnüsse (</a:t>
            </a:r>
            <a:r>
              <a:rPr lang="de-DE" altLang="de-DE" i="1"/>
              <a:t>mitte links</a:t>
            </a:r>
            <a:r>
              <a:rPr lang="de-DE" altLang="de-DE"/>
              <a:t>) wachsen überall und werden vor allem als Durstlöscher benutzt.</a:t>
            </a:r>
          </a:p>
          <a:p>
            <a:r>
              <a:rPr lang="de-DE" altLang="de-DE"/>
              <a:t>Casava (</a:t>
            </a:r>
            <a:r>
              <a:rPr lang="de-DE" altLang="de-DE" i="1"/>
              <a:t>mitte rechts</a:t>
            </a:r>
            <a:r>
              <a:rPr lang="de-DE" altLang="de-DE"/>
              <a:t>), eine Knolle, die unter der Erde wächst, wird wie bei uns Kartoffeln gegessen.</a:t>
            </a:r>
          </a:p>
          <a:p>
            <a:r>
              <a:rPr lang="de-DE" altLang="de-DE"/>
              <a:t>Weit verbreitet sind auch Brotfruchtbäume, deren Früchte recht trocken sind und in Scheiben geschnitten und gebraten gegessen werden.</a:t>
            </a:r>
          </a:p>
          <a:p>
            <a:r>
              <a:rPr lang="de-DE" altLang="de-DE"/>
              <a:t>Daneben gibt es noch Reis und Bohnen sowie tropische Früchte wie Mango, Maracuja, Papaya, Ananas.</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E990D6F1-461E-4677-9906-0EA4670E44F7}" type="slidenum">
              <a:rPr lang="de-DE" altLang="de-DE"/>
              <a:pPr/>
              <a:t>17</a:t>
            </a:fld>
            <a:endParaRPr lang="de-DE" altLang="de-DE"/>
          </a:p>
        </p:txBody>
      </p:sp>
      <p:sp>
        <p:nvSpPr>
          <p:cNvPr id="143362" name="Rectangle 2"/>
          <p:cNvSpPr>
            <a:spLocks noRot="1" noChangeArrowheads="1" noTextEdit="1"/>
          </p:cNvSpPr>
          <p:nvPr>
            <p:ph type="sldImg"/>
          </p:nvPr>
        </p:nvSpPr>
        <p:spPr>
          <a:ln/>
        </p:spPr>
      </p:sp>
      <p:sp>
        <p:nvSpPr>
          <p:cNvPr id="143363" name="Rectangle 3"/>
          <p:cNvSpPr>
            <a:spLocks noGrp="1" noChangeArrowheads="1"/>
          </p:cNvSpPr>
          <p:nvPr>
            <p:ph type="body" idx="1"/>
          </p:nvPr>
        </p:nvSpPr>
        <p:spPr/>
        <p:txBody>
          <a:bodyPr/>
          <a:lstStyle/>
          <a:p>
            <a:r>
              <a:rPr lang="de-DE" altLang="de-DE"/>
              <a:t>Neben der Landwirtschaft dient der Fischfang als weitere Lebensmittelquelle. Mit traditionellen Holzbooten oder auch mit modernen Plastikbooten wird in den Lagunen und der Küste nach Fisch, Hummer und Garnelen gefischt. Damit wird auch ein bescheidener Handel getrieben.</a:t>
            </a:r>
          </a:p>
          <a:p>
            <a:r>
              <a:rPr lang="de-DE" altLang="de-DE"/>
              <a:t>Andere betreiben Kleinhandel wie zum Beispiel ein Geschäft im Dorf, aber ein wirkliches Einkommen kann man damit nicht erwirtschaften.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49693626-6C38-4623-8F26-3F19A2291CCC}" type="slidenum">
              <a:rPr lang="de-DE" altLang="de-DE"/>
              <a:pPr/>
              <a:t>18</a:t>
            </a:fld>
            <a:endParaRPr lang="de-DE" altLang="de-DE"/>
          </a:p>
        </p:txBody>
      </p:sp>
      <p:sp>
        <p:nvSpPr>
          <p:cNvPr id="145410" name="Rectangle 2"/>
          <p:cNvSpPr>
            <a:spLocks noRot="1" noChangeArrowheads="1" noTextEdit="1"/>
          </p:cNvSpPr>
          <p:nvPr>
            <p:ph type="sldImg"/>
          </p:nvPr>
        </p:nvSpPr>
        <p:spPr>
          <a:ln/>
        </p:spPr>
      </p:sp>
      <p:sp>
        <p:nvSpPr>
          <p:cNvPr id="145411" name="Rectangle 3"/>
          <p:cNvSpPr>
            <a:spLocks noGrp="1" noChangeArrowheads="1"/>
          </p:cNvSpPr>
          <p:nvPr>
            <p:ph type="body" idx="1"/>
          </p:nvPr>
        </p:nvSpPr>
        <p:spPr/>
        <p:txBody>
          <a:bodyPr/>
          <a:lstStyle/>
          <a:p>
            <a:r>
              <a:rPr lang="de-DE" altLang="de-DE"/>
              <a:t>Der Alltag ist von vielfältigen notwendigen Arbeiten geprägt.</a:t>
            </a:r>
          </a:p>
          <a:p>
            <a:r>
              <a:rPr lang="de-DE" altLang="de-DE"/>
              <a:t>Wasser gibt es genug und fast jedes Haus hat seinen eigenen Brunnen. Aber auch dieses Wasser muss aus dem Brunnen in die Küche oder ins Waschhaus gebracht werden, häufig viele Liter am Tag.</a:t>
            </a:r>
          </a:p>
          <a:p>
            <a:r>
              <a:rPr lang="de-DE" altLang="de-DE"/>
              <a:t>Auch das Wäschewaschen passiert meist auf traditionelle Weise mit einem Waschbrett. Waschmaschinen gibt es nicht. Wäschewaschen ist Frauenarbeit und eine harte Arbeit.</a:t>
            </a:r>
          </a:p>
          <a:p>
            <a:r>
              <a:rPr lang="de-DE" altLang="de-DE"/>
              <a:t>Mit solchen normalen Haushalts- und Landwirtschaftsaufgaben sind viele Familien tagtäglich beschäftigt von Sonnenaufgang bis Sonnenuntergang.</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4EB43361-48CB-4E85-A9A6-0D9D46889D6E}" type="slidenum">
              <a:rPr lang="de-DE" altLang="de-DE"/>
              <a:pPr/>
              <a:t>19</a:t>
            </a:fld>
            <a:endParaRPr lang="de-DE" altLang="de-DE"/>
          </a:p>
        </p:txBody>
      </p:sp>
      <p:sp>
        <p:nvSpPr>
          <p:cNvPr id="146434" name="Rectangle 2"/>
          <p:cNvSpPr>
            <a:spLocks noRot="1" noChangeArrowheads="1" noTextEdit="1"/>
          </p:cNvSpPr>
          <p:nvPr>
            <p:ph type="sldImg"/>
          </p:nvPr>
        </p:nvSpPr>
        <p:spPr>
          <a:ln/>
        </p:spPr>
      </p:sp>
      <p:sp>
        <p:nvSpPr>
          <p:cNvPr id="146435" name="Rectangle 3"/>
          <p:cNvSpPr>
            <a:spLocks noGrp="1" noChangeArrowheads="1"/>
          </p:cNvSpPr>
          <p:nvPr>
            <p:ph type="body" idx="1"/>
          </p:nvPr>
        </p:nvSpPr>
        <p:spPr/>
        <p:txBody>
          <a:bodyPr/>
          <a:lstStyle/>
          <a:p>
            <a:r>
              <a:rPr lang="de-DE" altLang="de-DE"/>
              <a:t>Wer ins Nachbardorf gehen will, muss oft über Trampelpfade oder kleine Brücken gehen. Durch den sumpfigen Untergrund sind Gummistiefel oft notwendig, um durch große Pfützen oder Bäche zu kommen. Wenn es regnet sind viele Wege sowieso kaum passierbar.</a:t>
            </a:r>
          </a:p>
          <a:p>
            <a:r>
              <a:rPr lang="de-DE" altLang="de-DE"/>
              <a:t>Wer schneller vorankommen möchte und etwas Geld hat, kauft sich ein Fahrrad. Das Fahrrad ist auch Dienstfahrzeug mancher Pfarrer in den Dörfern.</a:t>
            </a:r>
          </a:p>
          <a:p>
            <a:r>
              <a:rPr lang="de-DE" altLang="de-DE"/>
              <a:t>Andere Orte können besser mit dem Boot erreicht werden.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9E86FD2E-ABD9-48D2-A3BD-68F97C208B6E}" type="slidenum">
              <a:rPr lang="de-DE" altLang="de-DE"/>
              <a:pPr/>
              <a:t>2</a:t>
            </a:fld>
            <a:endParaRPr lang="de-DE" altLang="de-DE"/>
          </a:p>
        </p:txBody>
      </p:sp>
      <p:sp>
        <p:nvSpPr>
          <p:cNvPr id="128002" name="Rectangle 2"/>
          <p:cNvSpPr>
            <a:spLocks noRot="1" noChangeArrowheads="1" noTextEdit="1"/>
          </p:cNvSpPr>
          <p:nvPr>
            <p:ph type="sldImg"/>
          </p:nvPr>
        </p:nvSpPr>
        <p:spPr>
          <a:ln/>
        </p:spPr>
      </p:sp>
      <p:sp>
        <p:nvSpPr>
          <p:cNvPr id="128003" name="Rectangle 3"/>
          <p:cNvSpPr>
            <a:spLocks noGrp="1" noChangeArrowheads="1"/>
          </p:cNvSpPr>
          <p:nvPr>
            <p:ph type="body" idx="1"/>
          </p:nvPr>
        </p:nvSpPr>
        <p:spPr/>
        <p:txBody>
          <a:bodyPr/>
          <a:lstStyle/>
          <a:p>
            <a:r>
              <a:rPr lang="de-DE" altLang="de-DE"/>
              <a:t>Das Miskitomädchen möchte gerne über ihr Land berichten, aber sie spricht wie die meisten Mitglieder der Iglesia Morava nur Miskito (und ein wenig spanisch):</a:t>
            </a:r>
          </a:p>
          <a:p>
            <a:pPr algn="ctr"/>
            <a:r>
              <a:rPr lang="de-DE" altLang="de-DE"/>
              <a:t>„Titan Yamni!</a:t>
            </a:r>
          </a:p>
          <a:p>
            <a:pPr algn="ctr"/>
            <a:r>
              <a:rPr lang="de-DE" altLang="de-DE"/>
              <a:t>Guten Tag!“</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7F9599C-DA7B-4A2D-9E31-7EA6F31D563E}" type="slidenum">
              <a:rPr lang="de-DE" altLang="de-DE"/>
              <a:pPr/>
              <a:t>20</a:t>
            </a:fld>
            <a:endParaRPr lang="de-DE" altLang="de-DE"/>
          </a:p>
        </p:txBody>
      </p:sp>
      <p:sp>
        <p:nvSpPr>
          <p:cNvPr id="147458" name="Rectangle 2"/>
          <p:cNvSpPr>
            <a:spLocks noRot="1" noChangeArrowheads="1" noTextEdit="1"/>
          </p:cNvSpPr>
          <p:nvPr>
            <p:ph type="sldImg"/>
          </p:nvPr>
        </p:nvSpPr>
        <p:spPr>
          <a:ln/>
        </p:spPr>
      </p:sp>
      <p:sp>
        <p:nvSpPr>
          <p:cNvPr id="147459" name="Rectangle 3"/>
          <p:cNvSpPr>
            <a:spLocks noGrp="1" noChangeArrowheads="1"/>
          </p:cNvSpPr>
          <p:nvPr>
            <p:ph type="body" idx="1"/>
          </p:nvPr>
        </p:nvSpPr>
        <p:spPr/>
        <p:txBody>
          <a:bodyPr/>
          <a:lstStyle/>
          <a:p>
            <a:r>
              <a:rPr lang="de-DE" altLang="de-DE"/>
              <a:t>Das Leben in den Dörfern unterscheidet sich sehr von unserem Leben in Europa und den Möglichkeiten, die wir haben, aber auch vom Leben in der Stadt wie Bilwi.</a:t>
            </a:r>
          </a:p>
          <a:p>
            <a:r>
              <a:rPr lang="de-DE" altLang="de-DE"/>
              <a:t>Die meisten Dörfer sind ohne Strom, ohne Telekommunikation und ohne öffentlichen Verkehr. Nachrichten brauchen lange, um die Empfänger zu erreichen. Die Herrnhuter Brüdergemeine unterhält einen eigenen Radiosender, der auch wichtige persönliche Nachrichten wie zum Beispiel Todesfälle weitergibt. Jeder Pfarrer erhält deshalb ein Radio. So ist die Kommunikation in eine Richtung überall möglich.</a:t>
            </a:r>
          </a:p>
          <a:p>
            <a:r>
              <a:rPr lang="de-DE" altLang="de-DE"/>
              <a:t>In den Dörfern ist die Kirche das gesellschaftliche Zentrum. Bei Gottesdiensten, Sonntagsschule, Chören, Frauengruppen kommen die Bewohner zusammen. Es gibt keinen Sportverein, keine Diskothek, keine Musikschule, kein Gasthaus. Auch familiäre Feiern werden mit der Gemeinde in der Kirche gemeinsam gefeiert. Die Kirche versucht, diesem gesamtgesellschaftlichem Anspruch gerecht zu werden. </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EA3C336-1524-48DA-ACBF-A1E55C3C9810}" type="slidenum">
              <a:rPr lang="de-DE" altLang="de-DE"/>
              <a:pPr/>
              <a:t>21</a:t>
            </a:fld>
            <a:endParaRPr lang="de-DE" altLang="de-DE"/>
          </a:p>
        </p:txBody>
      </p:sp>
      <p:sp>
        <p:nvSpPr>
          <p:cNvPr id="148482" name="Rectangle 2"/>
          <p:cNvSpPr>
            <a:spLocks noRot="1" noChangeArrowheads="1" noTextEdit="1"/>
          </p:cNvSpPr>
          <p:nvPr>
            <p:ph type="sldImg"/>
          </p:nvPr>
        </p:nvSpPr>
        <p:spPr>
          <a:ln/>
        </p:spPr>
      </p:sp>
      <p:sp>
        <p:nvSpPr>
          <p:cNvPr id="148483" name="Rectangle 3"/>
          <p:cNvSpPr>
            <a:spLocks noGrp="1" noChangeArrowheads="1"/>
          </p:cNvSpPr>
          <p:nvPr>
            <p:ph type="body" idx="1"/>
          </p:nvPr>
        </p:nvSpPr>
        <p:spPr/>
        <p:txBody>
          <a:bodyPr/>
          <a:lstStyle/>
          <a:p>
            <a:r>
              <a:rPr lang="de-DE" altLang="de-DE"/>
              <a:t>Dritter Teil: Der Hurrikan Felix erreichte die Nordküste Nicaraguas im September 2007</a:t>
            </a:r>
          </a:p>
          <a:p>
            <a:r>
              <a:rPr lang="de-DE" altLang="de-DE" sz="2400">
                <a:latin typeface="Garamond Premr Pro Smbd" pitchFamily="18" charset="0"/>
                <a:sym typeface="Wingdings" pitchFamily="2" charset="2"/>
              </a:rPr>
              <a:t></a:t>
            </a:r>
            <a:endParaRPr lang="de-DE" altLang="de-DE"/>
          </a:p>
          <a:p>
            <a:r>
              <a:rPr lang="de-DE" altLang="de-DE"/>
              <a:t>Über ein Jahr danach sind viele Landstriche noch verwüstet. Viele der traditionellen und gepflegten Plätze im Ort, meist mit Bänken und lauschigen Mangobäumen, sind zerstört (</a:t>
            </a:r>
            <a:r>
              <a:rPr lang="de-DE" altLang="de-DE" i="1"/>
              <a:t>rechts</a:t>
            </a:r>
            <a:r>
              <a:rPr lang="de-DE" altLang="de-DE"/>
              <a:t>). Uralte starke Mangobäume sind vom Sturm entwurzelt, umgekippt und haben Häuser und Zäune unter sich begraben. Der Dorfplatz sieht wie nach einem Krieg aus.</a:t>
            </a:r>
          </a:p>
          <a:p>
            <a:r>
              <a:rPr lang="de-DE" altLang="de-DE"/>
              <a:t>Als Mahnmale für die Kraft des Wirbelsturms ragen Wurzeln bis zu fünf Meter in die Höhe (</a:t>
            </a:r>
            <a:r>
              <a:rPr lang="de-DE" altLang="de-DE" i="1"/>
              <a:t>oben links</a:t>
            </a:r>
            <a:r>
              <a:rPr lang="de-DE" altLang="de-DE"/>
              <a:t>). Ohne schweres Gerät können solche Schäden nicht beseitigt werden. An vielen Orten kommen erst vereinzelt neue Bäume durch das Dickicht der herumliegenden Stämme (</a:t>
            </a:r>
            <a:r>
              <a:rPr lang="de-DE" altLang="de-DE" i="1"/>
              <a:t>unten links</a:t>
            </a:r>
            <a:r>
              <a:rPr lang="de-DE" altLang="de-DE"/>
              <a:t>). Wie es früher hier einmal ausgesehen hat, lässt sich nur erahnen.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2A66D280-5584-4FE1-AD2C-14E6B46871A2}" type="slidenum">
              <a:rPr lang="de-DE" altLang="de-DE"/>
              <a:pPr/>
              <a:t>22</a:t>
            </a:fld>
            <a:endParaRPr lang="de-DE" altLang="de-DE"/>
          </a:p>
        </p:txBody>
      </p:sp>
      <p:sp>
        <p:nvSpPr>
          <p:cNvPr id="149506" name="Rectangle 2"/>
          <p:cNvSpPr>
            <a:spLocks noRot="1" noChangeArrowheads="1" noTextEdit="1"/>
          </p:cNvSpPr>
          <p:nvPr>
            <p:ph type="sldImg"/>
          </p:nvPr>
        </p:nvSpPr>
        <p:spPr>
          <a:ln/>
        </p:spPr>
      </p:sp>
      <p:sp>
        <p:nvSpPr>
          <p:cNvPr id="149507" name="Rectangle 3"/>
          <p:cNvSpPr>
            <a:spLocks noGrp="1" noChangeArrowheads="1"/>
          </p:cNvSpPr>
          <p:nvPr>
            <p:ph type="body" idx="1"/>
          </p:nvPr>
        </p:nvSpPr>
        <p:spPr/>
        <p:txBody>
          <a:bodyPr/>
          <a:lstStyle/>
          <a:p>
            <a:r>
              <a:rPr lang="de-DE" altLang="de-DE"/>
              <a:t>Am dritten September 2007 tobte Felix nur einige Stunden über Nicaragua, aber diese Stunden haben das Leben vollständig verändert, die Landschaft neu geformt und eine Schneise der Verwüstung hinterlassen.</a:t>
            </a:r>
          </a:p>
          <a:p>
            <a:r>
              <a:rPr lang="de-DE" altLang="de-DE"/>
              <a:t>Viele der Häuser waren abgedeckt und zerstört durch den Wind, der Regen riss die Ruinen endgültig ein. Bäume kippten wie Streichhölzer um. Die Infrastruktur brach völlig zusammen: Kein Strom mehr, kein Telefon mehr, kein Durchkommen auf den Straßen.</a:t>
            </a:r>
          </a:p>
          <a:p>
            <a:r>
              <a:rPr lang="de-DE" altLang="de-DE"/>
              <a:t>Glücklicherweise scheinen nur recht wenig Menschen umgekommen zu sein, aber viele, die diese Tage durchgemacht haben, tragen psychische Schäden davon.  Verlässliche Zahlen über die Katastrophe gibt es nicht.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4E8DD9F9-16B0-4EEB-8F7F-27931C629B48}" type="slidenum">
              <a:rPr lang="de-DE" altLang="de-DE"/>
              <a:pPr/>
              <a:t>23</a:t>
            </a:fld>
            <a:endParaRPr lang="de-DE" altLang="de-DE"/>
          </a:p>
        </p:txBody>
      </p:sp>
      <p:sp>
        <p:nvSpPr>
          <p:cNvPr id="150530" name="Rectangle 2"/>
          <p:cNvSpPr>
            <a:spLocks noRot="1" noChangeArrowheads="1" noTextEdit="1"/>
          </p:cNvSpPr>
          <p:nvPr>
            <p:ph type="sldImg"/>
          </p:nvPr>
        </p:nvSpPr>
        <p:spPr>
          <a:ln/>
        </p:spPr>
      </p:sp>
      <p:sp>
        <p:nvSpPr>
          <p:cNvPr id="150531" name="Rectangle 3"/>
          <p:cNvSpPr>
            <a:spLocks noGrp="1" noChangeArrowheads="1"/>
          </p:cNvSpPr>
          <p:nvPr>
            <p:ph type="body" idx="1"/>
          </p:nvPr>
        </p:nvSpPr>
        <p:spPr/>
        <p:txBody>
          <a:bodyPr/>
          <a:lstStyle/>
          <a:p>
            <a:r>
              <a:rPr lang="de-DE" altLang="de-DE"/>
              <a:t>Diese Kirche in der dörflichen Gemeinde von Trinidad hielt dem Sturm nicht Stand. Das Dach wurde weggefegt, die gemauerte Seitenwand wurde einfach nach außen weggedrückt und liegt nun auf der Wiese neben der Kirche. Die Rückwand wurde vollständig zerstört.</a:t>
            </a:r>
          </a:p>
          <a:p>
            <a:r>
              <a:rPr lang="de-DE" altLang="de-DE"/>
              <a:t>Inzwischen sind die Trümmer etwas beseitigt, aber die Wucht, mit der diese Kirchenwand einfach umgelegt wurde, ist noch spürbar.</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D4F9DA5-777C-4868-BCDC-7934C25E2C75}" type="slidenum">
              <a:rPr lang="de-DE" altLang="de-DE"/>
              <a:pPr/>
              <a:t>24</a:t>
            </a:fld>
            <a:endParaRPr lang="de-DE" altLang="de-DE"/>
          </a:p>
        </p:txBody>
      </p:sp>
      <p:sp>
        <p:nvSpPr>
          <p:cNvPr id="151554" name="Rectangle 2"/>
          <p:cNvSpPr>
            <a:spLocks noRot="1" noChangeArrowheads="1" noTextEdit="1"/>
          </p:cNvSpPr>
          <p:nvPr>
            <p:ph type="sldImg"/>
          </p:nvPr>
        </p:nvSpPr>
        <p:spPr>
          <a:ln/>
        </p:spPr>
      </p:sp>
      <p:sp>
        <p:nvSpPr>
          <p:cNvPr id="151555" name="Rectangle 3"/>
          <p:cNvSpPr>
            <a:spLocks noGrp="1" noChangeArrowheads="1"/>
          </p:cNvSpPr>
          <p:nvPr>
            <p:ph type="body" idx="1"/>
          </p:nvPr>
        </p:nvSpPr>
        <p:spPr/>
        <p:txBody>
          <a:bodyPr/>
          <a:lstStyle/>
          <a:p>
            <a:r>
              <a:rPr lang="de-DE" altLang="de-DE"/>
              <a:t>Um Gottesdienst zu halten wurde ein Behelfskirche an das eigentliche Kirchengebäude angebaut: Eine sehr einfache Holzkonstruktion mit einem Wellblechdach, das vor Regen und Sonne schützt.</a:t>
            </a:r>
          </a:p>
          <a:p>
            <a:r>
              <a:rPr lang="de-DE" altLang="de-DE"/>
              <a:t>Auch das Pfarrhaus war völlig zerstört. Inzwischen gibt es wieder ein einfaches Holzhaus, in dem die Pfarrfamilie von Pfarrer Daniel Hammer leben kann. Wenn aber der nächste Sturm kommt, können diese Gebäude sicherlich nicht standhalten. </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2745A525-C28F-4E7E-91F5-488B93382211}" type="slidenum">
              <a:rPr lang="de-DE" altLang="de-DE"/>
              <a:pPr/>
              <a:t>25</a:t>
            </a:fld>
            <a:endParaRPr lang="de-DE" altLang="de-DE"/>
          </a:p>
        </p:txBody>
      </p:sp>
      <p:sp>
        <p:nvSpPr>
          <p:cNvPr id="152578" name="Rectangle 2"/>
          <p:cNvSpPr>
            <a:spLocks noRot="1" noChangeArrowheads="1" noTextEdit="1"/>
          </p:cNvSpPr>
          <p:nvPr>
            <p:ph type="sldImg"/>
          </p:nvPr>
        </p:nvSpPr>
        <p:spPr>
          <a:ln/>
        </p:spPr>
      </p:sp>
      <p:sp>
        <p:nvSpPr>
          <p:cNvPr id="152579" name="Rectangle 3"/>
          <p:cNvSpPr>
            <a:spLocks noGrp="1" noChangeArrowheads="1"/>
          </p:cNvSpPr>
          <p:nvPr>
            <p:ph type="body" idx="1"/>
          </p:nvPr>
        </p:nvSpPr>
        <p:spPr/>
        <p:txBody>
          <a:bodyPr/>
          <a:lstStyle/>
          <a:p>
            <a:r>
              <a:rPr lang="de-DE" altLang="de-DE"/>
              <a:t>Eine große Lethargie und Traurigkeit liegt über der Gemeinde. Eine Frau aus dem Ältestenrat erzählt (</a:t>
            </a:r>
            <a:r>
              <a:rPr lang="de-DE" altLang="de-DE" i="1"/>
              <a:t>rechts</a:t>
            </a:r>
            <a:r>
              <a:rPr lang="de-DE" altLang="de-DE"/>
              <a:t>):</a:t>
            </a:r>
          </a:p>
          <a:p>
            <a:r>
              <a:rPr lang="de-DE" altLang="de-DE"/>
              <a:t>„Wir haben alles für unsere Kirche getan. Wir haben jeden Cent zurückgelegt und in den Kirchenbau gesteckt. Zweiundzwanzig Jahre haben wir daran gearbeitet bis die Kirche wirklich fertig war. Im Juni 2007 haben wir mit einem großen Fest und Dankbarkeit die neue Kirche feierlich eingeweiht.</a:t>
            </a:r>
          </a:p>
          <a:p>
            <a:r>
              <a:rPr lang="de-DE" altLang="de-DE"/>
              <a:t>Drei Monate später kam Felix und machte die Arbeit zunichte. Wie soll es jetzt weitergehen? Wieder 22 Jahre bauen?“</a:t>
            </a:r>
          </a:p>
          <a:p>
            <a:r>
              <a:rPr lang="de-DE" altLang="de-DE"/>
              <a:t>Trotz aller Bitternis wollen sie eine neue Kirche, denn es ist ihr Zentrum im Dorf, und deshalb machen sie sich an die Arbeit.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AA8A3C8B-1737-4BB0-B100-FAF9E81AE71D}" type="slidenum">
              <a:rPr lang="de-DE" altLang="de-DE"/>
              <a:pPr/>
              <a:t>26</a:t>
            </a:fld>
            <a:endParaRPr lang="de-DE" altLang="de-DE"/>
          </a:p>
        </p:txBody>
      </p:sp>
      <p:sp>
        <p:nvSpPr>
          <p:cNvPr id="153602" name="Rectangle 2"/>
          <p:cNvSpPr>
            <a:spLocks noRot="1" noChangeArrowheads="1" noTextEdit="1"/>
          </p:cNvSpPr>
          <p:nvPr>
            <p:ph type="sldImg"/>
          </p:nvPr>
        </p:nvSpPr>
        <p:spPr>
          <a:ln/>
        </p:spPr>
      </p:sp>
      <p:sp>
        <p:nvSpPr>
          <p:cNvPr id="153603" name="Rectangle 3"/>
          <p:cNvSpPr>
            <a:spLocks noGrp="1" noChangeArrowheads="1"/>
          </p:cNvSpPr>
          <p:nvPr>
            <p:ph type="body" idx="1"/>
          </p:nvPr>
        </p:nvSpPr>
        <p:spPr/>
        <p:txBody>
          <a:bodyPr/>
          <a:lstStyle/>
          <a:p>
            <a:r>
              <a:rPr lang="de-DE" altLang="de-DE"/>
              <a:t>Der Hurrikan Felix hat nicht nur Häuser, Felder und Strommasten zerstört, sondern zieht auch ganz andere längerfristige Konsequenzen nach sich. So hat sich seit dem Hurrikan das Ökosystem des Meeres und der Lagunen verändert. Die Fischer fangen bei weitem nicht mehr soviel Meeresfrüchte wie früher. Das ohnehin schon schmale Einkommen wird dadurch nochmals gesenkt.</a:t>
            </a:r>
          </a:p>
          <a:p>
            <a:r>
              <a:rPr lang="de-DE" altLang="de-DE"/>
              <a:t>Weil viele Felder und die Ernte vernichtet sind, sind auch die Nahrungsmittelpreise in die Höhe geschnellt. Mit weniger Geld im Portemonnaie muss man nun mehr zum Sattwerden bezahlen.</a:t>
            </a:r>
          </a:p>
          <a:p>
            <a:r>
              <a:rPr lang="de-DE" altLang="de-DE"/>
              <a:t>Auch hat der Hurrikan soviel Bäume umgelegt, wie normalerweise in zehn Jahren gefällt werden. So schnell kann das Holz gar nicht verarbeitet werden. Manches verrottet am Boden. Auch die Wiederaufforstung steht vor enormen Herausforderungen, denn es müssen schnell neue Bäume gepflanzt werden, damit der Boden nicht erodiert. </a:t>
            </a:r>
          </a:p>
          <a:p>
            <a:r>
              <a:rPr lang="de-DE" altLang="de-DE"/>
              <a:t>Gewaltige und lang andauernde Hilfe ist notwendig.</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6E720845-BC09-4044-B524-640BB0B4BCCB}" type="slidenum">
              <a:rPr lang="de-DE" altLang="de-DE"/>
              <a:pPr/>
              <a:t>27</a:t>
            </a:fld>
            <a:endParaRPr lang="de-DE" altLang="de-DE"/>
          </a:p>
        </p:txBody>
      </p:sp>
      <p:sp>
        <p:nvSpPr>
          <p:cNvPr id="154626" name="Rectangle 2"/>
          <p:cNvSpPr>
            <a:spLocks noRot="1" noChangeArrowheads="1" noTextEdit="1"/>
          </p:cNvSpPr>
          <p:nvPr>
            <p:ph type="sldImg"/>
          </p:nvPr>
        </p:nvSpPr>
        <p:spPr>
          <a:ln/>
        </p:spPr>
      </p:sp>
      <p:sp>
        <p:nvSpPr>
          <p:cNvPr id="154627" name="Rectangle 3"/>
          <p:cNvSpPr>
            <a:spLocks noGrp="1" noChangeArrowheads="1"/>
          </p:cNvSpPr>
          <p:nvPr>
            <p:ph type="body" idx="1"/>
          </p:nvPr>
        </p:nvSpPr>
        <p:spPr/>
        <p:txBody>
          <a:bodyPr/>
          <a:lstStyle/>
          <a:p>
            <a:r>
              <a:rPr lang="de-DE" altLang="de-DE"/>
              <a:t>Aber es gibt ein Jahr nach dem Hurrikan auch schon ermunternde Beispiele. Die meisten Häuser haben wieder ein Dach.</a:t>
            </a:r>
          </a:p>
          <a:p>
            <a:r>
              <a:rPr lang="de-DE" altLang="de-DE"/>
              <a:t>Hier in Sisin, wo die Kirche auch vollständig zerstört worden ist, wurden schon alle Trümmer beseitigt und eine hölzerne Behelfskirche gebaut.</a:t>
            </a:r>
          </a:p>
          <a:p>
            <a:r>
              <a:rPr lang="de-DE" altLang="de-DE"/>
              <a:t>Der Wiederaufbau schreitet voran.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A5B92BA4-1543-4623-B9A0-0CEE2D993E1D}" type="slidenum">
              <a:rPr lang="de-DE" altLang="de-DE"/>
              <a:pPr/>
              <a:t>28</a:t>
            </a:fld>
            <a:endParaRPr lang="de-DE" altLang="de-DE"/>
          </a:p>
        </p:txBody>
      </p:sp>
      <p:sp>
        <p:nvSpPr>
          <p:cNvPr id="155650" name="Rectangle 2"/>
          <p:cNvSpPr>
            <a:spLocks noRot="1" noChangeArrowheads="1" noTextEdit="1"/>
          </p:cNvSpPr>
          <p:nvPr>
            <p:ph type="sldImg"/>
          </p:nvPr>
        </p:nvSpPr>
        <p:spPr>
          <a:ln/>
        </p:spPr>
      </p:sp>
      <p:sp>
        <p:nvSpPr>
          <p:cNvPr id="155651" name="Rectangle 3"/>
          <p:cNvSpPr>
            <a:spLocks noGrp="1" noChangeArrowheads="1"/>
          </p:cNvSpPr>
          <p:nvPr>
            <p:ph type="body" idx="1"/>
          </p:nvPr>
        </p:nvSpPr>
        <p:spPr/>
        <p:txBody>
          <a:bodyPr/>
          <a:lstStyle/>
          <a:p>
            <a:r>
              <a:rPr lang="de-DE" altLang="de-DE"/>
              <a:t>Alle Mitglieder der Gemeinde helfen mit, dass es möglichst bald wieder ein gutes, festes Kirchengebäude geben kann.</a:t>
            </a:r>
          </a:p>
          <a:p>
            <a:r>
              <a:rPr lang="de-DE" altLang="de-DE"/>
              <a:t>Jugendliche heben die Fundamente für die Stützpfeiler aus (</a:t>
            </a:r>
            <a:r>
              <a:rPr lang="de-DE" altLang="de-DE" i="1"/>
              <a:t>rechts</a:t>
            </a:r>
            <a:r>
              <a:rPr lang="de-DE" altLang="de-DE"/>
              <a:t>), andere stellen in mühevoller Kleinarbeit die Stahlgerüste für die Betonpfeiler her. Jeder Draht ist per Hand abgesägt und gebogen worden.</a:t>
            </a:r>
          </a:p>
          <a:p>
            <a:r>
              <a:rPr lang="de-DE" altLang="de-DE"/>
              <a:t>Arbeitskraft – das ist genug vorhanden, nur das Geld um die Baumaterialien wie Zement oder Stahl zu kaufen ist sehr, sehr knapp.</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AC8B25F3-F324-44C3-9935-47A170ED0C60}" type="slidenum">
              <a:rPr lang="de-DE" altLang="de-DE"/>
              <a:pPr/>
              <a:t>29</a:t>
            </a:fld>
            <a:endParaRPr lang="de-DE" altLang="de-DE"/>
          </a:p>
        </p:txBody>
      </p:sp>
      <p:sp>
        <p:nvSpPr>
          <p:cNvPr id="156674" name="Rectangle 2"/>
          <p:cNvSpPr>
            <a:spLocks noRot="1" noChangeArrowheads="1" noTextEdit="1"/>
          </p:cNvSpPr>
          <p:nvPr>
            <p:ph type="sldImg"/>
          </p:nvPr>
        </p:nvSpPr>
        <p:spPr>
          <a:ln/>
        </p:spPr>
      </p:sp>
      <p:sp>
        <p:nvSpPr>
          <p:cNvPr id="156675" name="Rectangle 3"/>
          <p:cNvSpPr>
            <a:spLocks noGrp="1" noChangeArrowheads="1"/>
          </p:cNvSpPr>
          <p:nvPr>
            <p:ph type="body" idx="1"/>
          </p:nvPr>
        </p:nvSpPr>
        <p:spPr/>
        <p:txBody>
          <a:bodyPr/>
          <a:lstStyle/>
          <a:p>
            <a:r>
              <a:rPr lang="de-DE" altLang="de-DE"/>
              <a:t>Die Herrnhuter Missionshilfe hat 2007 und 2008 in Deutschland zu Spenden für Nicaragua aufgerufen. Mit dem Geld wurden die Baumaterialien für den Wiederaufbau der Kirche in Sisin bezahlt. Nun lagern im Pfarrhaus säckeweise Zement, Stahlstangen und andere notwendige Dinge und warten auf ihren Einsatz beim Bau (</a:t>
            </a:r>
            <a:r>
              <a:rPr lang="de-DE" altLang="de-DE" i="1"/>
              <a:t>links</a:t>
            </a:r>
            <a:r>
              <a:rPr lang="de-DE" altLang="de-DE"/>
              <a:t>). Alle Materialien haben schon eine lange Reise hinter sich: von Managua über Bilwi nach Sisin. Der schwierige Transport kostet oft mehr als die Materialien selbst.</a:t>
            </a:r>
          </a:p>
          <a:p>
            <a:r>
              <a:rPr lang="de-DE" altLang="de-DE"/>
              <a:t>Die Gemeinde bedankt sich mit dem, was sie haben und bieten können: Kokosnüsse für die Besucher, ihrer Hände Arbeit für den Aufbau und natürlich ganz große Dankbarkeit.</a:t>
            </a:r>
          </a:p>
          <a:p>
            <a:r>
              <a:rPr lang="de-DE" altLang="de-DE"/>
              <a:t>Der Pfarrer von Sisin (</a:t>
            </a:r>
            <a:r>
              <a:rPr lang="de-DE" altLang="de-DE" i="1"/>
              <a:t>rechts</a:t>
            </a:r>
            <a:r>
              <a:rPr lang="de-DE" altLang="de-DE"/>
              <a:t>) dankt allen, die ihnen geholfen haben.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CEF37D23-5319-4BA7-84EC-88224CD0C7CD}" type="slidenum">
              <a:rPr lang="de-DE" altLang="de-DE"/>
              <a:pPr/>
              <a:t>3</a:t>
            </a:fld>
            <a:endParaRPr lang="de-DE" altLang="de-DE"/>
          </a:p>
        </p:txBody>
      </p:sp>
      <p:sp>
        <p:nvSpPr>
          <p:cNvPr id="129026" name="Rectangle 2"/>
          <p:cNvSpPr>
            <a:spLocks noRot="1" noChangeArrowheads="1" noTextEdit="1"/>
          </p:cNvSpPr>
          <p:nvPr>
            <p:ph type="sldImg"/>
          </p:nvPr>
        </p:nvSpPr>
        <p:spPr>
          <a:ln/>
        </p:spPr>
      </p:sp>
      <p:sp>
        <p:nvSpPr>
          <p:cNvPr id="129027" name="Rectangle 3"/>
          <p:cNvSpPr>
            <a:spLocks noGrp="1" noChangeArrowheads="1"/>
          </p:cNvSpPr>
          <p:nvPr>
            <p:ph type="body" idx="1"/>
          </p:nvPr>
        </p:nvSpPr>
        <p:spPr/>
        <p:txBody>
          <a:bodyPr/>
          <a:lstStyle/>
          <a:p>
            <a:r>
              <a:rPr lang="de-DE" altLang="de-DE"/>
              <a:t>Der Bericht gliedert sich in vier Teile.</a:t>
            </a:r>
          </a:p>
          <a:p>
            <a:r>
              <a:rPr lang="de-DE" altLang="de-DE"/>
              <a:t>Nach einigen grundsätzlichen Informationen über Nicaragua wird die karibische Küste, die Miskitoküste vorgestellt, wo die Herrnhuter Brüdergemeine vor allem arbeitet.</a:t>
            </a:r>
          </a:p>
          <a:p>
            <a:r>
              <a:rPr lang="de-DE" altLang="de-DE"/>
              <a:t>Weil der Hurrikan Felix im September 2007 diese Region so nachhaltig getroffen und verändert hat, wird ihm ein eigener Abschnitt gewährt.</a:t>
            </a:r>
          </a:p>
          <a:p>
            <a:r>
              <a:rPr lang="de-DE" altLang="de-DE"/>
              <a:t>Zum Schluss wird die Arbeit der Herrnhuter Brüdergemeine in diesem Umfeld vorgestellt.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5BAD6792-9CD5-46F0-8EC5-836D0D3FD4DE}" type="slidenum">
              <a:rPr lang="de-DE" altLang="de-DE"/>
              <a:pPr/>
              <a:t>30</a:t>
            </a:fld>
            <a:endParaRPr lang="de-DE" altLang="de-DE"/>
          </a:p>
        </p:txBody>
      </p:sp>
      <p:sp>
        <p:nvSpPr>
          <p:cNvPr id="157698" name="Rectangle 2"/>
          <p:cNvSpPr>
            <a:spLocks noRot="1" noChangeArrowheads="1" noTextEdit="1"/>
          </p:cNvSpPr>
          <p:nvPr>
            <p:ph type="sldImg"/>
          </p:nvPr>
        </p:nvSpPr>
        <p:spPr>
          <a:ln/>
        </p:spPr>
      </p:sp>
      <p:sp>
        <p:nvSpPr>
          <p:cNvPr id="157699" name="Rectangle 3"/>
          <p:cNvSpPr>
            <a:spLocks noGrp="1" noChangeArrowheads="1"/>
          </p:cNvSpPr>
          <p:nvPr>
            <p:ph type="body" idx="1"/>
          </p:nvPr>
        </p:nvSpPr>
        <p:spPr/>
        <p:txBody>
          <a:bodyPr/>
          <a:lstStyle/>
          <a:p>
            <a:r>
              <a:rPr lang="de-DE" altLang="de-DE"/>
              <a:t>Vierter Teil: Die Herrnhuter Brüdergemeine in Nicaragua</a:t>
            </a:r>
          </a:p>
          <a:p>
            <a:r>
              <a:rPr lang="de-DE" altLang="de-DE" sz="2400">
                <a:latin typeface="Garamond Premr Pro Smbd" pitchFamily="18" charset="0"/>
                <a:sym typeface="Wingdings" pitchFamily="2" charset="2"/>
              </a:rPr>
              <a:t></a:t>
            </a:r>
          </a:p>
          <a:p>
            <a:r>
              <a:rPr lang="de-DE" altLang="de-DE">
                <a:sym typeface="Wingdings" pitchFamily="2" charset="2"/>
              </a:rPr>
              <a:t>Nicaragua ist eine der 19 Provinzen der weltweiten Brüder-Unität. Auch in den Nachbarländern Honduras und Costa Rica gibt es Herrnhuter Brüdergemeinen. </a:t>
            </a:r>
          </a:p>
          <a:p>
            <a:r>
              <a:rPr lang="de-DE" altLang="de-DE">
                <a:sym typeface="Wingdings" pitchFamily="2" charset="2"/>
              </a:rPr>
              <a:t>In Europa gibt es die die tschechische Provinz, die britische Provinz und die europäisch-festländische Provinz, die Gemeinden und Sozietäten in Deutschland, den Niederlanden, Schweiz, Dänemark, Schweden, Estland und Lettland umfasst.</a:t>
            </a:r>
          </a:p>
          <a:p>
            <a:r>
              <a:rPr lang="de-DE" altLang="de-DE">
                <a:sym typeface="Wingdings" pitchFamily="2" charset="2"/>
              </a:rPr>
              <a:t>Jede Provinz ist relativ selbständig. Grundzüge der weltweiten Brüder-Unität legt die Unitätssynode fest, die nur alle sieben Jahre tagt.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61490C23-E34E-47DB-BC6D-491C26AC56C1}" type="slidenum">
              <a:rPr lang="de-DE" altLang="de-DE"/>
              <a:pPr/>
              <a:t>31</a:t>
            </a:fld>
            <a:endParaRPr lang="de-DE" altLang="de-DE"/>
          </a:p>
        </p:txBody>
      </p:sp>
      <p:sp>
        <p:nvSpPr>
          <p:cNvPr id="158722" name="Rectangle 2"/>
          <p:cNvSpPr>
            <a:spLocks noRot="1" noChangeArrowheads="1" noTextEdit="1"/>
          </p:cNvSpPr>
          <p:nvPr>
            <p:ph type="sldImg"/>
          </p:nvPr>
        </p:nvSpPr>
        <p:spPr>
          <a:ln/>
        </p:spPr>
      </p:sp>
      <p:sp>
        <p:nvSpPr>
          <p:cNvPr id="158723" name="Rectangle 3"/>
          <p:cNvSpPr>
            <a:spLocks noGrp="1" noChangeArrowheads="1"/>
          </p:cNvSpPr>
          <p:nvPr>
            <p:ph type="body" idx="1"/>
          </p:nvPr>
        </p:nvSpPr>
        <p:spPr/>
        <p:txBody>
          <a:bodyPr/>
          <a:lstStyle/>
          <a:p>
            <a:r>
              <a:rPr lang="de-DE" altLang="de-DE"/>
              <a:t>Nach den tanzianischen Provinzen ist Nicaragua die mitgliederstärkste Provinz mit circa 84.000 Mitgliedern, die sich auf  gut 200 Gemeinden aufteilen. Dabei gibt es kleine Gemeinden mit nur Hundert Mitgliedern, aber auch große mit mehreren Tausend.</a:t>
            </a:r>
          </a:p>
          <a:p>
            <a:r>
              <a:rPr lang="de-DE" altLang="de-DE"/>
              <a:t>Die Provinz wird von einer fünfköpfigen Kirchenleitung geführt, der zur Zeit Cora Antonio (</a:t>
            </a:r>
            <a:r>
              <a:rPr lang="de-DE" altLang="de-DE" i="1"/>
              <a:t>unten links</a:t>
            </a:r>
            <a:r>
              <a:rPr lang="de-DE" altLang="de-DE"/>
              <a:t>) vorsteht. Bei der Wahl wird darauf geachtet, dass alle Regionen vertreten sind, dass Männer und Frauen vertreten sind, dass Ordinierte und Laien vertreten sind. So soll die Kirchenleitung repräsentativ und basisnah sein.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60BC8C76-9FD1-4A1B-ACFC-D96DF7D675C9}" type="slidenum">
              <a:rPr lang="de-DE" altLang="de-DE"/>
              <a:pPr/>
              <a:t>32</a:t>
            </a:fld>
            <a:endParaRPr lang="de-DE" altLang="de-DE"/>
          </a:p>
        </p:txBody>
      </p:sp>
      <p:sp>
        <p:nvSpPr>
          <p:cNvPr id="159746" name="Rectangle 2"/>
          <p:cNvSpPr>
            <a:spLocks noRot="1" noChangeArrowheads="1" noTextEdit="1"/>
          </p:cNvSpPr>
          <p:nvPr>
            <p:ph type="sldImg"/>
          </p:nvPr>
        </p:nvSpPr>
        <p:spPr>
          <a:ln/>
        </p:spPr>
      </p:sp>
      <p:sp>
        <p:nvSpPr>
          <p:cNvPr id="159747" name="Rectangle 3"/>
          <p:cNvSpPr>
            <a:spLocks noGrp="1" noChangeArrowheads="1"/>
          </p:cNvSpPr>
          <p:nvPr>
            <p:ph type="body" idx="1"/>
          </p:nvPr>
        </p:nvSpPr>
        <p:spPr/>
        <p:txBody>
          <a:bodyPr/>
          <a:lstStyle/>
          <a:p>
            <a:r>
              <a:rPr lang="de-DE" altLang="de-DE"/>
              <a:t>Aufgrund der Größe ist die Provinz in fünf Distrikte aufgeteilt:  </a:t>
            </a:r>
            <a:r>
              <a:rPr lang="de-DE" altLang="de-DE" sz="2400">
                <a:latin typeface="Garamond Premr Pro Smbd" pitchFamily="18" charset="0"/>
                <a:sym typeface="Wingdings" pitchFamily="2" charset="2"/>
              </a:rPr>
              <a:t></a:t>
            </a:r>
          </a:p>
          <a:p>
            <a:r>
              <a:rPr lang="de-DE" altLang="de-DE">
                <a:sym typeface="Wingdings" pitchFamily="2" charset="2"/>
              </a:rPr>
              <a:t>Der Distrikt „Central“ ist der größte und umfasst Bilwi und die gesamte umliegende Region.  </a:t>
            </a:r>
            <a:r>
              <a:rPr lang="de-DE" altLang="de-DE" sz="2400">
                <a:latin typeface="Garamond Premr Pro Smbd" pitchFamily="18" charset="0"/>
                <a:sym typeface="Wingdings" pitchFamily="2" charset="2"/>
              </a:rPr>
              <a:t></a:t>
            </a:r>
            <a:endParaRPr lang="de-DE" altLang="de-DE">
              <a:sym typeface="Wingdings" pitchFamily="2" charset="2"/>
            </a:endParaRPr>
          </a:p>
          <a:p>
            <a:r>
              <a:rPr lang="de-DE" altLang="de-DE">
                <a:sym typeface="Wingdings" pitchFamily="2" charset="2"/>
              </a:rPr>
              <a:t>Der Distrikt „Rio Coco“ fasst die Gemeinden an der nördlichen Landesgrenze am Fluss Rio Coco zusammen. Waspam ist der Hauptort des Distrikts.  </a:t>
            </a:r>
            <a:r>
              <a:rPr lang="de-DE" altLang="de-DE" sz="2400">
                <a:latin typeface="Garamond Premr Pro Smbd" pitchFamily="18" charset="0"/>
                <a:sym typeface="Wingdings" pitchFamily="2" charset="2"/>
              </a:rPr>
              <a:t></a:t>
            </a:r>
            <a:endParaRPr lang="de-DE" altLang="de-DE">
              <a:sym typeface="Wingdings" pitchFamily="2" charset="2"/>
            </a:endParaRPr>
          </a:p>
          <a:p>
            <a:r>
              <a:rPr lang="de-DE" altLang="de-DE">
                <a:sym typeface="Wingdings" pitchFamily="2" charset="2"/>
              </a:rPr>
              <a:t>Der Distrikt „Las Minas“ ist im Landesinneren und beinhaltet die Siedlungsgebiete der mayangna-sprechenden Gemeinden um den Ort Musawas.  </a:t>
            </a:r>
            <a:r>
              <a:rPr lang="de-DE" altLang="de-DE" sz="2400">
                <a:latin typeface="Garamond Premr Pro Smbd" pitchFamily="18" charset="0"/>
                <a:sym typeface="Wingdings" pitchFamily="2" charset="2"/>
              </a:rPr>
              <a:t></a:t>
            </a:r>
            <a:endParaRPr lang="de-DE" altLang="de-DE">
              <a:sym typeface="Wingdings" pitchFamily="2" charset="2"/>
            </a:endParaRPr>
          </a:p>
          <a:p>
            <a:r>
              <a:rPr lang="de-DE" altLang="de-DE">
                <a:sym typeface="Wingdings" pitchFamily="2" charset="2"/>
              </a:rPr>
              <a:t>Der Distrikt „del Sur“ (Süd) schließt die Gemeinden um Bluefields zusammen. Von hier begann die Mission der Miskitoküste 1849.  </a:t>
            </a:r>
            <a:r>
              <a:rPr lang="de-DE" altLang="de-DE" sz="2400">
                <a:latin typeface="Garamond Premr Pro Smbd" pitchFamily="18" charset="0"/>
                <a:sym typeface="Wingdings" pitchFamily="2" charset="2"/>
              </a:rPr>
              <a:t></a:t>
            </a:r>
            <a:endParaRPr lang="de-DE" altLang="de-DE">
              <a:sym typeface="Wingdings" pitchFamily="2" charset="2"/>
            </a:endParaRPr>
          </a:p>
          <a:p>
            <a:r>
              <a:rPr lang="de-DE" altLang="de-DE">
                <a:sym typeface="Wingdings" pitchFamily="2" charset="2"/>
              </a:rPr>
              <a:t>Der fünfte Distrikt „Occidente“ (Westen) umfasst die Gemeinden in Managua.</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0214CBDE-0C26-4ADF-958C-57C3B9887FB8}" type="slidenum">
              <a:rPr lang="de-DE" altLang="de-DE"/>
              <a:pPr/>
              <a:t>33</a:t>
            </a:fld>
            <a:endParaRPr lang="de-DE" altLang="de-DE"/>
          </a:p>
        </p:txBody>
      </p:sp>
      <p:sp>
        <p:nvSpPr>
          <p:cNvPr id="160770" name="Rectangle 2"/>
          <p:cNvSpPr>
            <a:spLocks noRot="1" noChangeArrowheads="1" noTextEdit="1"/>
          </p:cNvSpPr>
          <p:nvPr>
            <p:ph type="sldImg"/>
          </p:nvPr>
        </p:nvSpPr>
        <p:spPr>
          <a:ln/>
        </p:spPr>
      </p:sp>
      <p:sp>
        <p:nvSpPr>
          <p:cNvPr id="160771" name="Rectangle 3"/>
          <p:cNvSpPr>
            <a:spLocks noGrp="1" noChangeArrowheads="1"/>
          </p:cNvSpPr>
          <p:nvPr>
            <p:ph type="body" idx="1"/>
          </p:nvPr>
        </p:nvSpPr>
        <p:spPr/>
        <p:txBody>
          <a:bodyPr/>
          <a:lstStyle/>
          <a:p>
            <a:r>
              <a:rPr lang="de-DE" altLang="de-DE"/>
              <a:t>Zwischen den Distrikten, aber auch unter den Gemeinden gibt es erhebliche Unterschiede und Ausrichtungen. Die Mehrheit sind Miskitogemeinden, die ihren Gottesdienst meist auch auf miskito halten. Es gibt aber auch spanisch-sprechende Miskitogemeinden.</a:t>
            </a:r>
          </a:p>
          <a:p>
            <a:r>
              <a:rPr lang="de-DE" altLang="de-DE"/>
              <a:t>Die Kreolen, die Nachfahren der aus Afrika stammenden Sklaven, sprechen englisch (oder eine Mischung aus englisch und spanisch) und halten ihre Gottesdienste auch in dieser Sprache.</a:t>
            </a:r>
          </a:p>
          <a:p>
            <a:r>
              <a:rPr lang="de-DE" altLang="de-DE"/>
              <a:t>Und schließlich sprechen die Gemeinden im Distrikt „Las Minas“ mayangna im Gottesdienst und Alltag. </a:t>
            </a:r>
          </a:p>
          <a:p>
            <a:r>
              <a:rPr lang="de-DE" altLang="de-DE"/>
              <a:t>Jede Gruppe hat ein eigenes Gesangbuch, eine eigene Losungsausgabe und manchmal auch ein eigenes Choralbuch. Und doch wissen sie, dass sie als Herrnhuter Brüdergemeine zusammengehören.</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7485F25-32D2-40F8-A86C-FA4298CC9304}" type="slidenum">
              <a:rPr lang="de-DE" altLang="de-DE"/>
              <a:pPr/>
              <a:t>34</a:t>
            </a:fld>
            <a:endParaRPr lang="de-DE" altLang="de-DE"/>
          </a:p>
        </p:txBody>
      </p:sp>
      <p:sp>
        <p:nvSpPr>
          <p:cNvPr id="161794" name="Rectangle 2"/>
          <p:cNvSpPr>
            <a:spLocks noRot="1" noChangeArrowheads="1" noTextEdit="1"/>
          </p:cNvSpPr>
          <p:nvPr>
            <p:ph type="sldImg"/>
          </p:nvPr>
        </p:nvSpPr>
        <p:spPr>
          <a:ln/>
        </p:spPr>
      </p:sp>
      <p:sp>
        <p:nvSpPr>
          <p:cNvPr id="161795" name="Rectangle 3"/>
          <p:cNvSpPr>
            <a:spLocks noGrp="1" noChangeArrowheads="1"/>
          </p:cNvSpPr>
          <p:nvPr>
            <p:ph type="body" idx="1"/>
          </p:nvPr>
        </p:nvSpPr>
        <p:spPr/>
        <p:txBody>
          <a:bodyPr/>
          <a:lstStyle/>
          <a:p>
            <a:r>
              <a:rPr lang="de-DE" altLang="de-DE"/>
              <a:t>Nicht nur die Sprache, auch die Sozialstruktur der Gemeinden ist sehr unterschiedlich.</a:t>
            </a:r>
          </a:p>
          <a:p>
            <a:r>
              <a:rPr lang="de-DE" altLang="de-DE"/>
              <a:t>Die englischsprachigen Kreolengemeinden beispielsweise sind gute Mittelschichtgemeinden. Die meisten Mitglieder haben eine Arbeit oder ein gesichertes Einkommen, sind Lehrer oder in der Verwaltung Angestellte. Dementsprechend sind dann auch die Kirchen und Pfarrhäuser ausgestattet. </a:t>
            </a:r>
          </a:p>
          <a:p>
            <a:r>
              <a:rPr lang="de-DE" altLang="de-DE"/>
              <a:t>Die Kirche „Creol Central“ in Bilwi (</a:t>
            </a:r>
            <a:r>
              <a:rPr lang="de-DE" altLang="de-DE" i="1"/>
              <a:t>siehe Bilder</a:t>
            </a:r>
            <a:r>
              <a:rPr lang="de-DE" altLang="de-DE"/>
              <a:t>) ist in guten Zustand und auch das Pfarrhaus ist (relativ) luxuriös ausgestattet.</a:t>
            </a:r>
          </a:p>
          <a:p>
            <a:endParaRPr lang="de-DE" altLang="de-DE"/>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8FD49F07-C969-4ED3-8098-FAA3224B9E9C}" type="slidenum">
              <a:rPr lang="de-DE" altLang="de-DE"/>
              <a:pPr/>
              <a:t>35</a:t>
            </a:fld>
            <a:endParaRPr lang="de-DE" altLang="de-DE"/>
          </a:p>
        </p:txBody>
      </p:sp>
      <p:sp>
        <p:nvSpPr>
          <p:cNvPr id="162818" name="Rectangle 2"/>
          <p:cNvSpPr>
            <a:spLocks noRo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de-DE" altLang="de-DE"/>
              <a:t>Aber trotzdem kommen nicht mehr Mitglieder zu diesen „reichen“ Gemeinden. Sie haben oft dieselben Probleme wie wir in Europa. Die Mitglieder nutzen andere Möglichkeiten, ihre Freizeit zu verbringen. Wer etwas Geld hat oder in der Stadt lebt, macht sonntags auch mal einen Ausflug anstatt in die Kirche zu gehen.</a:t>
            </a:r>
          </a:p>
          <a:p>
            <a:r>
              <a:rPr lang="de-DE" altLang="de-DE"/>
              <a:t>Auch die Kinder für die Kirche zu begeistern, wie es Bruder Bent in Managua versucht (</a:t>
            </a:r>
            <a:r>
              <a:rPr lang="de-DE" altLang="de-DE" i="1"/>
              <a:t>links</a:t>
            </a:r>
            <a:r>
              <a:rPr lang="de-DE" altLang="de-DE"/>
              <a:t>), ist immer wieder eine Herausforderung.</a:t>
            </a:r>
          </a:p>
          <a:p>
            <a:r>
              <a:rPr lang="de-DE" altLang="de-DE"/>
              <a:t>Es gibt viele Gemeinsamkeiten zwischen unserer kirchlichen Situation in Deutschland und den Kreolengemeinden in Nicaragua. </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7BA42DD5-2377-4C8F-99DF-0EBF0BB01F24}" type="slidenum">
              <a:rPr lang="de-DE" altLang="de-DE"/>
              <a:pPr/>
              <a:t>36</a:t>
            </a:fld>
            <a:endParaRPr lang="de-DE" altLang="de-DE"/>
          </a:p>
        </p:txBody>
      </p:sp>
      <p:sp>
        <p:nvSpPr>
          <p:cNvPr id="163842" name="Rectangle 2"/>
          <p:cNvSpPr>
            <a:spLocks noRot="1" noChangeArrowheads="1" noTextEdit="1"/>
          </p:cNvSpPr>
          <p:nvPr>
            <p:ph type="sldImg"/>
          </p:nvPr>
        </p:nvSpPr>
        <p:spPr>
          <a:ln/>
        </p:spPr>
      </p:sp>
      <p:sp>
        <p:nvSpPr>
          <p:cNvPr id="163843" name="Rectangle 3"/>
          <p:cNvSpPr>
            <a:spLocks noGrp="1" noChangeArrowheads="1"/>
          </p:cNvSpPr>
          <p:nvPr>
            <p:ph type="body" idx="1"/>
          </p:nvPr>
        </p:nvSpPr>
        <p:spPr/>
        <p:txBody>
          <a:bodyPr/>
          <a:lstStyle/>
          <a:p>
            <a:r>
              <a:rPr lang="de-DE" altLang="de-DE"/>
              <a:t>Ganz anders sieht das Leben in den dörflichen Miskitogemeinden aus. Wie beispielsweise in der Gemeinde Trinidad wird oft lange an der Kirche gebaut. Erst wenn wieder etwas Geld da ist, kann weitergebaut werden. Als Kirchenglocke dient eine leere Gasflasche (</a:t>
            </a:r>
            <a:r>
              <a:rPr lang="de-DE" altLang="de-DE" i="1"/>
              <a:t>rechts unten</a:t>
            </a:r>
            <a:r>
              <a:rPr lang="de-DE" altLang="de-DE"/>
              <a:t>) und ruft alle zum Gottesdienst. Gottesdienst findet auch nicht nur sonntags statt, sondern durchaus mehrmals pro Woche. Die Bewohner des Dorfes freuen sich, wenn sie in „ihrer“ Kirchen zusammenkommen können, auch die Kinder (</a:t>
            </a:r>
            <a:r>
              <a:rPr lang="de-DE" altLang="de-DE" i="1"/>
              <a:t>rechts oben</a:t>
            </a:r>
            <a:r>
              <a:rPr lang="de-DE" altLang="de-DE"/>
              <a:t>). Dorfgemeinschaft und Kirchengemeinde sind nahezu identisch.</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782C404-4B65-4902-9A28-2FB05F6CDD90}" type="slidenum">
              <a:rPr lang="de-DE" altLang="de-DE"/>
              <a:pPr/>
              <a:t>37</a:t>
            </a:fld>
            <a:endParaRPr lang="de-DE" altLang="de-DE"/>
          </a:p>
        </p:txBody>
      </p:sp>
      <p:sp>
        <p:nvSpPr>
          <p:cNvPr id="164866" name="Rectangle 2"/>
          <p:cNvSpPr>
            <a:spLocks noRo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de-DE" altLang="de-DE"/>
              <a:t>Jede Gemeinde hat eine Sonntagsschule, wo die Kinder am Sonntag christliche Unterweisung bekommen, ähnlich unserem Kindergottesdienst. Denn Kinder- und Jugendarbeit wird als sehr wichtig angesehen. Auch wenn es manchmal nur einfache Häuser sind (</a:t>
            </a:r>
            <a:r>
              <a:rPr lang="de-DE" altLang="de-DE" i="1"/>
              <a:t>links</a:t>
            </a:r>
            <a:r>
              <a:rPr lang="de-DE" altLang="de-DE"/>
              <a:t>), so macht doch das Gebäude klar: Kinder sind uns wichtig!</a:t>
            </a:r>
          </a:p>
          <a:p>
            <a:r>
              <a:rPr lang="de-DE" altLang="de-DE"/>
              <a:t>An manchen Orten unterhalten Gemeinden auch Grundschulen, die dann aber auch finanziell vom Staat unterstützt werden. Auch wenn nicht alle Schulen unserem Standart entsprechen, will die Kirche dadurch sagen, dass gute Bildung für alle Menschen notwendig ist. Nur dadurch können Chancengleichheit, Selbständigkeit und Entwicklung gefördert werden. Alles ist bitter notwendig in Nicaragua.</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2A63EACC-69AD-4490-A44B-C2A32481EBFD}" type="slidenum">
              <a:rPr lang="de-DE" altLang="de-DE"/>
              <a:pPr/>
              <a:t>38</a:t>
            </a:fld>
            <a:endParaRPr lang="de-DE" altLang="de-DE"/>
          </a:p>
        </p:txBody>
      </p:sp>
      <p:sp>
        <p:nvSpPr>
          <p:cNvPr id="165890" name="Rectangle 2"/>
          <p:cNvSpPr>
            <a:spLocks noRo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de-DE" altLang="de-DE"/>
              <a:t>ADSIM heißt das „diakonische Werk“ der Herrnhuter Brüdergemeine in Nicaragua (</a:t>
            </a:r>
            <a:r>
              <a:rPr lang="de-DE" altLang="de-DE" u="sng"/>
              <a:t>A</a:t>
            </a:r>
            <a:r>
              <a:rPr lang="de-DE" altLang="de-DE"/>
              <a:t>sociacion Instituto de </a:t>
            </a:r>
            <a:r>
              <a:rPr lang="de-DE" altLang="de-DE" u="sng"/>
              <a:t>D</a:t>
            </a:r>
            <a:r>
              <a:rPr lang="de-DE" altLang="de-DE"/>
              <a:t>esarrollo </a:t>
            </a:r>
            <a:r>
              <a:rPr lang="de-DE" altLang="de-DE" u="sng"/>
              <a:t>S</a:t>
            </a:r>
            <a:r>
              <a:rPr lang="de-DE" altLang="de-DE"/>
              <a:t>ocial de la </a:t>
            </a:r>
            <a:r>
              <a:rPr lang="de-DE" altLang="de-DE" u="sng"/>
              <a:t>I</a:t>
            </a:r>
            <a:r>
              <a:rPr lang="de-DE" altLang="de-DE"/>
              <a:t>glesia </a:t>
            </a:r>
            <a:r>
              <a:rPr lang="de-DE" altLang="de-DE" u="sng"/>
              <a:t>M</a:t>
            </a:r>
            <a:r>
              <a:rPr lang="de-DE" altLang="de-DE"/>
              <a:t>orava: Verein der Einrichtungen zur sozialen Entwicklung von der Herrnhuter Brüdergemeine). ADSIM fördert Entwicklungsprojekte auf verschiedenen Ebenen. Einerseits geht es um die Förderung von Landwirtschaft und Fischerei. Bauern und Fischer lernen modernere, effektivere Arbeitsweisen. Andererseits auch um staatsbürgerliches Engagement, nämlich Eigenverantwortung für das Dorf zu übernehmen.</a:t>
            </a:r>
          </a:p>
          <a:p>
            <a:r>
              <a:rPr lang="de-DE" altLang="de-DE"/>
              <a:t>Auch medizinische Hilfe wie die Einrichtung von Krankenstationen bietet ADSIM an. </a:t>
            </a:r>
          </a:p>
          <a:p>
            <a:r>
              <a:rPr lang="de-DE" altLang="de-DE"/>
              <a:t>Generell geht es weniger um Subventionen, sondern um die konkrete Hilfe zur Selbsthilfe. Deshalb spielt der Entwicklungs- und Bildungsgedanke eine zentrale Rolle.</a:t>
            </a:r>
          </a:p>
          <a:p>
            <a:r>
              <a:rPr lang="de-DE" altLang="de-DE"/>
              <a:t>Auch ökologisch orientierte Projekte wie zum Beispiel Solarenergie in abgelegenen Dorfern werden von ADSIM gefördert. ADSIM selbst bekommt finanzielle Unterstützung von Entwicklungshilfeorganisationen aus Nordamerika und Europa.</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CB4D8337-29A8-4E00-BAA0-286B38DCA66E}" type="slidenum">
              <a:rPr lang="de-DE" altLang="de-DE"/>
              <a:pPr/>
              <a:t>39</a:t>
            </a:fld>
            <a:endParaRPr lang="de-DE" altLang="de-DE"/>
          </a:p>
        </p:txBody>
      </p:sp>
      <p:sp>
        <p:nvSpPr>
          <p:cNvPr id="166914" name="Rectangle 2"/>
          <p:cNvSpPr>
            <a:spLocks noRot="1" noChangeArrowheads="1" noTextEdit="1"/>
          </p:cNvSpPr>
          <p:nvPr>
            <p:ph type="sldImg"/>
          </p:nvPr>
        </p:nvSpPr>
        <p:spPr>
          <a:ln/>
        </p:spPr>
      </p:sp>
      <p:sp>
        <p:nvSpPr>
          <p:cNvPr id="166915" name="Rectangle 3"/>
          <p:cNvSpPr>
            <a:spLocks noGrp="1" noChangeArrowheads="1"/>
          </p:cNvSpPr>
          <p:nvPr>
            <p:ph type="body" idx="1"/>
          </p:nvPr>
        </p:nvSpPr>
        <p:spPr/>
        <p:txBody>
          <a:bodyPr/>
          <a:lstStyle/>
          <a:p>
            <a:r>
              <a:rPr lang="de-DE" altLang="de-DE"/>
              <a:t>Ein Projekt von ADSIM heißt Pura Laya (reines Wasser). Durch Filter kann Wasser an jedem Ort entkeimt werden und beugt so Durchfallerkrankungen vor.</a:t>
            </a:r>
          </a:p>
          <a:p>
            <a:r>
              <a:rPr lang="de-DE" altLang="de-DE"/>
              <a:t>Einerseits geht es um darum, die Materialien wie Kanister und Filter zur Verfügung zu stellen, andererseits geht es darum, die Menschen zu überzeugen, dass sie die Filter auch benutzen. Gerade letztes ist nicht immer so einfach, sondern eine wirkliche Bildungsaufgabe. </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5EB2EAE1-1174-4A7B-9CFB-1E205244248D}" type="slidenum">
              <a:rPr lang="de-DE" altLang="de-DE"/>
              <a:pPr/>
              <a:t>4</a:t>
            </a:fld>
            <a:endParaRPr lang="de-DE" altLang="de-DE"/>
          </a:p>
        </p:txBody>
      </p:sp>
      <p:sp>
        <p:nvSpPr>
          <p:cNvPr id="130050" name="Rectangle 2"/>
          <p:cNvSpPr>
            <a:spLocks noRot="1" noChangeArrowheads="1" noTextEdit="1"/>
          </p:cNvSpPr>
          <p:nvPr>
            <p:ph type="sldImg"/>
          </p:nvPr>
        </p:nvSpPr>
        <p:spPr>
          <a:ln/>
        </p:spPr>
      </p:sp>
      <p:sp>
        <p:nvSpPr>
          <p:cNvPr id="130051" name="Rectangle 3"/>
          <p:cNvSpPr>
            <a:spLocks noGrp="1" noChangeArrowheads="1"/>
          </p:cNvSpPr>
          <p:nvPr>
            <p:ph type="body" idx="1"/>
          </p:nvPr>
        </p:nvSpPr>
        <p:spPr/>
        <p:txBody>
          <a:bodyPr/>
          <a:lstStyle/>
          <a:p>
            <a:r>
              <a:rPr lang="de-DE" altLang="de-DE"/>
              <a:t>Erster Teil: Nicaragua</a:t>
            </a:r>
          </a:p>
          <a:p>
            <a:pPr>
              <a:spcBef>
                <a:spcPct val="0"/>
              </a:spcBef>
            </a:pPr>
            <a:r>
              <a:rPr lang="de-DE" altLang="de-DE" sz="2400">
                <a:latin typeface="Garamond Premr Pro Smbd" pitchFamily="18" charset="0"/>
                <a:sym typeface="Wingdings" pitchFamily="2" charset="2"/>
              </a:rPr>
              <a:t></a:t>
            </a:r>
            <a:r>
              <a:rPr lang="de-DE" altLang="de-DE">
                <a:sym typeface="Wingdings" pitchFamily="2" charset="2"/>
              </a:rPr>
              <a:t> </a:t>
            </a:r>
          </a:p>
          <a:p>
            <a:pPr>
              <a:spcBef>
                <a:spcPct val="0"/>
              </a:spcBef>
            </a:pPr>
            <a:r>
              <a:rPr lang="de-DE" altLang="de-DE">
                <a:sym typeface="Wingdings" pitchFamily="2" charset="2"/>
              </a:rPr>
              <a:t>Das Land zwischen Pazifik und Atlantik ist das flächenmäßig größte in Zentralamerika. Vom Rio Coco an der nördlichen Grenze zu Honduras erstreckt sich die Karibikküste ca. 500 km bis zur südlichen Grenze mit Costa Rica. Man kann das Land in drei unterschiedliche Regionen einteilen. Einerseits das Tiefland an der pazifischen Küste mit den Hauptstadt Managua und den großen Seen (Nicaraguasee und Managuasee). Andererseits östlich davon ein Gebirgsmassiv mit über 1500m hohen Bergen und vielen Vulkanen. Und schließlich die sich weit erstreckende Karibikküste, die sogenannte Miskitoküste. </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CE41EA86-1C03-4DB2-A0B7-F9DC365BD237}" type="slidenum">
              <a:rPr lang="de-DE" altLang="de-DE"/>
              <a:pPr/>
              <a:t>40</a:t>
            </a:fld>
            <a:endParaRPr lang="de-DE" altLang="de-DE"/>
          </a:p>
        </p:txBody>
      </p:sp>
      <p:sp>
        <p:nvSpPr>
          <p:cNvPr id="167938" name="Rectangle 2"/>
          <p:cNvSpPr>
            <a:spLocks noRo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de-DE" altLang="de-DE"/>
              <a:t>Bildung ist der Schlüssel zu einem besseren Leben. Das gilt nicht nur in Deutschland, sondern genau so in Nicaragua. Nicht nur ADSIM, sondern auch viele Gemeinden übernehmen Bildungsarbeit.</a:t>
            </a:r>
          </a:p>
          <a:p>
            <a:r>
              <a:rPr lang="de-DE" altLang="de-DE"/>
              <a:t>Diese Gemeinde in Managua bietet verschiedenste Fortbildungskurse an wie Englischunterricht, Musikunterricht oder Vorschule (</a:t>
            </a:r>
            <a:r>
              <a:rPr lang="de-DE" altLang="de-DE" i="1"/>
              <a:t>links</a:t>
            </a:r>
            <a:r>
              <a:rPr lang="de-DE" altLang="de-DE"/>
              <a:t>). Auch gesunde Ernährung steht auf dem Lehrplan (</a:t>
            </a:r>
            <a:r>
              <a:rPr lang="de-DE" altLang="de-DE" i="1"/>
              <a:t>rechts</a:t>
            </a:r>
            <a:r>
              <a:rPr lang="de-DE" altLang="de-DE"/>
              <a: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7C6385E9-8E64-4E27-9BFB-CF3C7A7A3F1D}" type="slidenum">
              <a:rPr lang="de-DE" altLang="de-DE"/>
              <a:pPr/>
              <a:t>41</a:t>
            </a:fld>
            <a:endParaRPr lang="de-DE" altLang="de-DE"/>
          </a:p>
        </p:txBody>
      </p:sp>
      <p:sp>
        <p:nvSpPr>
          <p:cNvPr id="168962" name="Rectangle 2"/>
          <p:cNvSpPr>
            <a:spLocks noRo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de-DE" altLang="de-DE"/>
              <a:t>Wie kommt die Herrnhuter Brüdergemeine nach Nicaragua?</a:t>
            </a:r>
          </a:p>
          <a:p>
            <a:r>
              <a:rPr lang="de-DE" altLang="de-DE"/>
              <a:t>1849 kamen die ersten Herrnhuter Missionare in Bluefields an die Miskitoküste und begannen, das Evangelium unter den dort lebenden Miskito zu verkündigen. Eine andere Kirche hatte sich bisher noch nicht um diese Volksgruppe gekümmert. </a:t>
            </a:r>
          </a:p>
          <a:p>
            <a:r>
              <a:rPr lang="de-DE" altLang="de-DE"/>
              <a:t>Von Bluefields aus wurden weitere Missionsstationen in Richtung Norden gegründet. Zu den Missionsstationen gehörte immer eine Schule und eine (wenn auch einfache) Krankenversorgung. Auch ein Missionsladen gab es an den meisten Stationen, die von vielen Miskito geschätzt wurden.</a:t>
            </a:r>
          </a:p>
          <a:p>
            <a:r>
              <a:rPr lang="de-DE" altLang="de-DE"/>
              <a:t>Gut einhundert Jahre lag die Verantwortung in europäischen Händen. 1967 wurde Nicaragua eine selbständige Provinz der Brüder-Unität und hat sein 1969 eine einheimische Leitung.</a:t>
            </a:r>
          </a:p>
          <a:p>
            <a:r>
              <a:rPr lang="de-DE" altLang="de-DE"/>
              <a:t>Trotzdem ist immer noch das Bewusstsein da, von Deutschland das Evangelium bekommen zu haben, und eine große Dankbarkeit dafür. Gräber der Missionare werden deshalb in Ehren gehalten (</a:t>
            </a:r>
            <a:r>
              <a:rPr lang="de-DE" altLang="de-DE" i="1"/>
              <a:t>links</a:t>
            </a:r>
            <a:r>
              <a:rPr lang="de-DE" altLang="de-DE"/>
              <a:t>).</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57B81C35-DA4E-4C5B-B2FD-8509B7065401}" type="slidenum">
              <a:rPr lang="de-DE" altLang="de-DE"/>
              <a:pPr/>
              <a:t>42</a:t>
            </a:fld>
            <a:endParaRPr lang="de-DE" altLang="de-DE"/>
          </a:p>
        </p:txBody>
      </p:sp>
      <p:sp>
        <p:nvSpPr>
          <p:cNvPr id="169986" name="Rectangle 2"/>
          <p:cNvSpPr>
            <a:spLocks noRo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de-DE" altLang="de-DE"/>
              <a:t>Pfarrer zu sein in Nicaragua ist nicht einfach. Viel wird von einem verlangt.</a:t>
            </a:r>
          </a:p>
          <a:p>
            <a:r>
              <a:rPr lang="de-DE" altLang="de-DE"/>
              <a:t>Zum Beispiel, dass es kein festes Gehalt gibt, sondern die Gemeinde ihren Pfarrer direkt bezahlt. In den Städten kann man davon ganz gut leben, aber in den Dörfern, wo Armut herrscht, wird man manchmal mit Naturalien bezahlt.</a:t>
            </a:r>
          </a:p>
          <a:p>
            <a:r>
              <a:rPr lang="de-DE" altLang="de-DE"/>
              <a:t>Zum Beispiel, dass man häufig von einer Gemeinde in eine andere berufen wird. Viele Pfarrer müssen ihre Gemeinde häufiger wechseln, von der Küste ins Binnenland, vom Dorf in die Stadt, von einer kleinen in eine große Gemeinde.</a:t>
            </a:r>
          </a:p>
          <a:p>
            <a:r>
              <a:rPr lang="de-DE" altLang="de-DE"/>
              <a:t>Zum Beispiel, dass man fast keine Rente von der Kirche bekommt. Viele pensionierte Pfarrer bekommen nur ein Taschengeld. Wer kein Haus und Felder besitzt, kann damit kaum überleben.</a:t>
            </a:r>
          </a:p>
          <a:p>
            <a:r>
              <a:rPr lang="de-DE" altLang="de-DE"/>
              <a:t>Dieses Pfarrehepaar kann erzählen, dass ihr Boot gekentert ist, als sie zu ihrer neuen Pfarrstelle wollten. Nur mit knapper Not sind sie und ihre Kinder vor dem Ertrinken gerettet worden. Ihr Hab und Gut aber ist verloren. Und es gibt noch mehr Geschichten.</a:t>
            </a:r>
          </a:p>
          <a:p>
            <a:r>
              <a:rPr lang="de-DE" altLang="de-DE"/>
              <a:t>Pfarrer sein in Nicaragua ist nicht einfach!</a:t>
            </a:r>
          </a:p>
          <a:p>
            <a:r>
              <a:rPr lang="de-DE" altLang="de-DE" sz="2400">
                <a:latin typeface="Garamond Premr Pro Smbd" pitchFamily="18" charset="0"/>
                <a:sym typeface="Wingdings" pitchFamily="2" charset="2"/>
              </a:rPr>
              <a:t></a:t>
            </a:r>
            <a:endParaRPr lang="de-DE" altLang="de-DE"/>
          </a:p>
          <a:p>
            <a:endParaRPr lang="de-DE" altLang="de-DE"/>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A4752550-E859-47BA-AC6B-64B9E7D32007}" type="slidenum">
              <a:rPr lang="de-DE" altLang="de-DE"/>
              <a:pPr/>
              <a:t>43</a:t>
            </a:fld>
            <a:endParaRPr lang="de-DE" altLang="de-DE"/>
          </a:p>
        </p:txBody>
      </p:sp>
      <p:sp>
        <p:nvSpPr>
          <p:cNvPr id="171010" name="Rectangle 2"/>
          <p:cNvSpPr>
            <a:spLocks noRo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de-DE" altLang="de-DE"/>
              <a:t>Nicaragua ist ein Land voller junger Menschen. Fast die Hälfte der Bevölkerung sind Kinder und Jugendliche.</a:t>
            </a:r>
          </a:p>
          <a:p>
            <a:r>
              <a:rPr lang="de-DE" altLang="de-DE"/>
              <a:t>So sind auch in den Gemeinden Kinder und Jugendliche immer präsent. Sie bringen sich mit Musik, Gesang und Tanz in die Gemeinde ein. Ihre Lebensfreude wirkt ansteckend und erreicht auch ältere Mitglieder.</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8A3AE877-AE06-4555-9898-CB308242E765}" type="slidenum">
              <a:rPr lang="de-DE" altLang="de-DE"/>
              <a:pPr/>
              <a:t>44</a:t>
            </a:fld>
            <a:endParaRPr lang="de-DE" altLang="de-DE"/>
          </a:p>
        </p:txBody>
      </p:sp>
      <p:sp>
        <p:nvSpPr>
          <p:cNvPr id="172034" name="Rectangle 2"/>
          <p:cNvSpPr>
            <a:spLocks noRot="1" noChangeArrowheads="1" noTextEdit="1"/>
          </p:cNvSpPr>
          <p:nvPr>
            <p:ph type="sldImg"/>
          </p:nvPr>
        </p:nvSpPr>
        <p:spPr>
          <a:ln/>
        </p:spPr>
      </p:sp>
      <p:sp>
        <p:nvSpPr>
          <p:cNvPr id="172035" name="Rectangle 3"/>
          <p:cNvSpPr>
            <a:spLocks noGrp="1" noChangeArrowheads="1"/>
          </p:cNvSpPr>
          <p:nvPr>
            <p:ph type="body" idx="1"/>
          </p:nvPr>
        </p:nvSpPr>
        <p:spPr/>
        <p:txBody>
          <a:bodyPr/>
          <a:lstStyle/>
          <a:p>
            <a:r>
              <a:rPr lang="de-DE" altLang="de-DE"/>
              <a:t>Ein gemeinsamer Glaube stärkt uns!</a:t>
            </a:r>
          </a:p>
          <a:p>
            <a:r>
              <a:rPr lang="de-DE" altLang="de-DE"/>
              <a:t>Nur durch den Glauben ist es für viele Menschen möglich, ihre Zuversicht und Hoffnung zu bewahren. Der Bürgerkrieg mit seinen Schrecknissen in der 1980er Jahren, die wiederkehrenden Naturkatastrophen – all das lastet auf den Schultern der Menschen. Für manche ist das fast zuviel zu tragen. </a:t>
            </a:r>
          </a:p>
          <a:p>
            <a:r>
              <a:rPr lang="de-DE" altLang="de-DE"/>
              <a:t>Der Glaube in der Gemeinde zwischen Jung und Alt, die erlebte Solidarität in Notsituationen, der gemeinschaftliche Gottesdienst und das Bewusstsein, als Herrnhuter Brüdergemeine zu einer weltweiten Kirche zu gehören und Schwestern und Brüder in Europa oder Südafrika zu haben, die sich für einen interessieren – das alles gibt Kraft und Mut, auch nach Schicksalsschlägen wieder von vorne zu beginnen und dabei lächeln zu können, so wie es die Menschen hier tun.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E17ADC83-96CB-4EF3-89AB-5CB4E500B13B}" type="slidenum">
              <a:rPr lang="de-DE" altLang="de-DE"/>
              <a:pPr/>
              <a:t>45</a:t>
            </a:fld>
            <a:endParaRPr lang="de-DE" altLang="de-DE"/>
          </a:p>
        </p:txBody>
      </p:sp>
      <p:sp>
        <p:nvSpPr>
          <p:cNvPr id="173058" name="Rectangle 2"/>
          <p:cNvSpPr>
            <a:spLocks noRot="1" noChangeArrowheads="1" noTextEdit="1"/>
          </p:cNvSpPr>
          <p:nvPr>
            <p:ph type="sldImg"/>
          </p:nvPr>
        </p:nvSpPr>
        <p:spPr>
          <a:ln/>
        </p:spPr>
      </p:sp>
      <p:sp>
        <p:nvSpPr>
          <p:cNvPr id="173059" name="Rectangle 3"/>
          <p:cNvSpPr>
            <a:spLocks noGrp="1" noChangeArrowheads="1"/>
          </p:cNvSpPr>
          <p:nvPr>
            <p:ph type="body" idx="1"/>
          </p:nvPr>
        </p:nvSpPr>
        <p:spPr/>
        <p:txBody>
          <a:bodyPr/>
          <a:lstStyle/>
          <a:p>
            <a:pPr algn="ctr"/>
            <a:r>
              <a:rPr lang="de-DE" altLang="de-DE"/>
              <a:t>„Tinki Pali!</a:t>
            </a:r>
          </a:p>
          <a:p>
            <a:pPr algn="ctr"/>
            <a:r>
              <a:rPr lang="de-DE" altLang="de-DE"/>
              <a:t>Danke, dass Sie uns zugehört haben!</a:t>
            </a:r>
          </a:p>
          <a:p>
            <a:pPr algn="ctr"/>
            <a:r>
              <a:rPr lang="de-DE" altLang="de-DE"/>
              <a:t>Allein schon deshalb sind wir in Nicaragua nicht allein.</a:t>
            </a:r>
          </a:p>
          <a:p>
            <a:pPr algn="ctr"/>
            <a:r>
              <a:rPr lang="de-DE" altLang="de-DE"/>
              <a:t>Tinki Pali!“</a:t>
            </a:r>
          </a:p>
          <a:p>
            <a:pPr algn="ctr"/>
            <a:endParaRPr lang="de-DE" altLang="de-DE"/>
          </a:p>
          <a:p>
            <a:r>
              <a:rPr lang="de-DE" altLang="de-DE" sz="2400">
                <a:latin typeface="Garamond Premr Pro Smbd" pitchFamily="18" charset="0"/>
                <a:sym typeface="Wingdings" pitchFamily="2" charset="2"/>
              </a:rPr>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D478A5C9-5260-4511-99E3-A4D1F862231E}" type="slidenum">
              <a:rPr lang="de-DE" altLang="de-DE"/>
              <a:pPr/>
              <a:t>46</a:t>
            </a:fld>
            <a:endParaRPr lang="de-DE" altLang="de-DE"/>
          </a:p>
        </p:txBody>
      </p:sp>
      <p:sp>
        <p:nvSpPr>
          <p:cNvPr id="174082" name="Rectangle 2"/>
          <p:cNvSpPr>
            <a:spLocks noRot="1" noChangeArrowheads="1" noTextEdit="1"/>
          </p:cNvSpPr>
          <p:nvPr>
            <p:ph type="sldImg"/>
          </p:nvPr>
        </p:nvSpPr>
        <p:spPr>
          <a:ln/>
        </p:spPr>
      </p:sp>
      <p:sp>
        <p:nvSpPr>
          <p:cNvPr id="174083" name="Rectangle 3"/>
          <p:cNvSpPr>
            <a:spLocks noGrp="1" noChangeArrowheads="1"/>
          </p:cNvSpPr>
          <p:nvPr>
            <p:ph type="body" idx="1"/>
          </p:nvPr>
        </p:nvSpPr>
        <p:spPr>
          <a:xfrm>
            <a:off x="0" y="3770313"/>
            <a:ext cx="7099300" cy="6137275"/>
          </a:xfrm>
        </p:spPr>
        <p:txBody>
          <a:bodyPr/>
          <a:lstStyle/>
          <a:p>
            <a:pPr algn="ctr"/>
            <a:r>
              <a:rPr lang="de-DE" altLang="de-DE"/>
              <a:t>Wenn Sie Interesse haben, melden Sie sich doch einfach bei uns.</a:t>
            </a:r>
          </a:p>
          <a:p>
            <a:endParaRPr lang="de-DE" altLang="de-DE"/>
          </a:p>
          <a:p>
            <a:pPr algn="ctr"/>
            <a:r>
              <a:rPr lang="de-DE" altLang="de-DE" b="1"/>
              <a:t>Alle Angebote sind kostenlos</a:t>
            </a:r>
          </a:p>
          <a:p>
            <a:endParaRPr lang="de-DE" altLang="de-DE"/>
          </a:p>
          <a:p>
            <a:r>
              <a:rPr lang="de-DE" altLang="de-DE"/>
              <a:t>Falls Sie kompetente Referenten suchen, können Sie sich auch an unsere Regionalstellen wenden:</a:t>
            </a:r>
          </a:p>
          <a:p>
            <a:endParaRPr lang="de-DE" altLang="de-DE"/>
          </a:p>
          <a:p>
            <a:pPr>
              <a:spcBef>
                <a:spcPct val="0"/>
              </a:spcBef>
            </a:pPr>
            <a:r>
              <a:rPr lang="de-DE" altLang="de-DE"/>
              <a:t>Diakon Eberhard Clemens		Pfarrer Niels Gärtner</a:t>
            </a:r>
          </a:p>
          <a:p>
            <a:pPr>
              <a:spcBef>
                <a:spcPct val="0"/>
              </a:spcBef>
            </a:pPr>
            <a:r>
              <a:rPr lang="de-DE" altLang="de-DE"/>
              <a:t>Zittauer Str. 20			Lohkampstr. 7</a:t>
            </a:r>
          </a:p>
          <a:p>
            <a:pPr>
              <a:spcBef>
                <a:spcPct val="0"/>
              </a:spcBef>
            </a:pPr>
            <a:r>
              <a:rPr lang="de-DE" altLang="de-DE"/>
              <a:t>02747 Herrnhut			33607 Bielefeld</a:t>
            </a:r>
          </a:p>
          <a:p>
            <a:pPr>
              <a:spcBef>
                <a:spcPct val="0"/>
              </a:spcBef>
            </a:pPr>
            <a:r>
              <a:rPr lang="de-DE" altLang="de-DE"/>
              <a:t>035 87 3/487 – 26			0521/6 59 27</a:t>
            </a:r>
          </a:p>
          <a:p>
            <a:pPr>
              <a:spcBef>
                <a:spcPct val="0"/>
              </a:spcBef>
            </a:pPr>
            <a:r>
              <a:rPr lang="de-DE" altLang="de-DE"/>
              <a:t>hmh.hht@ebu.de			hmh-bi@arcor.de</a:t>
            </a:r>
          </a:p>
          <a:p>
            <a:endParaRPr lang="de-DE" altLang="de-DE"/>
          </a:p>
          <a:p>
            <a:r>
              <a:rPr lang="de-DE" altLang="de-DE"/>
              <a:t>Bisher versenden wir alle Materialien trotz gestiegener Kosten ohne Entgelt. Wir sind Ihnen aber dankbar, wenn Sie uns mit einer Spende oder Kollekte helfen:</a:t>
            </a:r>
          </a:p>
          <a:p>
            <a:pPr algn="ctr"/>
            <a:r>
              <a:rPr lang="de-DE" altLang="de-DE" b="1"/>
              <a:t>Herrnhuter Missionshilfe, 73087 Bad Boll</a:t>
            </a:r>
          </a:p>
          <a:p>
            <a:pPr algn="ctr">
              <a:spcBef>
                <a:spcPct val="0"/>
              </a:spcBef>
            </a:pPr>
            <a:r>
              <a:rPr lang="de-DE" altLang="de-DE" b="1"/>
              <a:t>Konto 0 415 103 bei EKK (BLZ 600 606 06)</a:t>
            </a:r>
          </a:p>
          <a:p>
            <a:endParaRPr lang="de-DE" altLang="de-DE" b="1"/>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B604A238-6AA4-4ACA-91C5-2016BE08BCB8}" type="slidenum">
              <a:rPr lang="de-DE" altLang="de-DE"/>
              <a:pPr/>
              <a:t>5</a:t>
            </a:fld>
            <a:endParaRPr lang="de-DE" altLang="de-DE"/>
          </a:p>
        </p:txBody>
      </p:sp>
      <p:sp>
        <p:nvSpPr>
          <p:cNvPr id="132098" name="Rectangle 2"/>
          <p:cNvSpPr>
            <a:spLocks noRot="1" noChangeArrowheads="1" noTextEdit="1"/>
          </p:cNvSpPr>
          <p:nvPr>
            <p:ph type="sldImg"/>
          </p:nvPr>
        </p:nvSpPr>
        <p:spPr>
          <a:ln/>
        </p:spPr>
      </p:sp>
      <p:sp>
        <p:nvSpPr>
          <p:cNvPr id="132099" name="Rectangle 3"/>
          <p:cNvSpPr>
            <a:spLocks noGrp="1" noChangeArrowheads="1"/>
          </p:cNvSpPr>
          <p:nvPr>
            <p:ph type="body" idx="1"/>
          </p:nvPr>
        </p:nvSpPr>
        <p:spPr/>
        <p:txBody>
          <a:bodyPr/>
          <a:lstStyle/>
          <a:p>
            <a:r>
              <a:rPr lang="de-DE" altLang="de-DE"/>
              <a:t>Nicaragua ist flächenmäßig circa so groß wie die neuen Bundesländer in Deutschland. Es leben aber nur 5,5 Millionen Menschen in diesem Gebiet. Rund ein Viertel der Bevölkerung  lebt in der Hauptstadtregion Managua. Auch die Pazifikküste ist mit den größeren Städten Leon oder Granada reich bevölkert. </a:t>
            </a:r>
          </a:p>
          <a:p>
            <a:r>
              <a:rPr lang="de-DE" altLang="de-DE"/>
              <a:t>Die beiden Autonomiegebiete an der Karibikküste umfassen fast die Hälfte des Staatsgebietes, es leben dort aber nur circa ein Zehntel der Bevölkerung. Mit 10 Einwohnern je Quadratkilometer ist das Land sehr dünn besiedelt.</a:t>
            </a:r>
          </a:p>
          <a:p>
            <a:r>
              <a:rPr lang="de-DE" altLang="de-DE"/>
              <a:t>Nicaragua ist nach Haiti das zweitärmste Land in Lateinamerika. Das Durchschnittseinkommen liegt unter 1000 US-Dollar und ist so ungleich verteilt, dass achtzig Prozent der Bevölkerung weniger als zwei US-Dollar am Tag zum Leben haben. Das heißt eine fünfköpfige Familie hat noch nicht einmal dreihundert US-Dollar im Monat zum Leben.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B53BB759-872E-4C13-BFAA-736A8505EBC6}" type="slidenum">
              <a:rPr lang="de-DE" altLang="de-DE"/>
              <a:pPr/>
              <a:t>6</a:t>
            </a:fld>
            <a:endParaRPr lang="de-DE" altLang="de-DE"/>
          </a:p>
        </p:txBody>
      </p:sp>
      <p:sp>
        <p:nvSpPr>
          <p:cNvPr id="133122" name="Rectangle 2"/>
          <p:cNvSpPr>
            <a:spLocks noRot="1" noChangeArrowheads="1" noTextEdit="1"/>
          </p:cNvSpPr>
          <p:nvPr>
            <p:ph type="sldImg"/>
          </p:nvPr>
        </p:nvSpPr>
        <p:spPr>
          <a:ln/>
        </p:spPr>
      </p:sp>
      <p:sp>
        <p:nvSpPr>
          <p:cNvPr id="133123" name="Rectangle 3"/>
          <p:cNvSpPr>
            <a:spLocks noGrp="1" noChangeArrowheads="1"/>
          </p:cNvSpPr>
          <p:nvPr>
            <p:ph type="body" idx="1"/>
          </p:nvPr>
        </p:nvSpPr>
        <p:spPr/>
        <p:txBody>
          <a:bodyPr/>
          <a:lstStyle/>
          <a:p>
            <a:r>
              <a:rPr lang="de-DE" altLang="de-DE"/>
              <a:t>Durch die spanischen Eroberer ist Nicaragua ein katholisch geprägtes Land. Die beim Erdbeben 1972 beschädigte Kathedrale in Managua zeugt von der Vorherrschaft und dem Anspruch der katholischen Kirche (</a:t>
            </a:r>
            <a:r>
              <a:rPr lang="de-DE" altLang="de-DE" i="1"/>
              <a:t>Bild links</a:t>
            </a:r>
            <a:r>
              <a:rPr lang="de-DE" altLang="de-DE"/>
              <a:t>).</a:t>
            </a:r>
          </a:p>
          <a:p>
            <a:r>
              <a:rPr lang="de-DE" altLang="de-DE"/>
              <a:t>Allerdings haben sich im Laufe der Zeit auch protestantische Kirchen etabliert, die aber meisten ein Nischendasein führen. Einige Kirchen und christliche Gruppen kommen aus den USA. Manche sind nur für einige Jahre präsent. Die Herrnhuter Brüdergemeine arbeitet seit 1849 in Nicaragua und ist eine der größten protestantischen Kirchen.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445A3164-AEF3-4DD0-8DB4-39A2E9A63E2F}" type="slidenum">
              <a:rPr lang="de-DE" altLang="de-DE"/>
              <a:pPr/>
              <a:t>7</a:t>
            </a:fld>
            <a:endParaRPr lang="de-DE" altLang="de-DE"/>
          </a:p>
        </p:txBody>
      </p:sp>
      <p:sp>
        <p:nvSpPr>
          <p:cNvPr id="134146" name="Rectangle 2"/>
          <p:cNvSpPr>
            <a:spLocks noRot="1" noChangeArrowheads="1" noTextEdit="1"/>
          </p:cNvSpPr>
          <p:nvPr>
            <p:ph type="sldImg"/>
          </p:nvPr>
        </p:nvSpPr>
        <p:spPr>
          <a:ln/>
        </p:spPr>
      </p:sp>
      <p:sp>
        <p:nvSpPr>
          <p:cNvPr id="134147" name="Rectangle 3"/>
          <p:cNvSpPr>
            <a:spLocks noGrp="1" noChangeArrowheads="1"/>
          </p:cNvSpPr>
          <p:nvPr>
            <p:ph type="body" idx="1"/>
          </p:nvPr>
        </p:nvSpPr>
        <p:spPr/>
        <p:txBody>
          <a:bodyPr/>
          <a:lstStyle/>
          <a:p>
            <a:r>
              <a:rPr lang="de-DE" altLang="de-DE"/>
              <a:t>Lange Zeit wurde Nicaragua vom Somoza-Clan diktatorisch regiert und ausgebeutet. Sandino, ein sozialrevolutionärer Widerstandskämpfer, wurde 1934 von Somoza ermordet. Die Sandinisten, die 1979 mit einer Revolution unter Daniel Ortega den Somza-Clan ablösten, haben diesen Namen übernommen und wollten seine Ideen verwirklichen. Dabei scheiterten sie in den 1980er Jahren nicht allein an dem zermürbenden Bürgerkrieg im Osten des Landes, wo über den Rio Coco immer wieder von den USA finanzierte Söldnertruppen (Contras) ins Land eindrangen und viele Zerstörungen anrichteten, sondern auch an Misswirtschaft und Korruption.</a:t>
            </a:r>
          </a:p>
          <a:p>
            <a:r>
              <a:rPr lang="de-DE" altLang="de-DE"/>
              <a:t>Bei den ersten freien Wahlen 1989 wurden die Sandinisten abgelöst. Vor dem Machtverlust wurde viel Staatseigentum an Sandinistenanhänger übereignet, was die Handlungsmöglichkeiten der neuen Regierung Chamorra erheblich einschränkte und den Sandinisten starken Einfluss garantierte.</a:t>
            </a:r>
          </a:p>
          <a:p>
            <a:r>
              <a:rPr lang="de-DE" altLang="de-DE"/>
              <a:t>Seit dem konkurrieren sozialistisch orientierte Sandinisten und Wirtschaftsliberale um die Macht im Lande.</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8673D0B2-7BDC-4638-8B3A-0FD13ADAB387}" type="slidenum">
              <a:rPr lang="de-DE" altLang="de-DE"/>
              <a:pPr/>
              <a:t>8</a:t>
            </a:fld>
            <a:endParaRPr lang="de-DE" altLang="de-DE"/>
          </a:p>
        </p:txBody>
      </p:sp>
      <p:sp>
        <p:nvSpPr>
          <p:cNvPr id="135170" name="Rectangle 2"/>
          <p:cNvSpPr>
            <a:spLocks noRot="1" noChangeArrowheads="1" noTextEdit="1"/>
          </p:cNvSpPr>
          <p:nvPr>
            <p:ph type="sldImg"/>
          </p:nvPr>
        </p:nvSpPr>
        <p:spPr>
          <a:ln/>
        </p:spPr>
      </p:sp>
      <p:sp>
        <p:nvSpPr>
          <p:cNvPr id="135171" name="Rectangle 3"/>
          <p:cNvSpPr>
            <a:spLocks noGrp="1" noChangeArrowheads="1"/>
          </p:cNvSpPr>
          <p:nvPr>
            <p:ph type="body" idx="1"/>
          </p:nvPr>
        </p:nvSpPr>
        <p:spPr/>
        <p:txBody>
          <a:bodyPr/>
          <a:lstStyle/>
          <a:p>
            <a:r>
              <a:rPr lang="de-DE" altLang="de-DE"/>
              <a:t>Auch wenn Nicaragua formal eine Demokratie ist, in der Wahlen abgehalten werden, bestimmen doch die beiden Lager das politische Geschehen. Der Präsident hat großen Einfluss. Auch wenn am Präsidentenpalast (</a:t>
            </a:r>
            <a:r>
              <a:rPr lang="de-DE" altLang="de-DE" i="1"/>
              <a:t>Bild links</a:t>
            </a:r>
            <a:r>
              <a:rPr lang="de-DE" altLang="de-DE"/>
              <a:t>) „Haus des Volkes“ steht, geht es drinnen mehr darum, die eigene Anhängerschaft möglichst großzügig auf Staatskosten zu bedienen. Das tun Sandinisten aber auch Liberale. Staatliche Kontrollmechanismen (bis hin zu Gerichten) sind entweder zu schwach oder werden korrumpiert.</a:t>
            </a:r>
          </a:p>
          <a:p>
            <a:r>
              <a:rPr lang="de-DE" altLang="de-DE"/>
              <a:t>Für viele Nicaraguaner sind Wahlen deshalb eher frustrierend. Sie dürfen nur wählen, von wem sie ausgebeutet werden, aber nicht, ob sie ausgebeutet werden. Andere Parteien haben kaum eine Chance; dafür sorgen die großen Parteien schon.</a:t>
            </a:r>
          </a:p>
          <a:p>
            <a:r>
              <a:rPr lang="de-DE" altLang="de-DE"/>
              <a:t>Wirtschaftliche Entwicklung ist in solch politisch unsicherer Situation kaum zu erwarten.</a:t>
            </a:r>
          </a:p>
          <a:p>
            <a:r>
              <a:rPr lang="de-DE" altLang="de-DE" sz="2400">
                <a:latin typeface="Garamond Premr Pro Smbd" pitchFamily="18" charset="0"/>
                <a:sym typeface="Wingdings" pitchFamily="2" charset="2"/>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r>
              <a:rPr lang="de-DE" altLang="de-DE"/>
              <a:t>Nicaragua - Folie </a:t>
            </a:r>
            <a:fld id="{76153055-2019-4A56-AC01-0B9954E4BFCA}" type="slidenum">
              <a:rPr lang="de-DE" altLang="de-DE"/>
              <a:pPr/>
              <a:t>9</a:t>
            </a:fld>
            <a:endParaRPr lang="de-DE" altLang="de-DE"/>
          </a:p>
        </p:txBody>
      </p:sp>
      <p:sp>
        <p:nvSpPr>
          <p:cNvPr id="136194" name="Rectangle 2"/>
          <p:cNvSpPr>
            <a:spLocks noRot="1" noChangeArrowheads="1" noTextEdit="1"/>
          </p:cNvSpPr>
          <p:nvPr>
            <p:ph type="sldImg"/>
          </p:nvPr>
        </p:nvSpPr>
        <p:spPr>
          <a:ln/>
        </p:spPr>
      </p:sp>
      <p:sp>
        <p:nvSpPr>
          <p:cNvPr id="136195" name="Rectangle 3"/>
          <p:cNvSpPr>
            <a:spLocks noGrp="1" noChangeArrowheads="1"/>
          </p:cNvSpPr>
          <p:nvPr>
            <p:ph type="body" idx="1"/>
          </p:nvPr>
        </p:nvSpPr>
        <p:spPr/>
        <p:txBody>
          <a:bodyPr/>
          <a:lstStyle/>
          <a:p>
            <a:r>
              <a:rPr lang="de-DE" altLang="de-DE"/>
              <a:t>Nicaragua ist ein armes Land. Es gibt allerdings sehr große soziale Unterschiede. Während gut ausgebildete Hochschulabsolventen durchaus gute Gehälter bekommen können, müssen viele, oft ungelernte Arbeiter sehr um ihr Einkommen kämpfen. Ein Korbflechter beispielsweise wird gerade seine Familie ernähren können. Und wer keinen Arbeitsplatz hat, versucht sich als Straßenverkäufen oder Musiker. Viel ist damit nicht zu verdienen. </a:t>
            </a:r>
          </a:p>
          <a:p>
            <a:r>
              <a:rPr lang="de-DE" altLang="de-DE"/>
              <a:t>Große soziale Unterschiede und Chancenlosigkeit sind immer der Nährboden für Kriminalität. So hat auch Nicaragua ein recht hohe Kriminalitätsrate. Gebäude und Eigentum werden mit Gittern und Stacheldraht, oft auch mit Wachpersonal gesichert.</a:t>
            </a:r>
          </a:p>
          <a:p>
            <a:r>
              <a:rPr lang="de-DE" altLang="de-DE" sz="2400">
                <a:latin typeface="Garamond Premr Pro Smbd" pitchFamily="18" charset="0"/>
                <a:sym typeface="Wingdings" pitchFamily="2" charset="2"/>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863600" y="2012950"/>
            <a:ext cx="9794875" cy="1389063"/>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728788" y="3671888"/>
            <a:ext cx="8064500" cy="1655762"/>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Tree>
    <p:extLst>
      <p:ext uri="{BB962C8B-B14F-4D97-AF65-F5344CB8AC3E}">
        <p14:creationId xmlns:p14="http://schemas.microsoft.com/office/powerpoint/2010/main" val="1216455612"/>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33541800"/>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210550" y="0"/>
            <a:ext cx="2735263" cy="5788025"/>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0" y="0"/>
            <a:ext cx="8058150" cy="5788025"/>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557019668"/>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370888" cy="960438"/>
          </a:xfrm>
        </p:spPr>
        <p:txBody>
          <a:bodyPr/>
          <a:lstStyle/>
          <a:p>
            <a:r>
              <a:rPr lang="de-DE" smtClean="0"/>
              <a:t>Titelmasterformat durch Klicken bearbeiten</a:t>
            </a:r>
            <a:endParaRPr lang="de-DE"/>
          </a:p>
        </p:txBody>
      </p:sp>
      <p:sp>
        <p:nvSpPr>
          <p:cNvPr id="3" name="Textplatzhalter 2"/>
          <p:cNvSpPr>
            <a:spLocks noGrp="1"/>
          </p:cNvSpPr>
          <p:nvPr>
            <p:ph type="body" sz="half" idx="1"/>
          </p:nvPr>
        </p:nvSpPr>
        <p:spPr>
          <a:xfrm>
            <a:off x="576263"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8"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437977668"/>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Obj" preserve="1">
  <p:cSld name="Titel, zwei Inhalte und Inhal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370888" cy="960438"/>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576263" y="1511300"/>
            <a:ext cx="5108575" cy="2062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76263" y="3725863"/>
            <a:ext cx="5108575" cy="2062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half" idx="3"/>
          </p:nvPr>
        </p:nvSpPr>
        <p:spPr>
          <a:xfrm>
            <a:off x="5837238"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839739905"/>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el, Inhal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370888" cy="96043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76263"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837238" y="1511300"/>
            <a:ext cx="5108575" cy="2062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837238" y="3725863"/>
            <a:ext cx="5108575" cy="2062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557469920"/>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p:cNvSpPr>
            <a:spLocks noGrp="1"/>
          </p:cNvSpPr>
          <p:nvPr>
            <p:ph type="title"/>
          </p:nvPr>
        </p:nvSpPr>
        <p:spPr>
          <a:xfrm>
            <a:off x="0" y="0"/>
            <a:ext cx="8370888" cy="960438"/>
          </a:xfrm>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76263"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837238" y="1511300"/>
            <a:ext cx="5108575" cy="4276725"/>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1708841200"/>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0" y="0"/>
            <a:ext cx="8370888" cy="960438"/>
          </a:xfrm>
        </p:spPr>
        <p:txBody>
          <a:bodyPr/>
          <a:lstStyle/>
          <a:p>
            <a:r>
              <a:rPr lang="de-DE" smtClean="0"/>
              <a:t>Titelmasterformat durch Klicken bearbeiten</a:t>
            </a:r>
            <a:endParaRPr lang="de-DE"/>
          </a:p>
        </p:txBody>
      </p:sp>
      <p:sp>
        <p:nvSpPr>
          <p:cNvPr id="3" name="Inhaltsplatzhalter 2"/>
          <p:cNvSpPr>
            <a:spLocks noGrp="1"/>
          </p:cNvSpPr>
          <p:nvPr>
            <p:ph sz="quarter" idx="1"/>
          </p:nvPr>
        </p:nvSpPr>
        <p:spPr>
          <a:xfrm>
            <a:off x="576263" y="1511300"/>
            <a:ext cx="5108575" cy="2062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quarter" idx="2"/>
          </p:nvPr>
        </p:nvSpPr>
        <p:spPr>
          <a:xfrm>
            <a:off x="5837238" y="1511300"/>
            <a:ext cx="5108575" cy="2062163"/>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Inhaltsplatzhalter 4"/>
          <p:cNvSpPr>
            <a:spLocks noGrp="1"/>
          </p:cNvSpPr>
          <p:nvPr>
            <p:ph sz="quarter" idx="3"/>
          </p:nvPr>
        </p:nvSpPr>
        <p:spPr>
          <a:xfrm>
            <a:off x="576263" y="3725863"/>
            <a:ext cx="5108575" cy="2062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Inhaltsplatzhalter 5"/>
          <p:cNvSpPr>
            <a:spLocks noGrp="1"/>
          </p:cNvSpPr>
          <p:nvPr>
            <p:ph sz="quarter" idx="4"/>
          </p:nvPr>
        </p:nvSpPr>
        <p:spPr>
          <a:xfrm>
            <a:off x="5837238" y="3725863"/>
            <a:ext cx="5108575" cy="2062162"/>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7630676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3981160711"/>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09638" y="4164013"/>
            <a:ext cx="9794875" cy="1287462"/>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909638" y="2746375"/>
            <a:ext cx="9794875" cy="14176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Tree>
    <p:extLst>
      <p:ext uri="{BB962C8B-B14F-4D97-AF65-F5344CB8AC3E}">
        <p14:creationId xmlns:p14="http://schemas.microsoft.com/office/powerpoint/2010/main" val="142791419"/>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576263" y="1511300"/>
            <a:ext cx="51085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5837238" y="1511300"/>
            <a:ext cx="5108575"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79858047"/>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576263" y="258763"/>
            <a:ext cx="10369550" cy="1081087"/>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576263" y="1450975"/>
            <a:ext cx="5091112"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576263" y="2055813"/>
            <a:ext cx="5091112"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5853113" y="1450975"/>
            <a:ext cx="5092700" cy="6048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5853113" y="2055813"/>
            <a:ext cx="5092700" cy="37322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5115188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2349566830"/>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708611"/>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576263" y="258763"/>
            <a:ext cx="3790950" cy="1096962"/>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4505325" y="258763"/>
            <a:ext cx="6440488" cy="5529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576263" y="1355725"/>
            <a:ext cx="3790950" cy="44323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317631944"/>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259013" y="4535488"/>
            <a:ext cx="6911975" cy="536575"/>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2259013" y="579438"/>
            <a:ext cx="6911975" cy="38877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2259013" y="5072063"/>
            <a:ext cx="6911975" cy="760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Tree>
    <p:extLst>
      <p:ext uri="{BB962C8B-B14F-4D97-AF65-F5344CB8AC3E}">
        <p14:creationId xmlns:p14="http://schemas.microsoft.com/office/powerpoint/2010/main" val="33597002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100" name="Rectangle 4"/>
          <p:cNvSpPr>
            <a:spLocks noChangeArrowheads="1"/>
          </p:cNvSpPr>
          <p:nvPr/>
        </p:nvSpPr>
        <p:spPr bwMode="auto">
          <a:xfrm>
            <a:off x="0" y="898525"/>
            <a:ext cx="11515725" cy="5578475"/>
          </a:xfrm>
          <a:prstGeom prst="rect">
            <a:avLst/>
          </a:prstGeom>
          <a:solidFill>
            <a:schemeClr val="tx1">
              <a:alpha val="14999"/>
            </a:schemeClr>
          </a:solidFill>
          <a:ln>
            <a:noFill/>
          </a:ln>
          <a:effectLst/>
          <a:extLst>
            <a:ext uri="{91240B29-F687-4F45-9708-019B960494DF}">
              <a14:hiddenLine xmlns:a14="http://schemas.microsoft.com/office/drawing/2010/main" w="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098" name="Rectangle 2"/>
          <p:cNvSpPr>
            <a:spLocks noGrp="1" noChangeArrowheads="1"/>
          </p:cNvSpPr>
          <p:nvPr>
            <p:ph type="title"/>
          </p:nvPr>
        </p:nvSpPr>
        <p:spPr bwMode="auto">
          <a:xfrm>
            <a:off x="0" y="0"/>
            <a:ext cx="8370888" cy="960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DE" altLang="de-DE" smtClean="0"/>
              <a:t>Titelmasterformat durch Klicken bearbeiten</a:t>
            </a:r>
          </a:p>
        </p:txBody>
      </p:sp>
      <p:sp>
        <p:nvSpPr>
          <p:cNvPr id="4099" name="Rectangle 3"/>
          <p:cNvSpPr>
            <a:spLocks noGrp="1" noChangeArrowheads="1"/>
          </p:cNvSpPr>
          <p:nvPr>
            <p:ph type="body" idx="1"/>
          </p:nvPr>
        </p:nvSpPr>
        <p:spPr bwMode="auto">
          <a:xfrm>
            <a:off x="576263" y="1511300"/>
            <a:ext cx="10369550" cy="4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altLang="de-DE" smtClean="0"/>
              <a:t>Textmasterformate durch Klicken bearbeiten</a:t>
            </a:r>
          </a:p>
          <a:p>
            <a:pPr lvl="1"/>
            <a:r>
              <a:rPr lang="de-DE" altLang="de-DE" smtClean="0"/>
              <a:t>Zweite Ebene</a:t>
            </a:r>
          </a:p>
          <a:p>
            <a:pPr lvl="2"/>
            <a:r>
              <a:rPr lang="de-DE" altLang="de-DE" smtClean="0"/>
              <a:t>Dritte Ebene</a:t>
            </a:r>
          </a:p>
          <a:p>
            <a:pPr lvl="3"/>
            <a:r>
              <a:rPr lang="de-DE" altLang="de-DE" smtClean="0"/>
              <a:t>Vierte Ebene</a:t>
            </a:r>
          </a:p>
          <a:p>
            <a:pPr lvl="4"/>
            <a:r>
              <a:rPr lang="de-DE" altLang="de-DE" smtClean="0"/>
              <a:t>Fünfte Ebene</a:t>
            </a:r>
          </a:p>
        </p:txBody>
      </p:sp>
      <p:pic>
        <p:nvPicPr>
          <p:cNvPr id="4101" name="Picture 5" descr="Logo HMH  neu"/>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709025" y="188913"/>
            <a:ext cx="2533650" cy="60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6"/>
          <p:cNvSpPr>
            <a:spLocks noChangeArrowheads="1"/>
          </p:cNvSpPr>
          <p:nvPr/>
        </p:nvSpPr>
        <p:spPr bwMode="auto">
          <a:xfrm>
            <a:off x="0" y="898525"/>
            <a:ext cx="11515725" cy="34925"/>
          </a:xfrm>
          <a:prstGeom prst="rect">
            <a:avLst/>
          </a:prstGeom>
          <a:solidFill>
            <a:srgbClr val="F4792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transition spd="slow">
    <p:wipe dir="r"/>
  </p:transition>
  <p:txStyles>
    <p:titleStyle>
      <a:lvl1pPr algn="l" rtl="0" fontAlgn="base">
        <a:spcBef>
          <a:spcPct val="0"/>
        </a:spcBef>
        <a:spcAft>
          <a:spcPct val="0"/>
        </a:spcAft>
        <a:defRPr sz="3200">
          <a:solidFill>
            <a:schemeClr val="tx2"/>
          </a:solidFill>
          <a:latin typeface="+mj-lt"/>
          <a:ea typeface="+mj-ea"/>
          <a:cs typeface="+mj-cs"/>
        </a:defRPr>
      </a:lvl1pPr>
      <a:lvl2pPr algn="l" rtl="0" fontAlgn="base">
        <a:spcBef>
          <a:spcPct val="0"/>
        </a:spcBef>
        <a:spcAft>
          <a:spcPct val="0"/>
        </a:spcAft>
        <a:defRPr sz="3200">
          <a:solidFill>
            <a:schemeClr val="tx2"/>
          </a:solidFill>
          <a:latin typeface="Futura Hv BT" pitchFamily="34" charset="0"/>
        </a:defRPr>
      </a:lvl2pPr>
      <a:lvl3pPr algn="l" rtl="0" fontAlgn="base">
        <a:spcBef>
          <a:spcPct val="0"/>
        </a:spcBef>
        <a:spcAft>
          <a:spcPct val="0"/>
        </a:spcAft>
        <a:defRPr sz="3200">
          <a:solidFill>
            <a:schemeClr val="tx2"/>
          </a:solidFill>
          <a:latin typeface="Futura Hv BT" pitchFamily="34" charset="0"/>
        </a:defRPr>
      </a:lvl3pPr>
      <a:lvl4pPr algn="l" rtl="0" fontAlgn="base">
        <a:spcBef>
          <a:spcPct val="0"/>
        </a:spcBef>
        <a:spcAft>
          <a:spcPct val="0"/>
        </a:spcAft>
        <a:defRPr sz="3200">
          <a:solidFill>
            <a:schemeClr val="tx2"/>
          </a:solidFill>
          <a:latin typeface="Futura Hv BT" pitchFamily="34" charset="0"/>
        </a:defRPr>
      </a:lvl4pPr>
      <a:lvl5pPr algn="l" rtl="0" fontAlgn="base">
        <a:spcBef>
          <a:spcPct val="0"/>
        </a:spcBef>
        <a:spcAft>
          <a:spcPct val="0"/>
        </a:spcAft>
        <a:defRPr sz="3200">
          <a:solidFill>
            <a:schemeClr val="tx2"/>
          </a:solidFill>
          <a:latin typeface="Futura Hv BT" pitchFamily="34" charset="0"/>
        </a:defRPr>
      </a:lvl5pPr>
      <a:lvl6pPr marL="457200" algn="l" rtl="0" fontAlgn="base">
        <a:spcBef>
          <a:spcPct val="0"/>
        </a:spcBef>
        <a:spcAft>
          <a:spcPct val="0"/>
        </a:spcAft>
        <a:defRPr sz="3200">
          <a:solidFill>
            <a:schemeClr val="tx2"/>
          </a:solidFill>
          <a:latin typeface="Futura Hv BT" pitchFamily="34" charset="0"/>
        </a:defRPr>
      </a:lvl6pPr>
      <a:lvl7pPr marL="914400" algn="l" rtl="0" fontAlgn="base">
        <a:spcBef>
          <a:spcPct val="0"/>
        </a:spcBef>
        <a:spcAft>
          <a:spcPct val="0"/>
        </a:spcAft>
        <a:defRPr sz="3200">
          <a:solidFill>
            <a:schemeClr val="tx2"/>
          </a:solidFill>
          <a:latin typeface="Futura Hv BT" pitchFamily="34" charset="0"/>
        </a:defRPr>
      </a:lvl7pPr>
      <a:lvl8pPr marL="1371600" algn="l" rtl="0" fontAlgn="base">
        <a:spcBef>
          <a:spcPct val="0"/>
        </a:spcBef>
        <a:spcAft>
          <a:spcPct val="0"/>
        </a:spcAft>
        <a:defRPr sz="3200">
          <a:solidFill>
            <a:schemeClr val="tx2"/>
          </a:solidFill>
          <a:latin typeface="Futura Hv BT" pitchFamily="34" charset="0"/>
        </a:defRPr>
      </a:lvl8pPr>
      <a:lvl9pPr marL="1828800" algn="l" rtl="0" fontAlgn="base">
        <a:spcBef>
          <a:spcPct val="0"/>
        </a:spcBef>
        <a:spcAft>
          <a:spcPct val="0"/>
        </a:spcAft>
        <a:defRPr sz="3200">
          <a:solidFill>
            <a:schemeClr val="tx2"/>
          </a:solidFill>
          <a:latin typeface="Futura Hv BT" pitchFamily="34" charset="0"/>
        </a:defRPr>
      </a:lvl9pPr>
    </p:titleStyle>
    <p:bodyStyle>
      <a:lvl1pPr marL="342900" indent="-342900" algn="l" rtl="0" fontAlgn="base">
        <a:spcBef>
          <a:spcPct val="20000"/>
        </a:spcBef>
        <a:spcAft>
          <a:spcPct val="0"/>
        </a:spcAft>
        <a:buClr>
          <a:srgbClr val="F47920"/>
        </a:buClr>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Nicaragua%202009.pdf"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14.xml"/><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5.jpe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66.jpe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14.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3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7.xml"/><Relationship Id="rId1" Type="http://schemas.openxmlformats.org/officeDocument/2006/relationships/slideLayout" Target="../slideLayouts/slideLayout4.xml"/><Relationship Id="rId4" Type="http://schemas.openxmlformats.org/officeDocument/2006/relationships/image" Target="../media/image74.jpeg"/></Relationships>
</file>

<file path=ppt/slides/_rels/slide3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83.jpeg"/></Relationships>
</file>

<file path=ppt/slides/_rels/slide4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49.jpeg"/><Relationship Id="rId5" Type="http://schemas.openxmlformats.org/officeDocument/2006/relationships/image" Target="../media/image86.jpeg"/><Relationship Id="rId4" Type="http://schemas.openxmlformats.org/officeDocument/2006/relationships/image" Target="../media/image85.jpeg"/></Relationships>
</file>

<file path=ppt/slides/_rels/slide4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pPr algn="ctr"/>
            <a:r>
              <a:rPr lang="de-DE" altLang="de-DE" sz="4400"/>
              <a:t>Nicaragua</a:t>
            </a:r>
          </a:p>
        </p:txBody>
      </p:sp>
      <p:sp>
        <p:nvSpPr>
          <p:cNvPr id="2052" name="Rectangle 4"/>
          <p:cNvSpPr>
            <a:spLocks noGrp="1" noChangeArrowheads="1"/>
          </p:cNvSpPr>
          <p:nvPr>
            <p:ph type="subTitle" idx="1"/>
          </p:nvPr>
        </p:nvSpPr>
        <p:spPr/>
        <p:txBody>
          <a:bodyPr/>
          <a:lstStyle/>
          <a:p>
            <a:r>
              <a:rPr lang="de-DE" altLang="de-DE"/>
              <a:t>Krisengeschütteltes Land in Zentralamerika</a:t>
            </a:r>
          </a:p>
        </p:txBody>
      </p:sp>
      <p:sp>
        <p:nvSpPr>
          <p:cNvPr id="2053" name="Text Box 5"/>
          <p:cNvSpPr txBox="1">
            <a:spLocks noChangeArrowheads="1"/>
          </p:cNvSpPr>
          <p:nvPr/>
        </p:nvSpPr>
        <p:spPr bwMode="auto">
          <a:xfrm>
            <a:off x="3529013" y="5545138"/>
            <a:ext cx="439261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1400">
                <a:latin typeface="Futura Md BT" pitchFamily="34" charset="0"/>
                <a:cs typeface="Arial" charset="0"/>
              </a:rPr>
              <a:t>©</a:t>
            </a:r>
            <a:r>
              <a:rPr lang="de-DE" altLang="de-DE" sz="1400">
                <a:latin typeface="Futura Md BT" pitchFamily="34" charset="0"/>
              </a:rPr>
              <a:t> by Herrnhuter Missionshilfe 2009</a:t>
            </a:r>
          </a:p>
        </p:txBody>
      </p:sp>
      <p:sp>
        <p:nvSpPr>
          <p:cNvPr id="2054" name="AutoShape 6">
            <a:hlinkClick r:id="rId3" action="ppaction://hlinkfile" highlightClick="1"/>
          </p:cNvPr>
          <p:cNvSpPr>
            <a:spLocks noChangeArrowheads="1"/>
          </p:cNvSpPr>
          <p:nvPr/>
        </p:nvSpPr>
        <p:spPr bwMode="auto">
          <a:xfrm>
            <a:off x="215900" y="5545138"/>
            <a:ext cx="539750" cy="539750"/>
          </a:xfrm>
          <a:prstGeom prst="actionButtonDocument">
            <a:avLst/>
          </a:prstGeom>
          <a:solidFill>
            <a:srgbClr val="F47920">
              <a:alpha val="50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2055" name="Text Box 7"/>
          <p:cNvSpPr txBox="1">
            <a:spLocks noChangeArrowheads="1"/>
          </p:cNvSpPr>
          <p:nvPr/>
        </p:nvSpPr>
        <p:spPr bwMode="auto">
          <a:xfrm>
            <a:off x="792163" y="5688013"/>
            <a:ext cx="2087562"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1400">
                <a:latin typeface="Futura Md BT" pitchFamily="34" charset="0"/>
              </a:rPr>
              <a:t>Text ausdrucken</a:t>
            </a: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0" name="Rectangle 6"/>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sp>
        <p:nvSpPr>
          <p:cNvPr id="11271" name="Rectangle 7"/>
          <p:cNvSpPr>
            <a:spLocks noGrp="1" noChangeArrowheads="1"/>
          </p:cNvSpPr>
          <p:nvPr>
            <p:ph type="body" sz="half" idx="1"/>
          </p:nvPr>
        </p:nvSpPr>
        <p:spPr>
          <a:xfrm>
            <a:off x="5905500" y="1944688"/>
            <a:ext cx="5108575" cy="3313112"/>
          </a:xfrm>
        </p:spPr>
        <p:txBody>
          <a:bodyPr/>
          <a:lstStyle/>
          <a:p>
            <a:r>
              <a:rPr lang="de-DE" altLang="de-DE" sz="2800"/>
              <a:t>Zwei autonome Regionen</a:t>
            </a:r>
          </a:p>
          <a:p>
            <a:r>
              <a:rPr lang="de-DE" altLang="de-DE" sz="2800"/>
              <a:t>Die Mehrzahl der Bewohner sind Miskito</a:t>
            </a:r>
          </a:p>
          <a:p>
            <a:r>
              <a:rPr lang="de-DE" altLang="de-DE" sz="2800"/>
              <a:t>Sehr dünn besiedelt</a:t>
            </a:r>
          </a:p>
          <a:p>
            <a:r>
              <a:rPr lang="de-DE" altLang="de-DE" sz="2800"/>
              <a:t>Größte Kirche: Iglesia Morava</a:t>
            </a:r>
          </a:p>
        </p:txBody>
      </p:sp>
      <p:pic>
        <p:nvPicPr>
          <p:cNvPr id="11273" name="Picture 9" descr="karte-8-64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354" t="957" r="540" b="28705"/>
          <a:stretch>
            <a:fillRect/>
          </a:stretch>
        </p:blipFill>
        <p:spPr>
          <a:xfrm>
            <a:off x="0" y="936625"/>
            <a:ext cx="5038725" cy="554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270"/>
                                        </p:tgtEl>
                                        <p:attrNameLst>
                                          <p:attrName>style.visibility</p:attrName>
                                        </p:attrNameLst>
                                      </p:cBhvr>
                                      <p:to>
                                        <p:strVal val="visible"/>
                                      </p:to>
                                    </p:set>
                                    <p:animEffect transition="in" filter="wipe(left)">
                                      <p:cBhvr>
                                        <p:cTn id="7" dur="5000"/>
                                        <p:tgtEl>
                                          <p:spTgt spid="112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273"/>
                                        </p:tgtEl>
                                        <p:attrNameLst>
                                          <p:attrName>style.visibility</p:attrName>
                                        </p:attrNameLst>
                                      </p:cBhvr>
                                      <p:to>
                                        <p:strVal val="visible"/>
                                      </p:to>
                                    </p:set>
                                    <p:animEffect transition="in" filter="fade">
                                      <p:cBhvr>
                                        <p:cTn id="12" dur="1000"/>
                                        <p:tgtEl>
                                          <p:spTgt spid="11273"/>
                                        </p:tgtEl>
                                      </p:cBhvr>
                                    </p:animEffect>
                                  </p:childTnLst>
                                </p:cTn>
                              </p:par>
                            </p:childTnLst>
                          </p:cTn>
                        </p:par>
                        <p:par>
                          <p:cTn id="13" fill="hold" nodeType="afterGroup">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11271">
                                            <p:txEl>
                                              <p:pRg st="0" end="0"/>
                                            </p:txEl>
                                          </p:spTgt>
                                        </p:tgtEl>
                                        <p:attrNameLst>
                                          <p:attrName>style.visibility</p:attrName>
                                        </p:attrNameLst>
                                      </p:cBhvr>
                                      <p:to>
                                        <p:strVal val="visible"/>
                                      </p:to>
                                    </p:set>
                                    <p:animEffect transition="in" filter="wipe(left)">
                                      <p:cBhvr>
                                        <p:cTn id="16" dur="2000"/>
                                        <p:tgtEl>
                                          <p:spTgt spid="11271">
                                            <p:txEl>
                                              <p:pRg st="0" end="0"/>
                                            </p:txEl>
                                          </p:spTgt>
                                        </p:tgtEl>
                                      </p:cBhvr>
                                    </p:animEffect>
                                  </p:childTnLst>
                                </p:cTn>
                              </p:par>
                            </p:childTnLst>
                          </p:cTn>
                        </p:par>
                        <p:par>
                          <p:cTn id="17" fill="hold" nodeType="afterGroup">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11271">
                                            <p:txEl>
                                              <p:pRg st="1" end="1"/>
                                            </p:txEl>
                                          </p:spTgt>
                                        </p:tgtEl>
                                        <p:attrNameLst>
                                          <p:attrName>style.visibility</p:attrName>
                                        </p:attrNameLst>
                                      </p:cBhvr>
                                      <p:to>
                                        <p:strVal val="visible"/>
                                      </p:to>
                                    </p:set>
                                    <p:animEffect transition="in" filter="wipe(left)">
                                      <p:cBhvr>
                                        <p:cTn id="20" dur="2000"/>
                                        <p:tgtEl>
                                          <p:spTgt spid="11271">
                                            <p:txEl>
                                              <p:pRg st="1" end="1"/>
                                            </p:txEl>
                                          </p:spTgt>
                                        </p:tgtEl>
                                      </p:cBhvr>
                                    </p:animEffect>
                                  </p:childTnLst>
                                </p:cTn>
                              </p:par>
                            </p:childTnLst>
                          </p:cTn>
                        </p:par>
                        <p:par>
                          <p:cTn id="21" fill="hold" nodeType="afterGroup">
                            <p:stCondLst>
                              <p:cond delay="5000"/>
                            </p:stCondLst>
                            <p:childTnLst>
                              <p:par>
                                <p:cTn id="22" presetID="22" presetClass="entr" presetSubtype="8" fill="hold" grpId="0" nodeType="afterEffect">
                                  <p:stCondLst>
                                    <p:cond delay="0"/>
                                  </p:stCondLst>
                                  <p:childTnLst>
                                    <p:set>
                                      <p:cBhvr>
                                        <p:cTn id="23" dur="1" fill="hold">
                                          <p:stCondLst>
                                            <p:cond delay="0"/>
                                          </p:stCondLst>
                                        </p:cTn>
                                        <p:tgtEl>
                                          <p:spTgt spid="11271">
                                            <p:txEl>
                                              <p:pRg st="2" end="2"/>
                                            </p:txEl>
                                          </p:spTgt>
                                        </p:tgtEl>
                                        <p:attrNameLst>
                                          <p:attrName>style.visibility</p:attrName>
                                        </p:attrNameLst>
                                      </p:cBhvr>
                                      <p:to>
                                        <p:strVal val="visible"/>
                                      </p:to>
                                    </p:set>
                                    <p:animEffect transition="in" filter="wipe(left)">
                                      <p:cBhvr>
                                        <p:cTn id="24" dur="2000"/>
                                        <p:tgtEl>
                                          <p:spTgt spid="11271">
                                            <p:txEl>
                                              <p:pRg st="2" end="2"/>
                                            </p:txEl>
                                          </p:spTgt>
                                        </p:tgtEl>
                                      </p:cBhvr>
                                    </p:animEffect>
                                  </p:childTnLst>
                                </p:cTn>
                              </p:par>
                            </p:childTnLst>
                          </p:cTn>
                        </p:par>
                        <p:par>
                          <p:cTn id="25" fill="hold" nodeType="afterGroup">
                            <p:stCondLst>
                              <p:cond delay="7000"/>
                            </p:stCondLst>
                            <p:childTnLst>
                              <p:par>
                                <p:cTn id="26" presetID="22" presetClass="entr" presetSubtype="8" fill="hold" grpId="0" nodeType="afterEffect">
                                  <p:stCondLst>
                                    <p:cond delay="0"/>
                                  </p:stCondLst>
                                  <p:childTnLst>
                                    <p:set>
                                      <p:cBhvr>
                                        <p:cTn id="27" dur="1" fill="hold">
                                          <p:stCondLst>
                                            <p:cond delay="0"/>
                                          </p:stCondLst>
                                        </p:cTn>
                                        <p:tgtEl>
                                          <p:spTgt spid="11271">
                                            <p:txEl>
                                              <p:pRg st="3" end="3"/>
                                            </p:txEl>
                                          </p:spTgt>
                                        </p:tgtEl>
                                        <p:attrNameLst>
                                          <p:attrName>style.visibility</p:attrName>
                                        </p:attrNameLst>
                                      </p:cBhvr>
                                      <p:to>
                                        <p:strVal val="visible"/>
                                      </p:to>
                                    </p:set>
                                    <p:animEffect transition="in" filter="wipe(left)">
                                      <p:cBhvr>
                                        <p:cTn id="28" dur="2000"/>
                                        <p:tgtEl>
                                          <p:spTgt spid="112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0" grpId="0"/>
      <p:bldP spid="1127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45059" name="Picture 3" descr="P1130338"/>
          <p:cNvPicPr>
            <a:picLocks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936625"/>
            <a:ext cx="5243513" cy="2720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0" name="Picture 4" descr="P115048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3648075"/>
            <a:ext cx="5243513" cy="2832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5061" name="Picture 5" descr="P1170511"/>
          <p:cNvPicPr>
            <a:picLocks noChangeAspect="1" noChangeArrowheads="1"/>
          </p:cNvPicPr>
          <p:nvPr>
            <p:ph sz="half" idx="3"/>
          </p:nvPr>
        </p:nvPicPr>
        <p:blipFill>
          <a:blip r:embed="rId5">
            <a:extLst>
              <a:ext uri="{28A0092B-C50C-407E-A947-70E740481C1C}">
                <a14:useLocalDpi xmlns:a14="http://schemas.microsoft.com/office/drawing/2010/main" val="0"/>
              </a:ext>
            </a:extLst>
          </a:blip>
          <a:srcRect/>
          <a:stretch>
            <a:fillRect/>
          </a:stretch>
        </p:blipFill>
        <p:spPr>
          <a:xfrm>
            <a:off x="5238750" y="2362200"/>
            <a:ext cx="6283325"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062" name="Text Box 6"/>
          <p:cNvSpPr txBox="1">
            <a:spLocks noChangeArrowheads="1"/>
          </p:cNvSpPr>
          <p:nvPr/>
        </p:nvSpPr>
        <p:spPr bwMode="auto">
          <a:xfrm>
            <a:off x="6697663" y="1368425"/>
            <a:ext cx="29511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Verkehrswege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fade">
                                      <p:cBhvr>
                                        <p:cTn id="7" dur="1000"/>
                                        <p:tgtEl>
                                          <p:spTgt spid="45061"/>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5060"/>
                                        </p:tgtEl>
                                        <p:attrNameLst>
                                          <p:attrName>style.visibility</p:attrName>
                                        </p:attrNameLst>
                                      </p:cBhvr>
                                      <p:to>
                                        <p:strVal val="visible"/>
                                      </p:to>
                                    </p:set>
                                    <p:animEffect transition="in" filter="fade">
                                      <p:cBhvr>
                                        <p:cTn id="11" dur="1000"/>
                                        <p:tgtEl>
                                          <p:spTgt spid="45060"/>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5059"/>
                                        </p:tgtEl>
                                        <p:attrNameLst>
                                          <p:attrName>style.visibility</p:attrName>
                                        </p:attrNameLst>
                                      </p:cBhvr>
                                      <p:to>
                                        <p:strVal val="visible"/>
                                      </p:to>
                                    </p:set>
                                    <p:animEffect transition="in" filter="fade">
                                      <p:cBhvr>
                                        <p:cTn id="15" dur="1000"/>
                                        <p:tgtEl>
                                          <p:spTgt spid="45059"/>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5062"/>
                                        </p:tgtEl>
                                        <p:attrNameLst>
                                          <p:attrName>style.visibility</p:attrName>
                                        </p:attrNameLst>
                                      </p:cBhvr>
                                      <p:to>
                                        <p:strVal val="visible"/>
                                      </p:to>
                                    </p:set>
                                    <p:animEffect transition="in" filter="wipe(left)">
                                      <p:cBhvr>
                                        <p:cTn id="19" dur="2000"/>
                                        <p:tgtEl>
                                          <p:spTgt spid="450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32775" name="Picture 7" descr="P114036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4367213" cy="55959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6" name="Picture 8" descr="P1140364"/>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05475" y="2116138"/>
            <a:ext cx="5816600" cy="4364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777" name="Text Box 9"/>
          <p:cNvSpPr txBox="1">
            <a:spLocks noChangeArrowheads="1"/>
          </p:cNvSpPr>
          <p:nvPr/>
        </p:nvSpPr>
        <p:spPr bwMode="auto">
          <a:xfrm>
            <a:off x="5616575" y="1295400"/>
            <a:ext cx="43195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latin typeface="Futura Md BT" pitchFamily="34" charset="0"/>
              </a:rPr>
              <a:t>Leben in der Stadt: Bilwi</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1000"/>
                                        <p:tgtEl>
                                          <p:spTgt spid="3277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2775"/>
                                        </p:tgtEl>
                                        <p:attrNameLst>
                                          <p:attrName>style.visibility</p:attrName>
                                        </p:attrNameLst>
                                      </p:cBhvr>
                                      <p:to>
                                        <p:strVal val="visible"/>
                                      </p:to>
                                    </p:set>
                                    <p:animEffect transition="in" filter="fade">
                                      <p:cBhvr>
                                        <p:cTn id="11" dur="1000"/>
                                        <p:tgtEl>
                                          <p:spTgt spid="32775"/>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2777"/>
                                        </p:tgtEl>
                                        <p:attrNameLst>
                                          <p:attrName>style.visibility</p:attrName>
                                        </p:attrNameLst>
                                      </p:cBhvr>
                                      <p:to>
                                        <p:strVal val="visible"/>
                                      </p:to>
                                    </p:set>
                                    <p:animEffect transition="in" filter="wipe(left)">
                                      <p:cBhvr>
                                        <p:cTn id="15" dur="2000"/>
                                        <p:tgtEl>
                                          <p:spTgt spid="327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48136" name="Picture 8" descr="P119000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24413" y="3189288"/>
            <a:ext cx="4632325" cy="32908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137" name="Picture 9" descr="P11900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355850"/>
            <a:ext cx="4868863"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P1140464"/>
          <p:cNvPicPr>
            <a:picLocks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8121650" y="936625"/>
            <a:ext cx="3400425" cy="2549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138" name="Text Box 10"/>
          <p:cNvSpPr txBox="1">
            <a:spLocks noChangeArrowheads="1"/>
          </p:cNvSpPr>
          <p:nvPr/>
        </p:nvSpPr>
        <p:spPr bwMode="auto">
          <a:xfrm>
            <a:off x="2376488" y="1368425"/>
            <a:ext cx="51133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Leben in der Stadt: Bilwi</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8136"/>
                                        </p:tgtEl>
                                        <p:attrNameLst>
                                          <p:attrName>style.visibility</p:attrName>
                                        </p:attrNameLst>
                                      </p:cBhvr>
                                      <p:to>
                                        <p:strVal val="visible"/>
                                      </p:to>
                                    </p:set>
                                    <p:animEffect transition="in" filter="fade">
                                      <p:cBhvr>
                                        <p:cTn id="7" dur="1000"/>
                                        <p:tgtEl>
                                          <p:spTgt spid="4813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8137"/>
                                        </p:tgtEl>
                                        <p:attrNameLst>
                                          <p:attrName>style.visibility</p:attrName>
                                        </p:attrNameLst>
                                      </p:cBhvr>
                                      <p:to>
                                        <p:strVal val="visible"/>
                                      </p:to>
                                    </p:set>
                                    <p:animEffect transition="in" filter="fade">
                                      <p:cBhvr>
                                        <p:cTn id="11" dur="1000"/>
                                        <p:tgtEl>
                                          <p:spTgt spid="48137"/>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48135"/>
                                        </p:tgtEl>
                                        <p:attrNameLst>
                                          <p:attrName>style.visibility</p:attrName>
                                        </p:attrNameLst>
                                      </p:cBhvr>
                                      <p:to>
                                        <p:strVal val="visible"/>
                                      </p:to>
                                    </p:set>
                                    <p:animEffect transition="in" filter="fade">
                                      <p:cBhvr>
                                        <p:cTn id="15" dur="1000"/>
                                        <p:tgtEl>
                                          <p:spTgt spid="48135"/>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48138"/>
                                        </p:tgtEl>
                                        <p:attrNameLst>
                                          <p:attrName>style.visibility</p:attrName>
                                        </p:attrNameLst>
                                      </p:cBhvr>
                                      <p:to>
                                        <p:strVal val="visible"/>
                                      </p:to>
                                    </p:set>
                                    <p:animEffect transition="in" filter="wipe(left)">
                                      <p:cBhvr>
                                        <p:cTn id="19" dur="2000"/>
                                        <p:tgtEl>
                                          <p:spTgt spid="48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54279" name="Picture 7" descr="P122014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 y="2011363"/>
            <a:ext cx="4922838" cy="4468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80" name="Picture 8" descr="P1150476"/>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48375" y="2016125"/>
            <a:ext cx="4999038" cy="36814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81" name="Text Box 9"/>
          <p:cNvSpPr txBox="1">
            <a:spLocks noChangeArrowheads="1"/>
          </p:cNvSpPr>
          <p:nvPr/>
        </p:nvSpPr>
        <p:spPr bwMode="auto">
          <a:xfrm>
            <a:off x="2376488" y="1368425"/>
            <a:ext cx="669766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Leben in der Stadt: medizinische Hilfe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fade">
                                      <p:cBhvr>
                                        <p:cTn id="7" dur="1000"/>
                                        <p:tgtEl>
                                          <p:spTgt spid="54280"/>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4279"/>
                                        </p:tgtEl>
                                        <p:attrNameLst>
                                          <p:attrName>style.visibility</p:attrName>
                                        </p:attrNameLst>
                                      </p:cBhvr>
                                      <p:to>
                                        <p:strVal val="visible"/>
                                      </p:to>
                                    </p:set>
                                    <p:animEffect transition="in" filter="fade">
                                      <p:cBhvr>
                                        <p:cTn id="11" dur="1000"/>
                                        <p:tgtEl>
                                          <p:spTgt spid="54279"/>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4281"/>
                                        </p:tgtEl>
                                        <p:attrNameLst>
                                          <p:attrName>style.visibility</p:attrName>
                                        </p:attrNameLst>
                                      </p:cBhvr>
                                      <p:to>
                                        <p:strVal val="visible"/>
                                      </p:to>
                                    </p:set>
                                    <p:animEffect transition="in" filter="wipe(left)">
                                      <p:cBhvr>
                                        <p:cTn id="15" dur="2000"/>
                                        <p:tgtEl>
                                          <p:spTgt spid="542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49159" name="Picture 7" descr="P1140420"/>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525963" y="936625"/>
            <a:ext cx="6996112" cy="57467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0" name="Picture 8" descr="P1180532"/>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25413" y="3979863"/>
            <a:ext cx="4665663" cy="25003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1" name="Text Box 9"/>
          <p:cNvSpPr txBox="1">
            <a:spLocks noChangeArrowheads="1"/>
          </p:cNvSpPr>
          <p:nvPr/>
        </p:nvSpPr>
        <p:spPr bwMode="auto">
          <a:xfrm>
            <a:off x="647700" y="1871663"/>
            <a:ext cx="33845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Leben in den Dörfern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9159"/>
                                        </p:tgtEl>
                                        <p:attrNameLst>
                                          <p:attrName>style.visibility</p:attrName>
                                        </p:attrNameLst>
                                      </p:cBhvr>
                                      <p:to>
                                        <p:strVal val="visible"/>
                                      </p:to>
                                    </p:set>
                                    <p:animEffect transition="in" filter="fade">
                                      <p:cBhvr>
                                        <p:cTn id="7" dur="1000"/>
                                        <p:tgtEl>
                                          <p:spTgt spid="4915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49160"/>
                                        </p:tgtEl>
                                        <p:attrNameLst>
                                          <p:attrName>style.visibility</p:attrName>
                                        </p:attrNameLst>
                                      </p:cBhvr>
                                      <p:to>
                                        <p:strVal val="visible"/>
                                      </p:to>
                                    </p:set>
                                    <p:animEffect transition="in" filter="fade">
                                      <p:cBhvr>
                                        <p:cTn id="11" dur="1000"/>
                                        <p:tgtEl>
                                          <p:spTgt spid="49160"/>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49161"/>
                                        </p:tgtEl>
                                        <p:attrNameLst>
                                          <p:attrName>style.visibility</p:attrName>
                                        </p:attrNameLst>
                                      </p:cBhvr>
                                      <p:to>
                                        <p:strVal val="visible"/>
                                      </p:to>
                                    </p:set>
                                    <p:animEffect transition="in" filter="wipe(left)">
                                      <p:cBhvr>
                                        <p:cTn id="15" dur="2000"/>
                                        <p:tgtEl>
                                          <p:spTgt spid="49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5" name="Rectangle 7"/>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58379" name="Picture 11" descr="P1200131"/>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2962275" cy="424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82" name="Picture 14" descr="P119003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7273925" y="2551113"/>
            <a:ext cx="3090863" cy="3929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83" name="Picture 15" descr="P1200138"/>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8897938" y="936625"/>
            <a:ext cx="2624137" cy="163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8384" name="Picture 16" descr="P114040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2750" y="1816100"/>
            <a:ext cx="43291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85" name="Text Box 17"/>
          <p:cNvSpPr txBox="1">
            <a:spLocks noChangeArrowheads="1"/>
          </p:cNvSpPr>
          <p:nvPr/>
        </p:nvSpPr>
        <p:spPr bwMode="auto">
          <a:xfrm>
            <a:off x="4537075" y="1152525"/>
            <a:ext cx="3168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Landwirtschaft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8379"/>
                                        </p:tgtEl>
                                        <p:attrNameLst>
                                          <p:attrName>style.visibility</p:attrName>
                                        </p:attrNameLst>
                                      </p:cBhvr>
                                      <p:to>
                                        <p:strVal val="visible"/>
                                      </p:to>
                                    </p:set>
                                    <p:animEffect transition="in" filter="fade">
                                      <p:cBhvr>
                                        <p:cTn id="7" dur="1000"/>
                                        <p:tgtEl>
                                          <p:spTgt spid="5837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8382"/>
                                        </p:tgtEl>
                                        <p:attrNameLst>
                                          <p:attrName>style.visibility</p:attrName>
                                        </p:attrNameLst>
                                      </p:cBhvr>
                                      <p:to>
                                        <p:strVal val="visible"/>
                                      </p:to>
                                    </p:set>
                                    <p:animEffect transition="in" filter="fade">
                                      <p:cBhvr>
                                        <p:cTn id="11" dur="2000"/>
                                        <p:tgtEl>
                                          <p:spTgt spid="5838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58383"/>
                                        </p:tgtEl>
                                        <p:attrNameLst>
                                          <p:attrName>style.visibility</p:attrName>
                                        </p:attrNameLst>
                                      </p:cBhvr>
                                      <p:to>
                                        <p:strVal val="visible"/>
                                      </p:to>
                                    </p:set>
                                    <p:animEffect transition="in" filter="fade">
                                      <p:cBhvr>
                                        <p:cTn id="15" dur="1000"/>
                                        <p:tgtEl>
                                          <p:spTgt spid="58383"/>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58384"/>
                                        </p:tgtEl>
                                        <p:attrNameLst>
                                          <p:attrName>style.visibility</p:attrName>
                                        </p:attrNameLst>
                                      </p:cBhvr>
                                      <p:to>
                                        <p:strVal val="visible"/>
                                      </p:to>
                                    </p:set>
                                    <p:animEffect transition="in" filter="fade">
                                      <p:cBhvr>
                                        <p:cTn id="19" dur="1000"/>
                                        <p:tgtEl>
                                          <p:spTgt spid="58384"/>
                                        </p:tgtEl>
                                      </p:cBhvr>
                                    </p:animEffect>
                                  </p:childTnLst>
                                </p:cTn>
                              </p:par>
                            </p:childTnLst>
                          </p:cTn>
                        </p:par>
                        <p:par>
                          <p:cTn id="20" fill="hold" nodeType="afterGroup">
                            <p:stCondLst>
                              <p:cond delay="5000"/>
                            </p:stCondLst>
                            <p:childTnLst>
                              <p:par>
                                <p:cTn id="21" presetID="22" presetClass="entr" presetSubtype="8" fill="hold" grpId="0" nodeType="afterEffect">
                                  <p:stCondLst>
                                    <p:cond delay="0"/>
                                  </p:stCondLst>
                                  <p:childTnLst>
                                    <p:set>
                                      <p:cBhvr>
                                        <p:cTn id="22" dur="1" fill="hold">
                                          <p:stCondLst>
                                            <p:cond delay="0"/>
                                          </p:stCondLst>
                                        </p:cTn>
                                        <p:tgtEl>
                                          <p:spTgt spid="58385"/>
                                        </p:tgtEl>
                                        <p:attrNameLst>
                                          <p:attrName>style.visibility</p:attrName>
                                        </p:attrNameLst>
                                      </p:cBhvr>
                                      <p:to>
                                        <p:strVal val="visible"/>
                                      </p:to>
                                    </p:set>
                                    <p:animEffect transition="in" filter="wipe(left)">
                                      <p:cBhvr>
                                        <p:cTn id="23" dur="2000"/>
                                        <p:tgtEl>
                                          <p:spTgt spid="58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56327" name="Picture 7" descr="P1200129"/>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443538" y="2947988"/>
            <a:ext cx="6142037" cy="35321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8" descr="P1140435"/>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2008188"/>
            <a:ext cx="5445125" cy="4471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329" name="Text Box 9"/>
          <p:cNvSpPr txBox="1">
            <a:spLocks noChangeArrowheads="1"/>
          </p:cNvSpPr>
          <p:nvPr/>
        </p:nvSpPr>
        <p:spPr bwMode="auto">
          <a:xfrm>
            <a:off x="6337300" y="1511300"/>
            <a:ext cx="43195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Landwirtschaft, Kleinhandel, Fischerei</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fade">
                                      <p:cBhvr>
                                        <p:cTn id="7" dur="1000"/>
                                        <p:tgtEl>
                                          <p:spTgt spid="5632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6328"/>
                                        </p:tgtEl>
                                        <p:attrNameLst>
                                          <p:attrName>style.visibility</p:attrName>
                                        </p:attrNameLst>
                                      </p:cBhvr>
                                      <p:to>
                                        <p:strVal val="visible"/>
                                      </p:to>
                                    </p:set>
                                    <p:animEffect transition="in" filter="fade">
                                      <p:cBhvr>
                                        <p:cTn id="11" dur="1000"/>
                                        <p:tgtEl>
                                          <p:spTgt spid="56328"/>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56329"/>
                                        </p:tgtEl>
                                        <p:attrNameLst>
                                          <p:attrName>style.visibility</p:attrName>
                                        </p:attrNameLst>
                                      </p:cBhvr>
                                      <p:to>
                                        <p:strVal val="visible"/>
                                      </p:to>
                                    </p:set>
                                    <p:animEffect transition="in" filter="wipe(left)">
                                      <p:cBhvr>
                                        <p:cTn id="15" dur="2000"/>
                                        <p:tgtEl>
                                          <p:spTgt spid="56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59399" name="Picture 7" descr="P1180539"/>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09775"/>
            <a:ext cx="5561013"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400" name="Picture 8" descr="P1200107"/>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62600" y="2009775"/>
            <a:ext cx="5959475"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401" name="Text Box 9"/>
          <p:cNvSpPr txBox="1">
            <a:spLocks noChangeArrowheads="1"/>
          </p:cNvSpPr>
          <p:nvPr/>
        </p:nvSpPr>
        <p:spPr bwMode="auto">
          <a:xfrm>
            <a:off x="3673475" y="1152525"/>
            <a:ext cx="3744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Harte Alltagsarbeit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9401"/>
                                        </p:tgtEl>
                                        <p:attrNameLst>
                                          <p:attrName>style.visibility</p:attrName>
                                        </p:attrNameLst>
                                      </p:cBhvr>
                                      <p:to>
                                        <p:strVal val="visible"/>
                                      </p:to>
                                    </p:set>
                                    <p:animEffect transition="in" filter="wipe(left)">
                                      <p:cBhvr>
                                        <p:cTn id="7" dur="2000"/>
                                        <p:tgtEl>
                                          <p:spTgt spid="59401"/>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59399"/>
                                        </p:tgtEl>
                                        <p:attrNameLst>
                                          <p:attrName>style.visibility</p:attrName>
                                        </p:attrNameLst>
                                      </p:cBhvr>
                                      <p:to>
                                        <p:strVal val="visible"/>
                                      </p:to>
                                    </p:set>
                                    <p:animEffect transition="in" filter="fade">
                                      <p:cBhvr>
                                        <p:cTn id="11" dur="1000"/>
                                        <p:tgtEl>
                                          <p:spTgt spid="59399"/>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59400"/>
                                        </p:tgtEl>
                                        <p:attrNameLst>
                                          <p:attrName>style.visibility</p:attrName>
                                        </p:attrNameLst>
                                      </p:cBhvr>
                                      <p:to>
                                        <p:strVal val="visible"/>
                                      </p:to>
                                    </p:set>
                                    <p:animEffect transition="in" filter="fade">
                                      <p:cBhvr>
                                        <p:cTn id="15" dur="10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0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pic>
        <p:nvPicPr>
          <p:cNvPr id="70663" name="Picture 7" descr="P1200108"/>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3333750"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4" name="Picture 8" descr="P1200060"/>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031038" y="936625"/>
            <a:ext cx="4491037" cy="554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5" name="Picture 9" descr="P12000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5275" y="4268788"/>
            <a:ext cx="2947988" cy="22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6" name="Picture 10" descr="P12001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270375"/>
            <a:ext cx="41465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7" name="Text Box 11"/>
          <p:cNvSpPr txBox="1">
            <a:spLocks noChangeArrowheads="1"/>
          </p:cNvSpPr>
          <p:nvPr/>
        </p:nvSpPr>
        <p:spPr bwMode="auto">
          <a:xfrm>
            <a:off x="3600450" y="1944688"/>
            <a:ext cx="30241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Verkehrswege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0664"/>
                                        </p:tgtEl>
                                        <p:attrNameLst>
                                          <p:attrName>style.visibility</p:attrName>
                                        </p:attrNameLst>
                                      </p:cBhvr>
                                      <p:to>
                                        <p:strVal val="visible"/>
                                      </p:to>
                                    </p:set>
                                    <p:animEffect transition="in" filter="fade">
                                      <p:cBhvr>
                                        <p:cTn id="7" dur="1000"/>
                                        <p:tgtEl>
                                          <p:spTgt spid="70664"/>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70663"/>
                                        </p:tgtEl>
                                        <p:attrNameLst>
                                          <p:attrName>style.visibility</p:attrName>
                                        </p:attrNameLst>
                                      </p:cBhvr>
                                      <p:to>
                                        <p:strVal val="visible"/>
                                      </p:to>
                                    </p:set>
                                    <p:animEffect transition="in" filter="fade">
                                      <p:cBhvr>
                                        <p:cTn id="11" dur="1000"/>
                                        <p:tgtEl>
                                          <p:spTgt spid="70663"/>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70667"/>
                                        </p:tgtEl>
                                        <p:attrNameLst>
                                          <p:attrName>style.visibility</p:attrName>
                                        </p:attrNameLst>
                                      </p:cBhvr>
                                      <p:to>
                                        <p:strVal val="visible"/>
                                      </p:to>
                                    </p:set>
                                    <p:animEffect transition="in" filter="wipe(left)">
                                      <p:cBhvr>
                                        <p:cTn id="15" dur="2000"/>
                                        <p:tgtEl>
                                          <p:spTgt spid="70667"/>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70666"/>
                                        </p:tgtEl>
                                        <p:attrNameLst>
                                          <p:attrName>style.visibility</p:attrName>
                                        </p:attrNameLst>
                                      </p:cBhvr>
                                      <p:to>
                                        <p:strVal val="visible"/>
                                      </p:to>
                                    </p:set>
                                    <p:animEffect transition="in" filter="fade">
                                      <p:cBhvr>
                                        <p:cTn id="19" dur="1000"/>
                                        <p:tgtEl>
                                          <p:spTgt spid="70666"/>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70665"/>
                                        </p:tgtEl>
                                        <p:attrNameLst>
                                          <p:attrName>style.visibility</p:attrName>
                                        </p:attrNameLst>
                                      </p:cBhvr>
                                      <p:to>
                                        <p:strVal val="visible"/>
                                      </p:to>
                                    </p:set>
                                    <p:animEffect transition="in" filter="fade">
                                      <p:cBhvr>
                                        <p:cTn id="23" dur="1000"/>
                                        <p:tgtEl>
                                          <p:spTgt spid="70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7" name="Picture 7" descr="P1200055"/>
          <p:cNvPicPr>
            <a:picLocks noChangeAspect="1" noChangeArrowheads="1"/>
          </p:cNvPicPr>
          <p:nvPr/>
        </p:nvPicPr>
        <p:blipFill>
          <a:blip r:embed="rId3" cstate="print">
            <a:extLst>
              <a:ext uri="{28A0092B-C50C-407E-A947-70E740481C1C}">
                <a14:useLocalDpi xmlns:a14="http://schemas.microsoft.com/office/drawing/2010/main" val="0"/>
              </a:ext>
            </a:extLst>
          </a:blip>
          <a:srcRect l="12593" r="10422"/>
          <a:stretch>
            <a:fillRect/>
          </a:stretch>
        </p:blipFill>
        <p:spPr bwMode="auto">
          <a:xfrm>
            <a:off x="792163" y="1727200"/>
            <a:ext cx="39322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Rectangle 2"/>
          <p:cNvSpPr>
            <a:spLocks noGrp="1" noChangeArrowheads="1"/>
          </p:cNvSpPr>
          <p:nvPr>
            <p:ph type="title"/>
          </p:nvPr>
        </p:nvSpPr>
        <p:spPr/>
        <p:txBody>
          <a:bodyPr/>
          <a:lstStyle/>
          <a:p>
            <a:endParaRPr lang="de-DE" altLang="de-DE"/>
          </a:p>
        </p:txBody>
      </p:sp>
      <p:sp>
        <p:nvSpPr>
          <p:cNvPr id="122886" name="Text Box 6"/>
          <p:cNvSpPr txBox="1">
            <a:spLocks noChangeArrowheads="1"/>
          </p:cNvSpPr>
          <p:nvPr/>
        </p:nvSpPr>
        <p:spPr bwMode="auto">
          <a:xfrm>
            <a:off x="5256213" y="2519363"/>
            <a:ext cx="3960812"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4400">
                <a:latin typeface="Futura Md BT" pitchFamily="34" charset="0"/>
              </a:rPr>
              <a:t>Titan Yamni!</a:t>
            </a:r>
          </a:p>
          <a:p>
            <a:pPr algn="ctr">
              <a:spcBef>
                <a:spcPct val="50000"/>
              </a:spcBef>
            </a:pPr>
            <a:endParaRPr lang="de-DE" altLang="de-DE" sz="2800">
              <a:latin typeface="Futura Md BT" pitchFamily="34" charset="0"/>
            </a:endParaRPr>
          </a:p>
          <a:p>
            <a:pPr algn="ctr">
              <a:spcBef>
                <a:spcPct val="50000"/>
              </a:spcBef>
            </a:pPr>
            <a:r>
              <a:rPr lang="de-DE" altLang="de-DE" sz="2800">
                <a:latin typeface="Futura Md BT" pitchFamily="34" charset="0"/>
              </a:rPr>
              <a:t>Guten Tag!</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887"/>
                                        </p:tgtEl>
                                        <p:attrNameLst>
                                          <p:attrName>style.visibility</p:attrName>
                                        </p:attrNameLst>
                                      </p:cBhvr>
                                      <p:to>
                                        <p:strVal val="visible"/>
                                      </p:to>
                                    </p:set>
                                    <p:animEffect transition="in" filter="fade">
                                      <p:cBhvr>
                                        <p:cTn id="7" dur="2000"/>
                                        <p:tgtEl>
                                          <p:spTgt spid="122887"/>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22886">
                                            <p:txEl>
                                              <p:pRg st="0" end="0"/>
                                            </p:txEl>
                                          </p:spTgt>
                                        </p:tgtEl>
                                        <p:attrNameLst>
                                          <p:attrName>style.visibility</p:attrName>
                                        </p:attrNameLst>
                                      </p:cBhvr>
                                      <p:to>
                                        <p:strVal val="visible"/>
                                      </p:to>
                                    </p:set>
                                    <p:animEffect transition="in" filter="wipe(left)">
                                      <p:cBhvr>
                                        <p:cTn id="11" dur="2000"/>
                                        <p:tgtEl>
                                          <p:spTgt spid="122886">
                                            <p:txEl>
                                              <p:pRg st="0" end="0"/>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122886">
                                            <p:txEl>
                                              <p:pRg st="2" end="2"/>
                                            </p:txEl>
                                          </p:spTgt>
                                        </p:tgtEl>
                                        <p:attrNameLst>
                                          <p:attrName>style.visibility</p:attrName>
                                        </p:attrNameLst>
                                      </p:cBhvr>
                                      <p:to>
                                        <p:strVal val="visible"/>
                                      </p:to>
                                    </p:set>
                                    <p:animEffect transition="in" filter="wipe(left)">
                                      <p:cBhvr>
                                        <p:cTn id="15" dur="2000"/>
                                        <p:tgtEl>
                                          <p:spTgt spid="12288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9" name="Rectangle 7"/>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a:t>
            </a:r>
            <a:r>
              <a:rPr lang="de-DE" altLang="de-DE"/>
              <a:t>  Die Miskitoküste</a:t>
            </a:r>
          </a:p>
        </p:txBody>
      </p:sp>
      <p:sp>
        <p:nvSpPr>
          <p:cNvPr id="79881" name="Rectangle 9"/>
          <p:cNvSpPr>
            <a:spLocks noGrp="1" noChangeArrowheads="1"/>
          </p:cNvSpPr>
          <p:nvPr>
            <p:ph type="body" sz="half" idx="2"/>
          </p:nvPr>
        </p:nvSpPr>
        <p:spPr>
          <a:xfrm>
            <a:off x="5832475" y="2016125"/>
            <a:ext cx="5108575" cy="3744913"/>
          </a:xfrm>
        </p:spPr>
        <p:txBody>
          <a:bodyPr/>
          <a:lstStyle/>
          <a:p>
            <a:r>
              <a:rPr lang="de-DE" altLang="de-DE" sz="2800"/>
              <a:t>Oft ohne Strom</a:t>
            </a:r>
          </a:p>
          <a:p>
            <a:r>
              <a:rPr lang="de-DE" altLang="de-DE" sz="2800"/>
              <a:t>Kein Telefon, kein Handy</a:t>
            </a:r>
          </a:p>
          <a:p>
            <a:r>
              <a:rPr lang="de-DE" altLang="de-DE" sz="2800"/>
              <a:t>Keine Vereine</a:t>
            </a:r>
          </a:p>
          <a:p>
            <a:r>
              <a:rPr lang="de-DE" altLang="de-DE" sz="2800"/>
              <a:t>Kaum öffentliche Verkehrsmittel</a:t>
            </a:r>
          </a:p>
          <a:p>
            <a:r>
              <a:rPr lang="de-DE" altLang="de-DE" sz="2800"/>
              <a:t>Kirche als Zentrum des Dorfes</a:t>
            </a:r>
          </a:p>
        </p:txBody>
      </p:sp>
      <p:pic>
        <p:nvPicPr>
          <p:cNvPr id="79882" name="Picture 10" descr="P1140408"/>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700" y="1511300"/>
            <a:ext cx="4746625" cy="415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9883" name="Text Box 11"/>
          <p:cNvSpPr txBox="1">
            <a:spLocks noChangeArrowheads="1"/>
          </p:cNvSpPr>
          <p:nvPr/>
        </p:nvSpPr>
        <p:spPr bwMode="auto">
          <a:xfrm>
            <a:off x="5905500" y="1295400"/>
            <a:ext cx="4392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latin typeface="Futura Md BT" pitchFamily="34" charset="0"/>
              </a:rPr>
              <a:t>Leben in den Dörfern: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9882"/>
                                        </p:tgtEl>
                                        <p:attrNameLst>
                                          <p:attrName>style.visibility</p:attrName>
                                        </p:attrNameLst>
                                      </p:cBhvr>
                                      <p:to>
                                        <p:strVal val="visible"/>
                                      </p:to>
                                    </p:set>
                                    <p:animEffect transition="in" filter="fade">
                                      <p:cBhvr>
                                        <p:cTn id="7" dur="1000"/>
                                        <p:tgtEl>
                                          <p:spTgt spid="79882"/>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9883"/>
                                        </p:tgtEl>
                                        <p:attrNameLst>
                                          <p:attrName>style.visibility</p:attrName>
                                        </p:attrNameLst>
                                      </p:cBhvr>
                                      <p:to>
                                        <p:strVal val="visible"/>
                                      </p:to>
                                    </p:set>
                                    <p:animEffect transition="in" filter="wipe(left)">
                                      <p:cBhvr>
                                        <p:cTn id="11" dur="2000"/>
                                        <p:tgtEl>
                                          <p:spTgt spid="79883"/>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79881">
                                            <p:txEl>
                                              <p:pRg st="0" end="0"/>
                                            </p:txEl>
                                          </p:spTgt>
                                        </p:tgtEl>
                                        <p:attrNameLst>
                                          <p:attrName>style.visibility</p:attrName>
                                        </p:attrNameLst>
                                      </p:cBhvr>
                                      <p:to>
                                        <p:strVal val="visible"/>
                                      </p:to>
                                    </p:set>
                                    <p:animEffect transition="in" filter="wipe(left)">
                                      <p:cBhvr>
                                        <p:cTn id="15" dur="2000"/>
                                        <p:tgtEl>
                                          <p:spTgt spid="79881">
                                            <p:txEl>
                                              <p:pRg st="0" end="0"/>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79881">
                                            <p:txEl>
                                              <p:pRg st="1" end="1"/>
                                            </p:txEl>
                                          </p:spTgt>
                                        </p:tgtEl>
                                        <p:attrNameLst>
                                          <p:attrName>style.visibility</p:attrName>
                                        </p:attrNameLst>
                                      </p:cBhvr>
                                      <p:to>
                                        <p:strVal val="visible"/>
                                      </p:to>
                                    </p:set>
                                    <p:animEffect transition="in" filter="wipe(left)">
                                      <p:cBhvr>
                                        <p:cTn id="19" dur="2000"/>
                                        <p:tgtEl>
                                          <p:spTgt spid="79881">
                                            <p:txEl>
                                              <p:pRg st="1" end="1"/>
                                            </p:txEl>
                                          </p:spTgt>
                                        </p:tgtEl>
                                      </p:cBhvr>
                                    </p:animEffect>
                                  </p:childTnLst>
                                </p:cTn>
                              </p:par>
                            </p:childTnLst>
                          </p:cTn>
                        </p:par>
                        <p:par>
                          <p:cTn id="20" fill="hold" nodeType="afterGroup">
                            <p:stCondLst>
                              <p:cond delay="7000"/>
                            </p:stCondLst>
                            <p:childTnLst>
                              <p:par>
                                <p:cTn id="21" presetID="22" presetClass="entr" presetSubtype="8" fill="hold" grpId="0" nodeType="afterEffect">
                                  <p:stCondLst>
                                    <p:cond delay="0"/>
                                  </p:stCondLst>
                                  <p:childTnLst>
                                    <p:set>
                                      <p:cBhvr>
                                        <p:cTn id="22" dur="1" fill="hold">
                                          <p:stCondLst>
                                            <p:cond delay="0"/>
                                          </p:stCondLst>
                                        </p:cTn>
                                        <p:tgtEl>
                                          <p:spTgt spid="79881">
                                            <p:txEl>
                                              <p:pRg st="2" end="2"/>
                                            </p:txEl>
                                          </p:spTgt>
                                        </p:tgtEl>
                                        <p:attrNameLst>
                                          <p:attrName>style.visibility</p:attrName>
                                        </p:attrNameLst>
                                      </p:cBhvr>
                                      <p:to>
                                        <p:strVal val="visible"/>
                                      </p:to>
                                    </p:set>
                                    <p:animEffect transition="in" filter="wipe(left)">
                                      <p:cBhvr>
                                        <p:cTn id="23" dur="2000"/>
                                        <p:tgtEl>
                                          <p:spTgt spid="79881">
                                            <p:txEl>
                                              <p:pRg st="2" end="2"/>
                                            </p:txEl>
                                          </p:spTgt>
                                        </p:tgtEl>
                                      </p:cBhvr>
                                    </p:animEffect>
                                  </p:childTnLst>
                                </p:cTn>
                              </p:par>
                            </p:childTnLst>
                          </p:cTn>
                        </p:par>
                        <p:par>
                          <p:cTn id="24" fill="hold" nodeType="afterGroup">
                            <p:stCondLst>
                              <p:cond delay="9000"/>
                            </p:stCondLst>
                            <p:childTnLst>
                              <p:par>
                                <p:cTn id="25" presetID="22" presetClass="entr" presetSubtype="8" fill="hold" grpId="0" nodeType="afterEffect">
                                  <p:stCondLst>
                                    <p:cond delay="0"/>
                                  </p:stCondLst>
                                  <p:childTnLst>
                                    <p:set>
                                      <p:cBhvr>
                                        <p:cTn id="26" dur="1" fill="hold">
                                          <p:stCondLst>
                                            <p:cond delay="0"/>
                                          </p:stCondLst>
                                        </p:cTn>
                                        <p:tgtEl>
                                          <p:spTgt spid="79881">
                                            <p:txEl>
                                              <p:pRg st="3" end="3"/>
                                            </p:txEl>
                                          </p:spTgt>
                                        </p:tgtEl>
                                        <p:attrNameLst>
                                          <p:attrName>style.visibility</p:attrName>
                                        </p:attrNameLst>
                                      </p:cBhvr>
                                      <p:to>
                                        <p:strVal val="visible"/>
                                      </p:to>
                                    </p:set>
                                    <p:animEffect transition="in" filter="wipe(left)">
                                      <p:cBhvr>
                                        <p:cTn id="27" dur="2000"/>
                                        <p:tgtEl>
                                          <p:spTgt spid="79881">
                                            <p:txEl>
                                              <p:pRg st="3" end="3"/>
                                            </p:txEl>
                                          </p:spTgt>
                                        </p:tgtEl>
                                      </p:cBhvr>
                                    </p:animEffect>
                                  </p:childTnLst>
                                </p:cTn>
                              </p:par>
                            </p:childTnLst>
                          </p:cTn>
                        </p:par>
                        <p:par>
                          <p:cTn id="28" fill="hold" nodeType="afterGroup">
                            <p:stCondLst>
                              <p:cond delay="11000"/>
                            </p:stCondLst>
                            <p:childTnLst>
                              <p:par>
                                <p:cTn id="29" presetID="22" presetClass="entr" presetSubtype="8" fill="hold" grpId="0" nodeType="afterEffect">
                                  <p:stCondLst>
                                    <p:cond delay="0"/>
                                  </p:stCondLst>
                                  <p:childTnLst>
                                    <p:set>
                                      <p:cBhvr>
                                        <p:cTn id="30" dur="1" fill="hold">
                                          <p:stCondLst>
                                            <p:cond delay="0"/>
                                          </p:stCondLst>
                                        </p:cTn>
                                        <p:tgtEl>
                                          <p:spTgt spid="79881">
                                            <p:txEl>
                                              <p:pRg st="4" end="4"/>
                                            </p:txEl>
                                          </p:spTgt>
                                        </p:tgtEl>
                                        <p:attrNameLst>
                                          <p:attrName>style.visibility</p:attrName>
                                        </p:attrNameLst>
                                      </p:cBhvr>
                                      <p:to>
                                        <p:strVal val="visible"/>
                                      </p:to>
                                    </p:set>
                                    <p:animEffect transition="in" filter="wipe(left)">
                                      <p:cBhvr>
                                        <p:cTn id="31" dur="2000"/>
                                        <p:tgtEl>
                                          <p:spTgt spid="7988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1" grpId="0" build="p"/>
      <p:bldP spid="7988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4" name="Rectangle 8"/>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50183" name="Picture 7" descr="P1140429"/>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4764088" y="928688"/>
            <a:ext cx="6757987" cy="55514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7" name="Picture 11" descr="P1200103"/>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936625"/>
            <a:ext cx="4765675" cy="3444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188" name="Picture 12" descr="P1190008"/>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0" y="4386263"/>
            <a:ext cx="3930650" cy="20939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0184"/>
                                        </p:tgtEl>
                                        <p:attrNameLst>
                                          <p:attrName>style.visibility</p:attrName>
                                        </p:attrNameLst>
                                      </p:cBhvr>
                                      <p:to>
                                        <p:strVal val="visible"/>
                                      </p:to>
                                    </p:set>
                                    <p:animEffect transition="in" filter="wipe(left)">
                                      <p:cBhvr>
                                        <p:cTn id="7" dur="5000"/>
                                        <p:tgtEl>
                                          <p:spTgt spid="501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0183"/>
                                        </p:tgtEl>
                                        <p:attrNameLst>
                                          <p:attrName>style.visibility</p:attrName>
                                        </p:attrNameLst>
                                      </p:cBhvr>
                                      <p:to>
                                        <p:strVal val="visible"/>
                                      </p:to>
                                    </p:set>
                                    <p:animEffect transition="in" filter="fade">
                                      <p:cBhvr>
                                        <p:cTn id="12" dur="1000"/>
                                        <p:tgtEl>
                                          <p:spTgt spid="50183"/>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50188"/>
                                        </p:tgtEl>
                                        <p:attrNameLst>
                                          <p:attrName>style.visibility</p:attrName>
                                        </p:attrNameLst>
                                      </p:cBhvr>
                                      <p:to>
                                        <p:strVal val="visible"/>
                                      </p:to>
                                    </p:set>
                                    <p:animEffect transition="in" filter="fade">
                                      <p:cBhvr>
                                        <p:cTn id="16" dur="1000"/>
                                        <p:tgtEl>
                                          <p:spTgt spid="50188"/>
                                        </p:tgtEl>
                                      </p:cBhvr>
                                    </p:animEffect>
                                  </p:childTnLst>
                                </p:cTn>
                              </p:par>
                            </p:childTnLst>
                          </p:cTn>
                        </p:par>
                        <p:par>
                          <p:cTn id="17" fill="hold" nodeType="afterGroup">
                            <p:stCondLst>
                              <p:cond delay="2000"/>
                            </p:stCondLst>
                            <p:childTnLst>
                              <p:par>
                                <p:cTn id="18" presetID="10" presetClass="entr" presetSubtype="0" fill="hold" nodeType="afterEffect">
                                  <p:stCondLst>
                                    <p:cond delay="0"/>
                                  </p:stCondLst>
                                  <p:childTnLst>
                                    <p:set>
                                      <p:cBhvr>
                                        <p:cTn id="19" dur="1" fill="hold">
                                          <p:stCondLst>
                                            <p:cond delay="0"/>
                                          </p:stCondLst>
                                        </p:cTn>
                                        <p:tgtEl>
                                          <p:spTgt spid="50187"/>
                                        </p:tgtEl>
                                        <p:attrNameLst>
                                          <p:attrName>style.visibility</p:attrName>
                                        </p:attrNameLst>
                                      </p:cBhvr>
                                      <p:to>
                                        <p:strVal val="visible"/>
                                      </p:to>
                                    </p:set>
                                    <p:animEffect transition="in" filter="fade">
                                      <p:cBhvr>
                                        <p:cTn id="20" dur="1000"/>
                                        <p:tgtEl>
                                          <p:spTgt spid="50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8" name="Rectangle 6"/>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64521" name="Picture 9" descr="Kahka nach Felix 2007 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6263" y="1798638"/>
            <a:ext cx="5108575" cy="3702050"/>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22" name="Picture 10" descr="Kahka nach Felix 2007"/>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837238" y="1793875"/>
            <a:ext cx="5108575" cy="3711575"/>
          </a:xfr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4523" name="Text Box 11"/>
          <p:cNvSpPr txBox="1">
            <a:spLocks noChangeArrowheads="1"/>
          </p:cNvSpPr>
          <p:nvPr/>
        </p:nvSpPr>
        <p:spPr bwMode="auto">
          <a:xfrm>
            <a:off x="3816350" y="1079500"/>
            <a:ext cx="38877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3. September 2007</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4523"/>
                                        </p:tgtEl>
                                        <p:attrNameLst>
                                          <p:attrName>style.visibility</p:attrName>
                                        </p:attrNameLst>
                                      </p:cBhvr>
                                      <p:to>
                                        <p:strVal val="visible"/>
                                      </p:to>
                                    </p:set>
                                    <p:animEffect transition="in" filter="wipe(left)">
                                      <p:cBhvr>
                                        <p:cTn id="7" dur="2000"/>
                                        <p:tgtEl>
                                          <p:spTgt spid="64523"/>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64521"/>
                                        </p:tgtEl>
                                        <p:attrNameLst>
                                          <p:attrName>style.visibility</p:attrName>
                                        </p:attrNameLst>
                                      </p:cBhvr>
                                      <p:to>
                                        <p:strVal val="visible"/>
                                      </p:to>
                                    </p:set>
                                    <p:animEffect transition="in" filter="fade">
                                      <p:cBhvr>
                                        <p:cTn id="11" dur="1000"/>
                                        <p:tgtEl>
                                          <p:spTgt spid="64521"/>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64522"/>
                                        </p:tgtEl>
                                        <p:attrNameLst>
                                          <p:attrName>style.visibility</p:attrName>
                                        </p:attrNameLst>
                                      </p:cBhvr>
                                      <p:to>
                                        <p:strVal val="visible"/>
                                      </p:to>
                                    </p:set>
                                    <p:animEffect transition="in" filter="fade">
                                      <p:cBhvr>
                                        <p:cTn id="15" dur="1000"/>
                                        <p:tgtEl>
                                          <p:spTgt spid="645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2" name="Rectangle 6"/>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65545" name="Picture 9" descr="P119001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243138"/>
            <a:ext cx="5302250" cy="4237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46" name="Picture 10" descr="P1190009"/>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299075" y="2519363"/>
            <a:ext cx="6223000" cy="3960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5547" name="Text Box 11"/>
          <p:cNvSpPr txBox="1">
            <a:spLocks noChangeArrowheads="1"/>
          </p:cNvSpPr>
          <p:nvPr/>
        </p:nvSpPr>
        <p:spPr bwMode="auto">
          <a:xfrm>
            <a:off x="2592388" y="1439863"/>
            <a:ext cx="57610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Gemeinde Trinidad (Sandy Bay)</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5546"/>
                                        </p:tgtEl>
                                        <p:attrNameLst>
                                          <p:attrName>style.visibility</p:attrName>
                                        </p:attrNameLst>
                                      </p:cBhvr>
                                      <p:to>
                                        <p:strVal val="visible"/>
                                      </p:to>
                                    </p:set>
                                    <p:animEffect transition="in" filter="fade">
                                      <p:cBhvr>
                                        <p:cTn id="7" dur="1000"/>
                                        <p:tgtEl>
                                          <p:spTgt spid="6554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5545"/>
                                        </p:tgtEl>
                                        <p:attrNameLst>
                                          <p:attrName>style.visibility</p:attrName>
                                        </p:attrNameLst>
                                      </p:cBhvr>
                                      <p:to>
                                        <p:strVal val="visible"/>
                                      </p:to>
                                    </p:set>
                                    <p:animEffect transition="in" filter="fade">
                                      <p:cBhvr>
                                        <p:cTn id="11" dur="1000"/>
                                        <p:tgtEl>
                                          <p:spTgt spid="65545"/>
                                        </p:tgtEl>
                                      </p:cBhvr>
                                    </p:animEffect>
                                  </p:childTnLst>
                                </p:cTn>
                              </p:par>
                            </p:childTnLst>
                          </p:cTn>
                        </p:par>
                        <p:par>
                          <p:cTn id="12" fill="hold" nodeType="afterGroup">
                            <p:stCondLst>
                              <p:cond delay="2000"/>
                            </p:stCondLst>
                            <p:childTnLst>
                              <p:par>
                                <p:cTn id="13" presetID="22" presetClass="entr" presetSubtype="8" fill="hold" nodeType="afterEffect">
                                  <p:stCondLst>
                                    <p:cond delay="0"/>
                                  </p:stCondLst>
                                  <p:childTnLst>
                                    <p:set>
                                      <p:cBhvr>
                                        <p:cTn id="14" dur="1" fill="hold">
                                          <p:stCondLst>
                                            <p:cond delay="0"/>
                                          </p:stCondLst>
                                        </p:cTn>
                                        <p:tgtEl>
                                          <p:spTgt spid="65547">
                                            <p:txEl>
                                              <p:pRg st="0" end="0"/>
                                            </p:txEl>
                                          </p:spTgt>
                                        </p:tgtEl>
                                        <p:attrNameLst>
                                          <p:attrName>style.visibility</p:attrName>
                                        </p:attrNameLst>
                                      </p:cBhvr>
                                      <p:to>
                                        <p:strVal val="visible"/>
                                      </p:to>
                                    </p:set>
                                    <p:animEffect transition="in" filter="wipe(left)">
                                      <p:cBhvr>
                                        <p:cTn id="15" dur="2000"/>
                                        <p:tgtEl>
                                          <p:spTgt spid="65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66567" name="Picture 7" descr="P1200056"/>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83275" y="2909888"/>
            <a:ext cx="5638800" cy="3570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8" name="Picture 8" descr="P1190010"/>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2160588" y="936625"/>
            <a:ext cx="5260975" cy="33083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6569" name="Picture 9" descr="P12000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40100"/>
            <a:ext cx="27876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70" name="Text Box 10"/>
          <p:cNvSpPr txBox="1">
            <a:spLocks noChangeArrowheads="1"/>
          </p:cNvSpPr>
          <p:nvPr/>
        </p:nvSpPr>
        <p:spPr bwMode="auto">
          <a:xfrm>
            <a:off x="7632700" y="1584325"/>
            <a:ext cx="352742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Das Pfarrhaus und die Behelfskirche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fade">
                                      <p:cBhvr>
                                        <p:cTn id="7" dur="1000"/>
                                        <p:tgtEl>
                                          <p:spTgt spid="6656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66568"/>
                                        </p:tgtEl>
                                        <p:attrNameLst>
                                          <p:attrName>style.visibility</p:attrName>
                                        </p:attrNameLst>
                                      </p:cBhvr>
                                      <p:to>
                                        <p:strVal val="visible"/>
                                      </p:to>
                                    </p:set>
                                    <p:animEffect transition="in" filter="fade">
                                      <p:cBhvr>
                                        <p:cTn id="11" dur="1000"/>
                                        <p:tgtEl>
                                          <p:spTgt spid="66568"/>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66570"/>
                                        </p:tgtEl>
                                        <p:attrNameLst>
                                          <p:attrName>style.visibility</p:attrName>
                                        </p:attrNameLst>
                                      </p:cBhvr>
                                      <p:to>
                                        <p:strVal val="visible"/>
                                      </p:to>
                                    </p:set>
                                    <p:animEffect transition="in" filter="wipe(left)">
                                      <p:cBhvr>
                                        <p:cTn id="15" dur="2000"/>
                                        <p:tgtEl>
                                          <p:spTgt spid="66570"/>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66569"/>
                                        </p:tgtEl>
                                        <p:attrNameLst>
                                          <p:attrName>style.visibility</p:attrName>
                                        </p:attrNameLst>
                                      </p:cBhvr>
                                      <p:to>
                                        <p:strVal val="visible"/>
                                      </p:to>
                                    </p:set>
                                    <p:animEffect transition="in" filter="fade">
                                      <p:cBhvr>
                                        <p:cTn id="19" dur="1000"/>
                                        <p:tgtEl>
                                          <p:spTgt spid="66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77831" name="Picture 7" descr="P119003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t="261"/>
          <a:stretch>
            <a:fillRect/>
          </a:stretch>
        </p:blipFill>
        <p:spPr>
          <a:xfrm>
            <a:off x="7351713" y="935038"/>
            <a:ext cx="4170362" cy="5545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32" name="Picture 8" descr="P1190039"/>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588" y="2125663"/>
            <a:ext cx="7372351" cy="435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7833" name="Text Box 9"/>
          <p:cNvSpPr txBox="1">
            <a:spLocks noChangeArrowheads="1"/>
          </p:cNvSpPr>
          <p:nvPr/>
        </p:nvSpPr>
        <p:spPr bwMode="auto">
          <a:xfrm>
            <a:off x="1873250" y="1079500"/>
            <a:ext cx="41052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In 22 Jahre aufgebaut – in 2 Stunden zerstört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7833"/>
                                        </p:tgtEl>
                                        <p:attrNameLst>
                                          <p:attrName>style.visibility</p:attrName>
                                        </p:attrNameLst>
                                      </p:cBhvr>
                                      <p:to>
                                        <p:strVal val="visible"/>
                                      </p:to>
                                    </p:set>
                                    <p:animEffect transition="in" filter="wipe(left)">
                                      <p:cBhvr>
                                        <p:cTn id="7" dur="2000"/>
                                        <p:tgtEl>
                                          <p:spTgt spid="77833"/>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77832"/>
                                        </p:tgtEl>
                                        <p:attrNameLst>
                                          <p:attrName>style.visibility</p:attrName>
                                        </p:attrNameLst>
                                      </p:cBhvr>
                                      <p:to>
                                        <p:strVal val="visible"/>
                                      </p:to>
                                    </p:set>
                                    <p:animEffect transition="in" filter="fade">
                                      <p:cBhvr>
                                        <p:cTn id="11" dur="1000"/>
                                        <p:tgtEl>
                                          <p:spTgt spid="7783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77831"/>
                                        </p:tgtEl>
                                        <p:attrNameLst>
                                          <p:attrName>style.visibility</p:attrName>
                                        </p:attrNameLst>
                                      </p:cBhvr>
                                      <p:to>
                                        <p:strVal val="visible"/>
                                      </p:to>
                                    </p:set>
                                    <p:animEffect transition="in" filter="fade">
                                      <p:cBhvr>
                                        <p:cTn id="15" dur="1000"/>
                                        <p:tgtEl>
                                          <p:spTgt spid="778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sp>
        <p:nvSpPr>
          <p:cNvPr id="74758" name="Rectangle 6"/>
          <p:cNvSpPr>
            <a:spLocks noGrp="1" noChangeArrowheads="1"/>
          </p:cNvSpPr>
          <p:nvPr>
            <p:ph type="body" sz="half" idx="2"/>
          </p:nvPr>
        </p:nvSpPr>
        <p:spPr>
          <a:xfrm>
            <a:off x="5837238" y="1511300"/>
            <a:ext cx="5108575" cy="4608513"/>
          </a:xfrm>
        </p:spPr>
        <p:txBody>
          <a:bodyPr/>
          <a:lstStyle/>
          <a:p>
            <a:r>
              <a:rPr lang="de-DE" altLang="de-DE" sz="2800"/>
              <a:t>Gebäude zerstört</a:t>
            </a:r>
          </a:p>
          <a:p>
            <a:r>
              <a:rPr lang="de-DE" altLang="de-DE" sz="2800"/>
              <a:t>Infrastruktur zerstört</a:t>
            </a:r>
          </a:p>
          <a:p>
            <a:r>
              <a:rPr lang="de-DE" altLang="de-DE" sz="2800"/>
              <a:t>Felder zerstört</a:t>
            </a:r>
          </a:p>
          <a:p>
            <a:r>
              <a:rPr lang="de-DE" altLang="de-DE" sz="2800"/>
              <a:t>Ökosystem des Meeres hat sich verändert</a:t>
            </a:r>
          </a:p>
          <a:p>
            <a:r>
              <a:rPr lang="de-DE" altLang="de-DE" sz="2800"/>
              <a:t>Einkommen sinken</a:t>
            </a:r>
          </a:p>
          <a:p>
            <a:r>
              <a:rPr lang="de-DE" altLang="de-DE" sz="2800"/>
              <a:t>Lebensmittelpreise steigen</a:t>
            </a:r>
          </a:p>
          <a:p>
            <a:r>
              <a:rPr lang="de-DE" altLang="de-DE" sz="2800"/>
              <a:t>Der 10-fache Jahresbedarf an Holz liegt danieder </a:t>
            </a:r>
          </a:p>
        </p:txBody>
      </p:sp>
      <p:pic>
        <p:nvPicPr>
          <p:cNvPr id="74759" name="Picture 7" descr="P1190026"/>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6263" y="1733550"/>
            <a:ext cx="510857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9"/>
                                        </p:tgtEl>
                                        <p:attrNameLst>
                                          <p:attrName>style.visibility</p:attrName>
                                        </p:attrNameLst>
                                      </p:cBhvr>
                                      <p:to>
                                        <p:strVal val="visible"/>
                                      </p:to>
                                    </p:set>
                                    <p:animEffect transition="in" filter="fade">
                                      <p:cBhvr>
                                        <p:cTn id="7" dur="1000"/>
                                        <p:tgtEl>
                                          <p:spTgt spid="74759"/>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4758">
                                            <p:txEl>
                                              <p:pRg st="0" end="0"/>
                                            </p:txEl>
                                          </p:spTgt>
                                        </p:tgtEl>
                                        <p:attrNameLst>
                                          <p:attrName>style.visibility</p:attrName>
                                        </p:attrNameLst>
                                      </p:cBhvr>
                                      <p:to>
                                        <p:strVal val="visible"/>
                                      </p:to>
                                    </p:set>
                                    <p:animEffect transition="in" filter="wipe(left)">
                                      <p:cBhvr>
                                        <p:cTn id="11" dur="2000"/>
                                        <p:tgtEl>
                                          <p:spTgt spid="74758">
                                            <p:txEl>
                                              <p:pRg st="0" end="0"/>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74758">
                                            <p:txEl>
                                              <p:pRg st="1" end="1"/>
                                            </p:txEl>
                                          </p:spTgt>
                                        </p:tgtEl>
                                        <p:attrNameLst>
                                          <p:attrName>style.visibility</p:attrName>
                                        </p:attrNameLst>
                                      </p:cBhvr>
                                      <p:to>
                                        <p:strVal val="visible"/>
                                      </p:to>
                                    </p:set>
                                    <p:animEffect transition="in" filter="wipe(left)">
                                      <p:cBhvr>
                                        <p:cTn id="15" dur="2000"/>
                                        <p:tgtEl>
                                          <p:spTgt spid="74758">
                                            <p:txEl>
                                              <p:pRg st="1" end="1"/>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74758">
                                            <p:txEl>
                                              <p:pRg st="2" end="2"/>
                                            </p:txEl>
                                          </p:spTgt>
                                        </p:tgtEl>
                                        <p:attrNameLst>
                                          <p:attrName>style.visibility</p:attrName>
                                        </p:attrNameLst>
                                      </p:cBhvr>
                                      <p:to>
                                        <p:strVal val="visible"/>
                                      </p:to>
                                    </p:set>
                                    <p:animEffect transition="in" filter="wipe(left)">
                                      <p:cBhvr>
                                        <p:cTn id="19" dur="2000"/>
                                        <p:tgtEl>
                                          <p:spTgt spid="74758">
                                            <p:txEl>
                                              <p:pRg st="2" end="2"/>
                                            </p:txEl>
                                          </p:spTgt>
                                        </p:tgtEl>
                                      </p:cBhvr>
                                    </p:animEffect>
                                  </p:childTnLst>
                                </p:cTn>
                              </p:par>
                            </p:childTnLst>
                          </p:cTn>
                        </p:par>
                        <p:par>
                          <p:cTn id="20" fill="hold" nodeType="afterGroup">
                            <p:stCondLst>
                              <p:cond delay="7000"/>
                            </p:stCondLst>
                            <p:childTnLst>
                              <p:par>
                                <p:cTn id="21" presetID="22" presetClass="entr" presetSubtype="8" fill="hold" grpId="0" nodeType="afterEffect">
                                  <p:stCondLst>
                                    <p:cond delay="0"/>
                                  </p:stCondLst>
                                  <p:childTnLst>
                                    <p:set>
                                      <p:cBhvr>
                                        <p:cTn id="22" dur="1" fill="hold">
                                          <p:stCondLst>
                                            <p:cond delay="0"/>
                                          </p:stCondLst>
                                        </p:cTn>
                                        <p:tgtEl>
                                          <p:spTgt spid="74758">
                                            <p:txEl>
                                              <p:pRg st="3" end="3"/>
                                            </p:txEl>
                                          </p:spTgt>
                                        </p:tgtEl>
                                        <p:attrNameLst>
                                          <p:attrName>style.visibility</p:attrName>
                                        </p:attrNameLst>
                                      </p:cBhvr>
                                      <p:to>
                                        <p:strVal val="visible"/>
                                      </p:to>
                                    </p:set>
                                    <p:animEffect transition="in" filter="wipe(left)">
                                      <p:cBhvr>
                                        <p:cTn id="23" dur="2000"/>
                                        <p:tgtEl>
                                          <p:spTgt spid="74758">
                                            <p:txEl>
                                              <p:pRg st="3" end="3"/>
                                            </p:txEl>
                                          </p:spTgt>
                                        </p:tgtEl>
                                      </p:cBhvr>
                                    </p:animEffect>
                                  </p:childTnLst>
                                </p:cTn>
                              </p:par>
                            </p:childTnLst>
                          </p:cTn>
                        </p:par>
                        <p:par>
                          <p:cTn id="24" fill="hold" nodeType="afterGroup">
                            <p:stCondLst>
                              <p:cond delay="9000"/>
                            </p:stCondLst>
                            <p:childTnLst>
                              <p:par>
                                <p:cTn id="25" presetID="22" presetClass="entr" presetSubtype="8" fill="hold" grpId="0" nodeType="afterEffect">
                                  <p:stCondLst>
                                    <p:cond delay="0"/>
                                  </p:stCondLst>
                                  <p:childTnLst>
                                    <p:set>
                                      <p:cBhvr>
                                        <p:cTn id="26" dur="1" fill="hold">
                                          <p:stCondLst>
                                            <p:cond delay="0"/>
                                          </p:stCondLst>
                                        </p:cTn>
                                        <p:tgtEl>
                                          <p:spTgt spid="74758">
                                            <p:txEl>
                                              <p:pRg st="4" end="4"/>
                                            </p:txEl>
                                          </p:spTgt>
                                        </p:tgtEl>
                                        <p:attrNameLst>
                                          <p:attrName>style.visibility</p:attrName>
                                        </p:attrNameLst>
                                      </p:cBhvr>
                                      <p:to>
                                        <p:strVal val="visible"/>
                                      </p:to>
                                    </p:set>
                                    <p:animEffect transition="in" filter="wipe(left)">
                                      <p:cBhvr>
                                        <p:cTn id="27" dur="2000"/>
                                        <p:tgtEl>
                                          <p:spTgt spid="74758">
                                            <p:txEl>
                                              <p:pRg st="4" end="4"/>
                                            </p:txEl>
                                          </p:spTgt>
                                        </p:tgtEl>
                                      </p:cBhvr>
                                    </p:animEffect>
                                  </p:childTnLst>
                                </p:cTn>
                              </p:par>
                            </p:childTnLst>
                          </p:cTn>
                        </p:par>
                        <p:par>
                          <p:cTn id="28" fill="hold" nodeType="afterGroup">
                            <p:stCondLst>
                              <p:cond delay="11000"/>
                            </p:stCondLst>
                            <p:childTnLst>
                              <p:par>
                                <p:cTn id="29" presetID="22" presetClass="entr" presetSubtype="8" fill="hold" grpId="0" nodeType="afterEffect">
                                  <p:stCondLst>
                                    <p:cond delay="0"/>
                                  </p:stCondLst>
                                  <p:childTnLst>
                                    <p:set>
                                      <p:cBhvr>
                                        <p:cTn id="30" dur="1" fill="hold">
                                          <p:stCondLst>
                                            <p:cond delay="0"/>
                                          </p:stCondLst>
                                        </p:cTn>
                                        <p:tgtEl>
                                          <p:spTgt spid="74758">
                                            <p:txEl>
                                              <p:pRg st="5" end="5"/>
                                            </p:txEl>
                                          </p:spTgt>
                                        </p:tgtEl>
                                        <p:attrNameLst>
                                          <p:attrName>style.visibility</p:attrName>
                                        </p:attrNameLst>
                                      </p:cBhvr>
                                      <p:to>
                                        <p:strVal val="visible"/>
                                      </p:to>
                                    </p:set>
                                    <p:animEffect transition="in" filter="wipe(left)">
                                      <p:cBhvr>
                                        <p:cTn id="31" dur="2000"/>
                                        <p:tgtEl>
                                          <p:spTgt spid="74758">
                                            <p:txEl>
                                              <p:pRg st="5" end="5"/>
                                            </p:txEl>
                                          </p:spTgt>
                                        </p:tgtEl>
                                      </p:cBhvr>
                                    </p:animEffect>
                                  </p:childTnLst>
                                </p:cTn>
                              </p:par>
                            </p:childTnLst>
                          </p:cTn>
                        </p:par>
                        <p:par>
                          <p:cTn id="32" fill="hold" nodeType="afterGroup">
                            <p:stCondLst>
                              <p:cond delay="13000"/>
                            </p:stCondLst>
                            <p:childTnLst>
                              <p:par>
                                <p:cTn id="33" presetID="22" presetClass="entr" presetSubtype="8" fill="hold" grpId="0" nodeType="afterEffect">
                                  <p:stCondLst>
                                    <p:cond delay="0"/>
                                  </p:stCondLst>
                                  <p:childTnLst>
                                    <p:set>
                                      <p:cBhvr>
                                        <p:cTn id="34" dur="1" fill="hold">
                                          <p:stCondLst>
                                            <p:cond delay="0"/>
                                          </p:stCondLst>
                                        </p:cTn>
                                        <p:tgtEl>
                                          <p:spTgt spid="74758">
                                            <p:txEl>
                                              <p:pRg st="6" end="6"/>
                                            </p:txEl>
                                          </p:spTgt>
                                        </p:tgtEl>
                                        <p:attrNameLst>
                                          <p:attrName>style.visibility</p:attrName>
                                        </p:attrNameLst>
                                      </p:cBhvr>
                                      <p:to>
                                        <p:strVal val="visible"/>
                                      </p:to>
                                    </p:set>
                                    <p:animEffect transition="in" filter="wipe(left)">
                                      <p:cBhvr>
                                        <p:cTn id="35" dur="2000"/>
                                        <p:tgtEl>
                                          <p:spTgt spid="747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2"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83975" name="Picture 7" descr="P114038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327275"/>
            <a:ext cx="5535613" cy="4152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3976" name="Picture 8" descr="P1140404"/>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16563" y="936625"/>
            <a:ext cx="6005512" cy="3243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7" name="Text Box 9"/>
          <p:cNvSpPr txBox="1">
            <a:spLocks noChangeArrowheads="1"/>
          </p:cNvSpPr>
          <p:nvPr/>
        </p:nvSpPr>
        <p:spPr bwMode="auto">
          <a:xfrm>
            <a:off x="865188" y="1368425"/>
            <a:ext cx="34559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Wiederaufbau</a:t>
            </a:r>
          </a:p>
        </p:txBody>
      </p:sp>
      <p:sp>
        <p:nvSpPr>
          <p:cNvPr id="83978" name="Text Box 10"/>
          <p:cNvSpPr txBox="1">
            <a:spLocks noChangeArrowheads="1"/>
          </p:cNvSpPr>
          <p:nvPr/>
        </p:nvSpPr>
        <p:spPr bwMode="auto">
          <a:xfrm>
            <a:off x="6048375" y="4752975"/>
            <a:ext cx="40322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Behelfskirche in Sisin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3977"/>
                                        </p:tgtEl>
                                        <p:attrNameLst>
                                          <p:attrName>style.visibility</p:attrName>
                                        </p:attrNameLst>
                                      </p:cBhvr>
                                      <p:to>
                                        <p:strVal val="visible"/>
                                      </p:to>
                                    </p:set>
                                    <p:animEffect transition="in" filter="wipe(left)">
                                      <p:cBhvr>
                                        <p:cTn id="7" dur="2000"/>
                                        <p:tgtEl>
                                          <p:spTgt spid="83977"/>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83976"/>
                                        </p:tgtEl>
                                        <p:attrNameLst>
                                          <p:attrName>style.visibility</p:attrName>
                                        </p:attrNameLst>
                                      </p:cBhvr>
                                      <p:to>
                                        <p:strVal val="visible"/>
                                      </p:to>
                                    </p:set>
                                    <p:animEffect transition="in" filter="fade">
                                      <p:cBhvr>
                                        <p:cTn id="11" dur="1000"/>
                                        <p:tgtEl>
                                          <p:spTgt spid="83976"/>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83975"/>
                                        </p:tgtEl>
                                        <p:attrNameLst>
                                          <p:attrName>style.visibility</p:attrName>
                                        </p:attrNameLst>
                                      </p:cBhvr>
                                      <p:to>
                                        <p:strVal val="visible"/>
                                      </p:to>
                                    </p:set>
                                    <p:animEffect transition="in" filter="fade">
                                      <p:cBhvr>
                                        <p:cTn id="15" dur="1000"/>
                                        <p:tgtEl>
                                          <p:spTgt spid="83975"/>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83978"/>
                                        </p:tgtEl>
                                        <p:attrNameLst>
                                          <p:attrName>style.visibility</p:attrName>
                                        </p:attrNameLst>
                                      </p:cBhvr>
                                      <p:to>
                                        <p:strVal val="visible"/>
                                      </p:to>
                                    </p:set>
                                    <p:animEffect transition="in" filter="wipe(left)">
                                      <p:cBhvr>
                                        <p:cTn id="19" dur="2000"/>
                                        <p:tgtEl>
                                          <p:spTgt spid="83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7" grpId="0"/>
      <p:bldP spid="8397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0"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86023" name="Picture 7" descr="P114039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009775"/>
            <a:ext cx="5561013"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4" name="Picture 8" descr="P1140369"/>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62600" y="1339850"/>
            <a:ext cx="5959475" cy="5140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5" name="Text Box 9"/>
          <p:cNvSpPr txBox="1">
            <a:spLocks noChangeArrowheads="1"/>
          </p:cNvSpPr>
          <p:nvPr/>
        </p:nvSpPr>
        <p:spPr bwMode="auto">
          <a:xfrm>
            <a:off x="1728788" y="1223963"/>
            <a:ext cx="32400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Alle helfen mit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6025"/>
                                        </p:tgtEl>
                                        <p:attrNameLst>
                                          <p:attrName>style.visibility</p:attrName>
                                        </p:attrNameLst>
                                      </p:cBhvr>
                                      <p:to>
                                        <p:strVal val="visible"/>
                                      </p:to>
                                    </p:set>
                                    <p:animEffect transition="in" filter="wipe(left)">
                                      <p:cBhvr>
                                        <p:cTn id="7" dur="2000"/>
                                        <p:tgtEl>
                                          <p:spTgt spid="86025"/>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86024"/>
                                        </p:tgtEl>
                                        <p:attrNameLst>
                                          <p:attrName>style.visibility</p:attrName>
                                        </p:attrNameLst>
                                      </p:cBhvr>
                                      <p:to>
                                        <p:strVal val="visible"/>
                                      </p:to>
                                    </p:set>
                                    <p:animEffect transition="in" filter="fade">
                                      <p:cBhvr>
                                        <p:cTn id="11" dur="1000"/>
                                        <p:tgtEl>
                                          <p:spTgt spid="86024"/>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86023"/>
                                        </p:tgtEl>
                                        <p:attrNameLst>
                                          <p:attrName>style.visibility</p:attrName>
                                        </p:attrNameLst>
                                      </p:cBhvr>
                                      <p:to>
                                        <p:strVal val="visible"/>
                                      </p:to>
                                    </p:set>
                                    <p:animEffect transition="in" filter="fade">
                                      <p:cBhvr>
                                        <p:cTn id="15" dur="1000"/>
                                        <p:tgtEl>
                                          <p:spTgt spid="86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Hurrikan Felix </a:t>
            </a:r>
          </a:p>
        </p:txBody>
      </p:sp>
      <p:pic>
        <p:nvPicPr>
          <p:cNvPr id="87047" name="Picture 7" descr="P1140388"/>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647950"/>
            <a:ext cx="421322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8" name="Picture 8" descr="P1140385"/>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176713" y="2646363"/>
            <a:ext cx="3987800" cy="38338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7049" name="Picture 9" descr="P11705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6138" y="936625"/>
            <a:ext cx="4325937"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50" name="Text Box 10"/>
          <p:cNvSpPr txBox="1">
            <a:spLocks noChangeArrowheads="1"/>
          </p:cNvSpPr>
          <p:nvPr/>
        </p:nvSpPr>
        <p:spPr bwMode="auto">
          <a:xfrm>
            <a:off x="1296988" y="1511300"/>
            <a:ext cx="53292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Gegenseitige Geschenke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7047"/>
                                        </p:tgtEl>
                                        <p:attrNameLst>
                                          <p:attrName>style.visibility</p:attrName>
                                        </p:attrNameLst>
                                      </p:cBhvr>
                                      <p:to>
                                        <p:strVal val="visible"/>
                                      </p:to>
                                    </p:set>
                                    <p:animEffect transition="in" filter="fade">
                                      <p:cBhvr>
                                        <p:cTn id="7" dur="1000"/>
                                        <p:tgtEl>
                                          <p:spTgt spid="8704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87048"/>
                                        </p:tgtEl>
                                        <p:attrNameLst>
                                          <p:attrName>style.visibility</p:attrName>
                                        </p:attrNameLst>
                                      </p:cBhvr>
                                      <p:to>
                                        <p:strVal val="visible"/>
                                      </p:to>
                                    </p:set>
                                    <p:animEffect transition="in" filter="fade">
                                      <p:cBhvr>
                                        <p:cTn id="11" dur="1000"/>
                                        <p:tgtEl>
                                          <p:spTgt spid="87048"/>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87050"/>
                                        </p:tgtEl>
                                        <p:attrNameLst>
                                          <p:attrName>style.visibility</p:attrName>
                                        </p:attrNameLst>
                                      </p:cBhvr>
                                      <p:to>
                                        <p:strVal val="visible"/>
                                      </p:to>
                                    </p:set>
                                    <p:animEffect transition="in" filter="wipe(left)">
                                      <p:cBhvr>
                                        <p:cTn id="15" dur="2000"/>
                                        <p:tgtEl>
                                          <p:spTgt spid="87050"/>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87049"/>
                                        </p:tgtEl>
                                        <p:attrNameLst>
                                          <p:attrName>style.visibility</p:attrName>
                                        </p:attrNameLst>
                                      </p:cBhvr>
                                      <p:to>
                                        <p:strVal val="visible"/>
                                      </p:to>
                                    </p:set>
                                    <p:animEffect transition="in" filter="fade">
                                      <p:cBhvr>
                                        <p:cTn id="19" dur="1000"/>
                                        <p:tgtEl>
                                          <p:spTgt spid="870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endParaRPr lang="de-DE" altLang="de-DE"/>
          </a:p>
        </p:txBody>
      </p:sp>
      <p:sp>
        <p:nvSpPr>
          <p:cNvPr id="44035" name="Rectangle 3"/>
          <p:cNvSpPr>
            <a:spLocks noGrp="1" noChangeArrowheads="1"/>
          </p:cNvSpPr>
          <p:nvPr>
            <p:ph type="body" idx="1"/>
          </p:nvPr>
        </p:nvSpPr>
        <p:spPr>
          <a:xfrm>
            <a:off x="4537075" y="1727200"/>
            <a:ext cx="5688013" cy="3457575"/>
          </a:xfrm>
        </p:spPr>
        <p:txBody>
          <a:bodyPr/>
          <a:lstStyle/>
          <a:p>
            <a:pPr>
              <a:lnSpc>
                <a:spcPct val="150000"/>
              </a:lnSpc>
              <a:buFontTx/>
              <a:buNone/>
            </a:pPr>
            <a:r>
              <a:rPr lang="de-DE" altLang="de-DE">
                <a:solidFill>
                  <a:srgbClr val="F47920"/>
                </a:solidFill>
                <a:cs typeface="Arial" charset="0"/>
                <a:sym typeface="Wingdings" pitchFamily="2" charset="2"/>
              </a:rPr>
              <a:t> ■  </a:t>
            </a:r>
            <a:r>
              <a:rPr lang="de-DE" altLang="de-DE"/>
              <a:t>Nicaragua</a:t>
            </a:r>
          </a:p>
          <a:p>
            <a:pPr>
              <a:lnSpc>
                <a:spcPct val="150000"/>
              </a:lnSpc>
              <a:buFontTx/>
              <a:buNone/>
            </a:pPr>
            <a:r>
              <a:rPr lang="de-DE" altLang="de-DE"/>
              <a:t> </a:t>
            </a:r>
            <a:r>
              <a:rPr lang="de-DE" altLang="de-DE">
                <a:solidFill>
                  <a:srgbClr val="F47920"/>
                </a:solidFill>
                <a:cs typeface="Arial" charset="0"/>
                <a:sym typeface="Wingdings" pitchFamily="2" charset="2"/>
              </a:rPr>
              <a:t>■</a:t>
            </a:r>
            <a:r>
              <a:rPr lang="de-DE" altLang="de-DE"/>
              <a:t> </a:t>
            </a:r>
            <a:r>
              <a:rPr lang="de-DE" altLang="de-DE">
                <a:solidFill>
                  <a:srgbClr val="F47920"/>
                </a:solidFill>
                <a:cs typeface="Arial" charset="0"/>
                <a:sym typeface="Wingdings" pitchFamily="2" charset="2"/>
              </a:rPr>
              <a:t>■</a:t>
            </a:r>
            <a:r>
              <a:rPr lang="de-DE" altLang="de-DE"/>
              <a:t>  Die Miskitoküste</a:t>
            </a:r>
          </a:p>
          <a:p>
            <a:pPr>
              <a:lnSpc>
                <a:spcPct val="150000"/>
              </a:lnSpc>
              <a:buFontTx/>
              <a:buNone/>
            </a:pPr>
            <a:r>
              <a:rPr lang="de-DE" altLang="de-DE"/>
              <a:t> </a:t>
            </a:r>
            <a:r>
              <a:rPr lang="de-DE" altLang="de-DE">
                <a:solidFill>
                  <a:srgbClr val="F47920"/>
                </a:solidFill>
                <a:cs typeface="Arial" charset="0"/>
                <a:sym typeface="Wingdings" pitchFamily="2" charset="2"/>
              </a:rPr>
              <a:t>■</a:t>
            </a:r>
            <a:r>
              <a:rPr lang="de-DE" altLang="de-DE"/>
              <a:t> </a:t>
            </a:r>
            <a:r>
              <a:rPr lang="de-DE" altLang="de-DE">
                <a:solidFill>
                  <a:srgbClr val="F47920"/>
                </a:solidFill>
                <a:cs typeface="Arial" charset="0"/>
                <a:sym typeface="Wingdings" pitchFamily="2" charset="2"/>
              </a:rPr>
              <a:t>■ ■ </a:t>
            </a:r>
            <a:r>
              <a:rPr lang="de-DE" altLang="de-DE"/>
              <a:t> Hurrikan Felix</a:t>
            </a:r>
          </a:p>
          <a:p>
            <a:pPr>
              <a:lnSpc>
                <a:spcPct val="150000"/>
              </a:lnSpc>
              <a:buFontTx/>
              <a:buNone/>
            </a:pPr>
            <a:r>
              <a:rPr lang="de-DE" altLang="de-DE"/>
              <a:t> </a:t>
            </a:r>
            <a:r>
              <a:rPr lang="de-DE" altLang="de-DE">
                <a:solidFill>
                  <a:srgbClr val="F47920"/>
                </a:solidFill>
                <a:cs typeface="Arial" charset="0"/>
                <a:sym typeface="Wingdings" pitchFamily="2" charset="2"/>
              </a:rPr>
              <a:t>■</a:t>
            </a:r>
            <a:r>
              <a:rPr lang="de-DE" altLang="de-DE"/>
              <a:t> </a:t>
            </a:r>
            <a:r>
              <a:rPr lang="de-DE" altLang="de-DE">
                <a:solidFill>
                  <a:srgbClr val="F47920"/>
                </a:solidFill>
                <a:cs typeface="Arial" charset="0"/>
                <a:sym typeface="Wingdings" pitchFamily="2" charset="2"/>
              </a:rPr>
              <a:t>■ ■ ■</a:t>
            </a:r>
            <a:r>
              <a:rPr lang="de-DE" altLang="de-DE"/>
              <a:t>  Brüdergemeine</a:t>
            </a:r>
          </a:p>
        </p:txBody>
      </p:sp>
      <p:pic>
        <p:nvPicPr>
          <p:cNvPr id="44036" name="Picture 4" descr="P11403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5188" y="1727200"/>
            <a:ext cx="3268662" cy="374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4035">
                                            <p:txEl>
                                              <p:pRg st="0" end="0"/>
                                            </p:txEl>
                                          </p:spTgt>
                                        </p:tgtEl>
                                        <p:attrNameLst>
                                          <p:attrName>style.visibility</p:attrName>
                                        </p:attrNameLst>
                                      </p:cBhvr>
                                      <p:to>
                                        <p:strVal val="visible"/>
                                      </p:to>
                                    </p:set>
                                    <p:animEffect transition="in" filter="wipe(left)">
                                      <p:cBhvr>
                                        <p:cTn id="11" dur="2000"/>
                                        <p:tgtEl>
                                          <p:spTgt spid="44035">
                                            <p:txEl>
                                              <p:pRg st="0" end="0"/>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44035">
                                            <p:txEl>
                                              <p:pRg st="1" end="1"/>
                                            </p:txEl>
                                          </p:spTgt>
                                        </p:tgtEl>
                                        <p:attrNameLst>
                                          <p:attrName>style.visibility</p:attrName>
                                        </p:attrNameLst>
                                      </p:cBhvr>
                                      <p:to>
                                        <p:strVal val="visible"/>
                                      </p:to>
                                    </p:set>
                                    <p:animEffect transition="in" filter="wipe(left)">
                                      <p:cBhvr>
                                        <p:cTn id="15" dur="2000"/>
                                        <p:tgtEl>
                                          <p:spTgt spid="44035">
                                            <p:txEl>
                                              <p:pRg st="1" end="1"/>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Effect transition="in" filter="wipe(left)">
                                      <p:cBhvr>
                                        <p:cTn id="19" dur="2000"/>
                                        <p:tgtEl>
                                          <p:spTgt spid="44035">
                                            <p:txEl>
                                              <p:pRg st="2" end="2"/>
                                            </p:txEl>
                                          </p:spTgt>
                                        </p:tgtEl>
                                      </p:cBhvr>
                                    </p:animEffect>
                                  </p:childTnLst>
                                </p:cTn>
                              </p:par>
                            </p:childTnLst>
                          </p:cTn>
                        </p:par>
                        <p:par>
                          <p:cTn id="20" fill="hold" nodeType="afterGroup">
                            <p:stCondLst>
                              <p:cond delay="7000"/>
                            </p:stCondLst>
                            <p:childTnLst>
                              <p:par>
                                <p:cTn id="21" presetID="22" presetClass="entr" presetSubtype="8" fill="hold" grpId="0" nodeType="afterEffect">
                                  <p:stCondLst>
                                    <p:cond delay="0"/>
                                  </p:stCondLst>
                                  <p:childTnLst>
                                    <p:set>
                                      <p:cBhvr>
                                        <p:cTn id="22" dur="1" fill="hold">
                                          <p:stCondLst>
                                            <p:cond delay="0"/>
                                          </p:stCondLst>
                                        </p:cTn>
                                        <p:tgtEl>
                                          <p:spTgt spid="44035">
                                            <p:txEl>
                                              <p:pRg st="3" end="3"/>
                                            </p:txEl>
                                          </p:spTgt>
                                        </p:tgtEl>
                                        <p:attrNameLst>
                                          <p:attrName>style.visibility</p:attrName>
                                        </p:attrNameLst>
                                      </p:cBhvr>
                                      <p:to>
                                        <p:strVal val="visible"/>
                                      </p:to>
                                    </p:set>
                                    <p:animEffect transition="in" filter="wipe(left)">
                                      <p:cBhvr>
                                        <p:cTn id="23" dur="2000"/>
                                        <p:tgtEl>
                                          <p:spTgt spid="440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grpSp>
        <p:nvGrpSpPr>
          <p:cNvPr id="13318" name="Group 6"/>
          <p:cNvGrpSpPr>
            <a:grpSpLocks noChangeAspect="1"/>
          </p:cNvGrpSpPr>
          <p:nvPr/>
        </p:nvGrpSpPr>
        <p:grpSpPr bwMode="auto">
          <a:xfrm>
            <a:off x="1008063" y="947738"/>
            <a:ext cx="9396412" cy="5532437"/>
            <a:chOff x="131" y="1133"/>
            <a:chExt cx="15768" cy="9285"/>
          </a:xfrm>
        </p:grpSpPr>
        <p:grpSp>
          <p:nvGrpSpPr>
            <p:cNvPr id="13319" name="Group 7"/>
            <p:cNvGrpSpPr>
              <a:grpSpLocks noChangeAspect="1"/>
            </p:cNvGrpSpPr>
            <p:nvPr/>
          </p:nvGrpSpPr>
          <p:grpSpPr bwMode="auto">
            <a:xfrm>
              <a:off x="1609" y="1133"/>
              <a:ext cx="14290" cy="9285"/>
              <a:chOff x="1609" y="1133"/>
              <a:chExt cx="14290" cy="9285"/>
            </a:xfrm>
          </p:grpSpPr>
          <p:grpSp>
            <p:nvGrpSpPr>
              <p:cNvPr id="13320" name="Group 8"/>
              <p:cNvGrpSpPr>
                <a:grpSpLocks noChangeAspect="1"/>
              </p:cNvGrpSpPr>
              <p:nvPr/>
            </p:nvGrpSpPr>
            <p:grpSpPr bwMode="auto">
              <a:xfrm>
                <a:off x="1609" y="1133"/>
                <a:ext cx="13620" cy="9285"/>
                <a:chOff x="1609" y="1133"/>
                <a:chExt cx="13620" cy="9285"/>
              </a:xfrm>
            </p:grpSpPr>
            <p:pic>
              <p:nvPicPr>
                <p:cNvPr id="13321" name="Picture 9" descr="Weltkarte BMW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 y="1133"/>
                  <a:ext cx="13620" cy="9285"/>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322" name="Text Box 10"/>
                <p:cNvSpPr txBox="1">
                  <a:spLocks noChangeAspect="1" noChangeArrowheads="1"/>
                </p:cNvSpPr>
                <p:nvPr/>
              </p:nvSpPr>
              <p:spPr bwMode="auto">
                <a:xfrm>
                  <a:off x="3191" y="97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Südafrika</a:t>
                  </a:r>
                  <a:endParaRPr lang="de-DE" altLang="de-DE"/>
                </a:p>
              </p:txBody>
            </p:sp>
            <p:sp>
              <p:nvSpPr>
                <p:cNvPr id="13323" name="Text Box 11"/>
                <p:cNvSpPr txBox="1">
                  <a:spLocks noChangeAspect="1" noChangeArrowheads="1"/>
                </p:cNvSpPr>
                <p:nvPr/>
              </p:nvSpPr>
              <p:spPr bwMode="auto">
                <a:xfrm>
                  <a:off x="5531" y="97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Tanz. - Rukwa</a:t>
                  </a:r>
                  <a:endParaRPr lang="de-DE" altLang="de-DE"/>
                </a:p>
              </p:txBody>
            </p:sp>
            <p:sp>
              <p:nvSpPr>
                <p:cNvPr id="13324" name="Text Box 12"/>
                <p:cNvSpPr txBox="1">
                  <a:spLocks noChangeAspect="1" noChangeArrowheads="1"/>
                </p:cNvSpPr>
                <p:nvPr/>
              </p:nvSpPr>
              <p:spPr bwMode="auto">
                <a:xfrm>
                  <a:off x="7871" y="97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Tanz. - West</a:t>
                  </a:r>
                  <a:endParaRPr lang="de-DE" altLang="de-DE"/>
                </a:p>
              </p:txBody>
            </p:sp>
            <p:sp>
              <p:nvSpPr>
                <p:cNvPr id="13325" name="Text Box 13"/>
                <p:cNvSpPr txBox="1">
                  <a:spLocks noChangeAspect="1" noChangeArrowheads="1"/>
                </p:cNvSpPr>
                <p:nvPr/>
              </p:nvSpPr>
              <p:spPr bwMode="auto">
                <a:xfrm>
                  <a:off x="10211" y="97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Tanz. – Südw.</a:t>
                  </a:r>
                  <a:endParaRPr lang="de-DE" altLang="de-DE"/>
                </a:p>
              </p:txBody>
            </p:sp>
            <p:sp>
              <p:nvSpPr>
                <p:cNvPr id="13326" name="Text Box 14"/>
                <p:cNvSpPr txBox="1">
                  <a:spLocks noChangeAspect="1" noChangeArrowheads="1"/>
                </p:cNvSpPr>
                <p:nvPr/>
              </p:nvSpPr>
              <p:spPr bwMode="auto">
                <a:xfrm>
                  <a:off x="12551" y="97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Tanz. - Süd</a:t>
                  </a:r>
                  <a:endParaRPr lang="de-DE" altLang="de-DE"/>
                </a:p>
              </p:txBody>
            </p:sp>
          </p:grpSp>
          <p:sp>
            <p:nvSpPr>
              <p:cNvPr id="13327" name="Text Box 15"/>
              <p:cNvSpPr txBox="1">
                <a:spLocks noChangeAspect="1" noChangeArrowheads="1"/>
              </p:cNvSpPr>
              <p:nvPr/>
            </p:nvSpPr>
            <p:spPr bwMode="auto">
              <a:xfrm>
                <a:off x="2471" y="13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Labrador</a:t>
                </a:r>
                <a:endParaRPr lang="de-DE" altLang="de-DE"/>
              </a:p>
            </p:txBody>
          </p:sp>
          <p:sp>
            <p:nvSpPr>
              <p:cNvPr id="13328" name="Text Box 16"/>
              <p:cNvSpPr txBox="1">
                <a:spLocks noChangeAspect="1" noChangeArrowheads="1"/>
              </p:cNvSpPr>
              <p:nvPr/>
            </p:nvSpPr>
            <p:spPr bwMode="auto">
              <a:xfrm>
                <a:off x="7691" y="13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EFBU</a:t>
                </a:r>
                <a:endParaRPr lang="de-DE" altLang="de-DE"/>
              </a:p>
            </p:txBody>
          </p:sp>
          <p:sp>
            <p:nvSpPr>
              <p:cNvPr id="13329" name="Text Box 17"/>
              <p:cNvSpPr txBox="1">
                <a:spLocks noChangeAspect="1" noChangeArrowheads="1"/>
              </p:cNvSpPr>
              <p:nvPr/>
            </p:nvSpPr>
            <p:spPr bwMode="auto">
              <a:xfrm>
                <a:off x="5351" y="13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GB und Irland</a:t>
                </a:r>
                <a:endParaRPr lang="de-DE" altLang="de-DE"/>
              </a:p>
            </p:txBody>
          </p:sp>
          <p:sp>
            <p:nvSpPr>
              <p:cNvPr id="13330" name="Text Box 18"/>
              <p:cNvSpPr txBox="1">
                <a:spLocks noChangeAspect="1" noChangeArrowheads="1"/>
              </p:cNvSpPr>
              <p:nvPr/>
            </p:nvSpPr>
            <p:spPr bwMode="auto">
              <a:xfrm>
                <a:off x="10031" y="13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Tschechien</a:t>
                </a:r>
                <a:endParaRPr lang="de-DE" altLang="de-DE"/>
              </a:p>
            </p:txBody>
          </p:sp>
          <p:sp>
            <p:nvSpPr>
              <p:cNvPr id="13331" name="Text Box 19"/>
              <p:cNvSpPr txBox="1">
                <a:spLocks noChangeAspect="1" noChangeArrowheads="1"/>
              </p:cNvSpPr>
              <p:nvPr/>
            </p:nvSpPr>
            <p:spPr bwMode="auto">
              <a:xfrm>
                <a:off x="13631" y="382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 Nordindien</a:t>
                </a:r>
                <a:endParaRPr lang="de-DE" altLang="de-DE"/>
              </a:p>
            </p:txBody>
          </p:sp>
          <p:sp>
            <p:nvSpPr>
              <p:cNvPr id="13332" name="Text Box 20"/>
              <p:cNvSpPr txBox="1">
                <a:spLocks noChangeAspect="1" noChangeArrowheads="1"/>
              </p:cNvSpPr>
              <p:nvPr/>
            </p:nvSpPr>
            <p:spPr bwMode="auto">
              <a:xfrm>
                <a:off x="13631" y="43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 Palästina</a:t>
                </a:r>
                <a:endParaRPr lang="de-DE" altLang="de-DE"/>
              </a:p>
            </p:txBody>
          </p:sp>
        </p:grpSp>
        <p:sp>
          <p:nvSpPr>
            <p:cNvPr id="13333" name="Text Box 21"/>
            <p:cNvSpPr txBox="1">
              <a:spLocks noChangeAspect="1" noChangeArrowheads="1"/>
            </p:cNvSpPr>
            <p:nvPr/>
          </p:nvSpPr>
          <p:spPr bwMode="auto">
            <a:xfrm>
              <a:off x="131" y="22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Alaska</a:t>
              </a:r>
              <a:endParaRPr lang="de-DE" altLang="de-DE"/>
            </a:p>
          </p:txBody>
        </p:sp>
        <p:sp>
          <p:nvSpPr>
            <p:cNvPr id="13334" name="Text Box 22"/>
            <p:cNvSpPr txBox="1">
              <a:spLocks noChangeAspect="1" noChangeArrowheads="1"/>
            </p:cNvSpPr>
            <p:nvPr/>
          </p:nvSpPr>
          <p:spPr bwMode="auto">
            <a:xfrm>
              <a:off x="131" y="364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USA Nord</a:t>
              </a:r>
              <a:endParaRPr lang="de-DE" altLang="de-DE"/>
            </a:p>
          </p:txBody>
        </p:sp>
        <p:sp>
          <p:nvSpPr>
            <p:cNvPr id="13335" name="Text Box 23"/>
            <p:cNvSpPr txBox="1">
              <a:spLocks noChangeAspect="1" noChangeArrowheads="1"/>
            </p:cNvSpPr>
            <p:nvPr/>
          </p:nvSpPr>
          <p:spPr bwMode="auto">
            <a:xfrm>
              <a:off x="131" y="418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USA Süd</a:t>
              </a:r>
              <a:endParaRPr lang="de-DE" altLang="de-DE"/>
            </a:p>
          </p:txBody>
        </p:sp>
        <p:sp>
          <p:nvSpPr>
            <p:cNvPr id="13336" name="Text Box 24"/>
            <p:cNvSpPr txBox="1">
              <a:spLocks noChangeAspect="1" noChangeArrowheads="1"/>
            </p:cNvSpPr>
            <p:nvPr/>
          </p:nvSpPr>
          <p:spPr bwMode="auto">
            <a:xfrm>
              <a:off x="311" y="85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Guyana</a:t>
              </a:r>
              <a:endParaRPr lang="de-DE" altLang="de-DE"/>
            </a:p>
          </p:txBody>
        </p:sp>
        <p:sp>
          <p:nvSpPr>
            <p:cNvPr id="13337" name="Text Box 25"/>
            <p:cNvSpPr txBox="1">
              <a:spLocks noChangeAspect="1" noChangeArrowheads="1"/>
            </p:cNvSpPr>
            <p:nvPr/>
          </p:nvSpPr>
          <p:spPr bwMode="auto">
            <a:xfrm>
              <a:off x="311" y="670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Costa Rica</a:t>
              </a:r>
              <a:endParaRPr lang="de-DE" altLang="de-DE"/>
            </a:p>
          </p:txBody>
        </p:sp>
        <p:sp>
          <p:nvSpPr>
            <p:cNvPr id="13338" name="Text Box 26"/>
            <p:cNvSpPr txBox="1">
              <a:spLocks noChangeAspect="1" noChangeArrowheads="1"/>
            </p:cNvSpPr>
            <p:nvPr/>
          </p:nvSpPr>
          <p:spPr bwMode="auto">
            <a:xfrm>
              <a:off x="311" y="61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Nicaragua</a:t>
              </a:r>
              <a:endParaRPr lang="de-DE" altLang="de-DE"/>
            </a:p>
          </p:txBody>
        </p:sp>
        <p:sp>
          <p:nvSpPr>
            <p:cNvPr id="13339" name="Text Box 27"/>
            <p:cNvSpPr txBox="1">
              <a:spLocks noChangeAspect="1" noChangeArrowheads="1"/>
            </p:cNvSpPr>
            <p:nvPr/>
          </p:nvSpPr>
          <p:spPr bwMode="auto">
            <a:xfrm>
              <a:off x="311" y="742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Jamaica</a:t>
              </a:r>
              <a:endParaRPr lang="de-DE" altLang="de-DE"/>
            </a:p>
          </p:txBody>
        </p:sp>
        <p:sp>
          <p:nvSpPr>
            <p:cNvPr id="13340" name="Text Box 28"/>
            <p:cNvSpPr txBox="1">
              <a:spLocks noChangeAspect="1" noChangeArrowheads="1"/>
            </p:cNvSpPr>
            <p:nvPr/>
          </p:nvSpPr>
          <p:spPr bwMode="auto">
            <a:xfrm>
              <a:off x="311" y="562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Honduras</a:t>
              </a:r>
              <a:endParaRPr lang="de-DE" altLang="de-DE"/>
            </a:p>
          </p:txBody>
        </p:sp>
        <p:sp>
          <p:nvSpPr>
            <p:cNvPr id="13341" name="Text Box 29"/>
            <p:cNvSpPr txBox="1">
              <a:spLocks noChangeAspect="1" noChangeArrowheads="1"/>
            </p:cNvSpPr>
            <p:nvPr/>
          </p:nvSpPr>
          <p:spPr bwMode="auto">
            <a:xfrm>
              <a:off x="311" y="796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Westindien</a:t>
              </a:r>
              <a:endParaRPr lang="de-DE" altLang="de-DE"/>
            </a:p>
          </p:txBody>
        </p:sp>
        <p:sp>
          <p:nvSpPr>
            <p:cNvPr id="13342" name="Text Box 30"/>
            <p:cNvSpPr txBox="1">
              <a:spLocks noChangeAspect="1" noChangeArrowheads="1"/>
            </p:cNvSpPr>
            <p:nvPr/>
          </p:nvSpPr>
          <p:spPr bwMode="auto">
            <a:xfrm>
              <a:off x="311" y="9047"/>
              <a:ext cx="2268" cy="454"/>
            </a:xfrm>
            <a:prstGeom prst="rect">
              <a:avLst/>
            </a:prstGeom>
            <a:solidFill>
              <a:srgbClr val="F7964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de-DE" altLang="de-DE" sz="1400">
                  <a:latin typeface="GarmdITC Bk BT" pitchFamily="18" charset="0"/>
                </a:rPr>
                <a:t>Surinam</a:t>
              </a:r>
              <a:endParaRPr lang="de-DE" altLang="de-DE"/>
            </a:p>
          </p:txBody>
        </p:sp>
      </p:gr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wipe(left)">
                                      <p:cBhvr>
                                        <p:cTn id="7" dur="5000"/>
                                        <p:tgtEl>
                                          <p:spTgt spid="133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1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3" name="Rectangle 7"/>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sp>
        <p:nvSpPr>
          <p:cNvPr id="91144" name="Rectangle 8"/>
          <p:cNvSpPr>
            <a:spLocks noGrp="1" noChangeArrowheads="1"/>
          </p:cNvSpPr>
          <p:nvPr>
            <p:ph type="body" sz="half" idx="1"/>
          </p:nvPr>
        </p:nvSpPr>
        <p:spPr>
          <a:xfrm>
            <a:off x="576263" y="1511300"/>
            <a:ext cx="5108575" cy="2736850"/>
          </a:xfrm>
        </p:spPr>
        <p:txBody>
          <a:bodyPr/>
          <a:lstStyle/>
          <a:p>
            <a:r>
              <a:rPr lang="de-DE" altLang="de-DE" sz="2800"/>
              <a:t>84.000 Mitglieder</a:t>
            </a:r>
          </a:p>
          <a:p>
            <a:r>
              <a:rPr lang="de-DE" altLang="de-DE" sz="2800"/>
              <a:t>213 Gemeinden</a:t>
            </a:r>
          </a:p>
          <a:p>
            <a:r>
              <a:rPr lang="de-DE" altLang="de-DE" sz="2800"/>
              <a:t>Fünfköpfige Kirchenleitung mit regionalem und ethnischem Proporz</a:t>
            </a:r>
          </a:p>
        </p:txBody>
      </p:sp>
      <p:pic>
        <p:nvPicPr>
          <p:cNvPr id="91146" name="Picture 10" descr="P1180559"/>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08738" y="936625"/>
            <a:ext cx="4008437" cy="24558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1147" name="Picture 11" descr="P12201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4950" y="3362325"/>
            <a:ext cx="3667125" cy="311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8" name="Picture 12" descr="Cora Antoni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68875" y="3363913"/>
            <a:ext cx="2897188"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1144">
                                            <p:txEl>
                                              <p:pRg st="0" end="0"/>
                                            </p:txEl>
                                          </p:spTgt>
                                        </p:tgtEl>
                                        <p:attrNameLst>
                                          <p:attrName>style.visibility</p:attrName>
                                        </p:attrNameLst>
                                      </p:cBhvr>
                                      <p:to>
                                        <p:strVal val="visible"/>
                                      </p:to>
                                    </p:set>
                                    <p:animEffect transition="in" filter="wipe(left)">
                                      <p:cBhvr>
                                        <p:cTn id="7" dur="2000"/>
                                        <p:tgtEl>
                                          <p:spTgt spid="91144">
                                            <p:txEl>
                                              <p:pRg st="0" end="0"/>
                                            </p:txEl>
                                          </p:spTgt>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91144">
                                            <p:txEl>
                                              <p:pRg st="1" end="1"/>
                                            </p:txEl>
                                          </p:spTgt>
                                        </p:tgtEl>
                                        <p:attrNameLst>
                                          <p:attrName>style.visibility</p:attrName>
                                        </p:attrNameLst>
                                      </p:cBhvr>
                                      <p:to>
                                        <p:strVal val="visible"/>
                                      </p:to>
                                    </p:set>
                                    <p:animEffect transition="in" filter="wipe(left)">
                                      <p:cBhvr>
                                        <p:cTn id="11" dur="2000"/>
                                        <p:tgtEl>
                                          <p:spTgt spid="91144">
                                            <p:txEl>
                                              <p:pRg st="1" end="1"/>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91144">
                                            <p:txEl>
                                              <p:pRg st="2" end="2"/>
                                            </p:txEl>
                                          </p:spTgt>
                                        </p:tgtEl>
                                        <p:attrNameLst>
                                          <p:attrName>style.visibility</p:attrName>
                                        </p:attrNameLst>
                                      </p:cBhvr>
                                      <p:to>
                                        <p:strVal val="visible"/>
                                      </p:to>
                                    </p:set>
                                    <p:animEffect transition="in" filter="wipe(left)">
                                      <p:cBhvr>
                                        <p:cTn id="15" dur="2000"/>
                                        <p:tgtEl>
                                          <p:spTgt spid="91144">
                                            <p:txEl>
                                              <p:pRg st="2" end="2"/>
                                            </p:txEl>
                                          </p:spTgt>
                                        </p:tgtEl>
                                      </p:cBhvr>
                                    </p:animEffect>
                                  </p:childTnLst>
                                </p:cTn>
                              </p:par>
                            </p:childTnLst>
                          </p:cTn>
                        </p:par>
                        <p:par>
                          <p:cTn id="16" fill="hold" nodeType="afterGroup">
                            <p:stCondLst>
                              <p:cond delay="6000"/>
                            </p:stCondLst>
                            <p:childTnLst>
                              <p:par>
                                <p:cTn id="17" presetID="10" presetClass="entr" presetSubtype="0" fill="hold" nodeType="afterEffect">
                                  <p:stCondLst>
                                    <p:cond delay="0"/>
                                  </p:stCondLst>
                                  <p:childTnLst>
                                    <p:set>
                                      <p:cBhvr>
                                        <p:cTn id="18" dur="1" fill="hold">
                                          <p:stCondLst>
                                            <p:cond delay="0"/>
                                          </p:stCondLst>
                                        </p:cTn>
                                        <p:tgtEl>
                                          <p:spTgt spid="91146"/>
                                        </p:tgtEl>
                                        <p:attrNameLst>
                                          <p:attrName>style.visibility</p:attrName>
                                        </p:attrNameLst>
                                      </p:cBhvr>
                                      <p:to>
                                        <p:strVal val="visible"/>
                                      </p:to>
                                    </p:set>
                                    <p:animEffect transition="in" filter="fade">
                                      <p:cBhvr>
                                        <p:cTn id="19" dur="1000"/>
                                        <p:tgtEl>
                                          <p:spTgt spid="91146"/>
                                        </p:tgtEl>
                                      </p:cBhvr>
                                    </p:animEffect>
                                  </p:childTnLst>
                                </p:cTn>
                              </p:par>
                            </p:childTnLst>
                          </p:cTn>
                        </p:par>
                        <p:par>
                          <p:cTn id="20" fill="hold" nodeType="afterGroup">
                            <p:stCondLst>
                              <p:cond delay="7000"/>
                            </p:stCondLst>
                            <p:childTnLst>
                              <p:par>
                                <p:cTn id="21" presetID="10" presetClass="entr" presetSubtype="0" fill="hold" nodeType="afterEffect">
                                  <p:stCondLst>
                                    <p:cond delay="0"/>
                                  </p:stCondLst>
                                  <p:childTnLst>
                                    <p:set>
                                      <p:cBhvr>
                                        <p:cTn id="22" dur="1" fill="hold">
                                          <p:stCondLst>
                                            <p:cond delay="0"/>
                                          </p:stCondLst>
                                        </p:cTn>
                                        <p:tgtEl>
                                          <p:spTgt spid="91148"/>
                                        </p:tgtEl>
                                        <p:attrNameLst>
                                          <p:attrName>style.visibility</p:attrName>
                                        </p:attrNameLst>
                                      </p:cBhvr>
                                      <p:to>
                                        <p:strVal val="visible"/>
                                      </p:to>
                                    </p:set>
                                    <p:animEffect transition="in" filter="fade">
                                      <p:cBhvr>
                                        <p:cTn id="23" dur="1000"/>
                                        <p:tgtEl>
                                          <p:spTgt spid="91148"/>
                                        </p:tgtEl>
                                      </p:cBhvr>
                                    </p:animEffect>
                                  </p:childTnLst>
                                </p:cTn>
                              </p:par>
                            </p:childTnLst>
                          </p:cTn>
                        </p:par>
                        <p:par>
                          <p:cTn id="24" fill="hold" nodeType="afterGroup">
                            <p:stCondLst>
                              <p:cond delay="8000"/>
                            </p:stCondLst>
                            <p:childTnLst>
                              <p:par>
                                <p:cTn id="25" presetID="10" presetClass="entr" presetSubtype="0" fill="hold" nodeType="afterEffect">
                                  <p:stCondLst>
                                    <p:cond delay="0"/>
                                  </p:stCondLst>
                                  <p:childTnLst>
                                    <p:set>
                                      <p:cBhvr>
                                        <p:cTn id="26" dur="1" fill="hold">
                                          <p:stCondLst>
                                            <p:cond delay="0"/>
                                          </p:stCondLst>
                                        </p:cTn>
                                        <p:tgtEl>
                                          <p:spTgt spid="91147"/>
                                        </p:tgtEl>
                                        <p:attrNameLst>
                                          <p:attrName>style.visibility</p:attrName>
                                        </p:attrNameLst>
                                      </p:cBhvr>
                                      <p:to>
                                        <p:strVal val="visible"/>
                                      </p:to>
                                    </p:set>
                                    <p:animEffect transition="in" filter="fade">
                                      <p:cBhvr>
                                        <p:cTn id="27" dur="10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sp>
        <p:nvSpPr>
          <p:cNvPr id="41987" name="Rectangle 3"/>
          <p:cNvSpPr>
            <a:spLocks noGrp="1" noChangeArrowheads="1"/>
          </p:cNvSpPr>
          <p:nvPr>
            <p:ph type="body" sz="half" idx="1"/>
          </p:nvPr>
        </p:nvSpPr>
        <p:spPr>
          <a:xfrm>
            <a:off x="5905500" y="2376488"/>
            <a:ext cx="5108575" cy="3168650"/>
          </a:xfrm>
        </p:spPr>
        <p:txBody>
          <a:bodyPr/>
          <a:lstStyle/>
          <a:p>
            <a:r>
              <a:rPr lang="de-DE" altLang="de-DE" sz="2800"/>
              <a:t>Distrito Central</a:t>
            </a:r>
          </a:p>
          <a:p>
            <a:r>
              <a:rPr lang="de-DE" altLang="de-DE" sz="2800"/>
              <a:t>Distrito Rio Coco</a:t>
            </a:r>
          </a:p>
          <a:p>
            <a:r>
              <a:rPr lang="de-DE" altLang="de-DE" sz="2800"/>
              <a:t>Distrito Las Minas</a:t>
            </a:r>
          </a:p>
          <a:p>
            <a:r>
              <a:rPr lang="de-DE" altLang="de-DE" sz="2800"/>
              <a:t>Distrito del Sur</a:t>
            </a:r>
          </a:p>
          <a:p>
            <a:r>
              <a:rPr lang="de-DE" altLang="de-DE" sz="2800"/>
              <a:t>Distrito Occidente (Managua)</a:t>
            </a:r>
          </a:p>
        </p:txBody>
      </p:sp>
      <p:pic>
        <p:nvPicPr>
          <p:cNvPr id="41988" name="Picture 4" descr="karte-8-641"/>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l="45354" t="957" r="540" b="28705"/>
          <a:stretch>
            <a:fillRect/>
          </a:stretch>
        </p:blipFill>
        <p:spPr>
          <a:xfrm>
            <a:off x="0" y="936625"/>
            <a:ext cx="5038725" cy="554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5"/>
          <p:cNvSpPr txBox="1">
            <a:spLocks noChangeArrowheads="1"/>
          </p:cNvSpPr>
          <p:nvPr/>
        </p:nvSpPr>
        <p:spPr bwMode="auto">
          <a:xfrm>
            <a:off x="5256213" y="1368425"/>
            <a:ext cx="59769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Die Distrikte der Brüdergemeine:</a:t>
            </a:r>
          </a:p>
        </p:txBody>
      </p:sp>
      <p:sp>
        <p:nvSpPr>
          <p:cNvPr id="41990" name="Oval 6"/>
          <p:cNvSpPr>
            <a:spLocks noChangeArrowheads="1"/>
          </p:cNvSpPr>
          <p:nvPr/>
        </p:nvSpPr>
        <p:spPr bwMode="auto">
          <a:xfrm>
            <a:off x="2952750" y="2160588"/>
            <a:ext cx="1079500" cy="1079500"/>
          </a:xfrm>
          <a:prstGeom prst="ellipse">
            <a:avLst/>
          </a:prstGeom>
          <a:noFill/>
          <a:ln w="38100">
            <a:solidFill>
              <a:srgbClr val="F4792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991" name="Oval 7"/>
          <p:cNvSpPr>
            <a:spLocks noChangeArrowheads="1"/>
          </p:cNvSpPr>
          <p:nvPr/>
        </p:nvSpPr>
        <p:spPr bwMode="auto">
          <a:xfrm>
            <a:off x="2305050" y="5400675"/>
            <a:ext cx="1079500" cy="1079500"/>
          </a:xfrm>
          <a:prstGeom prst="ellipse">
            <a:avLst/>
          </a:prstGeom>
          <a:noFill/>
          <a:ln w="38100">
            <a:solidFill>
              <a:srgbClr val="F4792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992" name="Oval 8"/>
          <p:cNvSpPr>
            <a:spLocks noChangeArrowheads="1"/>
          </p:cNvSpPr>
          <p:nvPr/>
        </p:nvSpPr>
        <p:spPr bwMode="auto">
          <a:xfrm>
            <a:off x="792163" y="2376488"/>
            <a:ext cx="1079500" cy="1079500"/>
          </a:xfrm>
          <a:prstGeom prst="ellipse">
            <a:avLst/>
          </a:prstGeom>
          <a:noFill/>
          <a:ln w="38100">
            <a:solidFill>
              <a:srgbClr val="F4792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
        <p:nvSpPr>
          <p:cNvPr id="41993" name="Oval 9"/>
          <p:cNvSpPr>
            <a:spLocks noChangeArrowheads="1"/>
          </p:cNvSpPr>
          <p:nvPr/>
        </p:nvSpPr>
        <p:spPr bwMode="auto">
          <a:xfrm>
            <a:off x="1944688" y="1008063"/>
            <a:ext cx="1079500" cy="1079500"/>
          </a:xfrm>
          <a:prstGeom prst="ellipse">
            <a:avLst/>
          </a:prstGeom>
          <a:noFill/>
          <a:ln w="38100">
            <a:solidFill>
              <a:srgbClr val="F4792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1000"/>
                                        <p:tgtEl>
                                          <p:spTgt spid="41988"/>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41989"/>
                                        </p:tgtEl>
                                        <p:attrNameLst>
                                          <p:attrName>style.visibility</p:attrName>
                                        </p:attrNameLst>
                                      </p:cBhvr>
                                      <p:to>
                                        <p:strVal val="visible"/>
                                      </p:to>
                                    </p:set>
                                    <p:animEffect transition="in" filter="wipe(left)">
                                      <p:cBhvr>
                                        <p:cTn id="11" dur="2000"/>
                                        <p:tgtEl>
                                          <p:spTgt spid="4198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1987">
                                            <p:txEl>
                                              <p:pRg st="0" end="0"/>
                                            </p:txEl>
                                          </p:spTgt>
                                        </p:tgtEl>
                                        <p:attrNameLst>
                                          <p:attrName>style.visibility</p:attrName>
                                        </p:attrNameLst>
                                      </p:cBhvr>
                                      <p:to>
                                        <p:strVal val="visible"/>
                                      </p:to>
                                    </p:set>
                                    <p:animEffect transition="in" filter="wipe(left)">
                                      <p:cBhvr>
                                        <p:cTn id="16" dur="2000"/>
                                        <p:tgtEl>
                                          <p:spTgt spid="41987">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41990"/>
                                        </p:tgtEl>
                                        <p:attrNameLst>
                                          <p:attrName>style.visibility</p:attrName>
                                        </p:attrNameLst>
                                      </p:cBhvr>
                                      <p:to>
                                        <p:strVal val="visible"/>
                                      </p:to>
                                    </p:set>
                                    <p:anim calcmode="lin" valueType="num">
                                      <p:cBhvr>
                                        <p:cTn id="19" dur="2000" fill="hold"/>
                                        <p:tgtEl>
                                          <p:spTgt spid="41990"/>
                                        </p:tgtEl>
                                        <p:attrNameLst>
                                          <p:attrName>ppt_w</p:attrName>
                                        </p:attrNameLst>
                                      </p:cBhvr>
                                      <p:tavLst>
                                        <p:tav tm="0">
                                          <p:val>
                                            <p:fltVal val="0"/>
                                          </p:val>
                                        </p:tav>
                                        <p:tav tm="100000">
                                          <p:val>
                                            <p:strVal val="#ppt_w"/>
                                          </p:val>
                                        </p:tav>
                                      </p:tavLst>
                                    </p:anim>
                                    <p:anim calcmode="lin" valueType="num">
                                      <p:cBhvr>
                                        <p:cTn id="20" dur="2000" fill="hold"/>
                                        <p:tgtEl>
                                          <p:spTgt spid="41990"/>
                                        </p:tgtEl>
                                        <p:attrNameLst>
                                          <p:attrName>ppt_h</p:attrName>
                                        </p:attrNameLst>
                                      </p:cBhvr>
                                      <p:tavLst>
                                        <p:tav tm="0">
                                          <p:val>
                                            <p:fltVal val="0"/>
                                          </p:val>
                                        </p:tav>
                                        <p:tav tm="100000">
                                          <p:val>
                                            <p:strVal val="#ppt_h"/>
                                          </p:val>
                                        </p:tav>
                                      </p:tavLst>
                                    </p:anim>
                                    <p:animEffect transition="in" filter="fade">
                                      <p:cBhvr>
                                        <p:cTn id="21" dur="2000"/>
                                        <p:tgtEl>
                                          <p:spTgt spid="419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1987">
                                            <p:txEl>
                                              <p:pRg st="1" end="1"/>
                                            </p:txEl>
                                          </p:spTgt>
                                        </p:tgtEl>
                                        <p:attrNameLst>
                                          <p:attrName>style.visibility</p:attrName>
                                        </p:attrNameLst>
                                      </p:cBhvr>
                                      <p:to>
                                        <p:strVal val="visible"/>
                                      </p:to>
                                    </p:set>
                                    <p:animEffect transition="in" filter="wipe(left)">
                                      <p:cBhvr>
                                        <p:cTn id="26" dur="2000"/>
                                        <p:tgtEl>
                                          <p:spTgt spid="41987">
                                            <p:txEl>
                                              <p:pRg st="1" end="1"/>
                                            </p:txEl>
                                          </p:spTgt>
                                        </p:tgtEl>
                                      </p:cBhvr>
                                    </p:animEffect>
                                  </p:childTnLst>
                                </p:cTn>
                              </p:par>
                              <p:par>
                                <p:cTn id="27" presetID="53" presetClass="entr" presetSubtype="0" fill="hold" grpId="0" nodeType="withEffect">
                                  <p:stCondLst>
                                    <p:cond delay="0"/>
                                  </p:stCondLst>
                                  <p:childTnLst>
                                    <p:set>
                                      <p:cBhvr>
                                        <p:cTn id="28" dur="1" fill="hold">
                                          <p:stCondLst>
                                            <p:cond delay="0"/>
                                          </p:stCondLst>
                                        </p:cTn>
                                        <p:tgtEl>
                                          <p:spTgt spid="41993"/>
                                        </p:tgtEl>
                                        <p:attrNameLst>
                                          <p:attrName>style.visibility</p:attrName>
                                        </p:attrNameLst>
                                      </p:cBhvr>
                                      <p:to>
                                        <p:strVal val="visible"/>
                                      </p:to>
                                    </p:set>
                                    <p:anim calcmode="lin" valueType="num">
                                      <p:cBhvr>
                                        <p:cTn id="29" dur="2000" fill="hold"/>
                                        <p:tgtEl>
                                          <p:spTgt spid="41993"/>
                                        </p:tgtEl>
                                        <p:attrNameLst>
                                          <p:attrName>ppt_w</p:attrName>
                                        </p:attrNameLst>
                                      </p:cBhvr>
                                      <p:tavLst>
                                        <p:tav tm="0">
                                          <p:val>
                                            <p:fltVal val="0"/>
                                          </p:val>
                                        </p:tav>
                                        <p:tav tm="100000">
                                          <p:val>
                                            <p:strVal val="#ppt_w"/>
                                          </p:val>
                                        </p:tav>
                                      </p:tavLst>
                                    </p:anim>
                                    <p:anim calcmode="lin" valueType="num">
                                      <p:cBhvr>
                                        <p:cTn id="30" dur="2000" fill="hold"/>
                                        <p:tgtEl>
                                          <p:spTgt spid="41993"/>
                                        </p:tgtEl>
                                        <p:attrNameLst>
                                          <p:attrName>ppt_h</p:attrName>
                                        </p:attrNameLst>
                                      </p:cBhvr>
                                      <p:tavLst>
                                        <p:tav tm="0">
                                          <p:val>
                                            <p:fltVal val="0"/>
                                          </p:val>
                                        </p:tav>
                                        <p:tav tm="100000">
                                          <p:val>
                                            <p:strVal val="#ppt_h"/>
                                          </p:val>
                                        </p:tav>
                                      </p:tavLst>
                                    </p:anim>
                                    <p:animEffect transition="in" filter="fade">
                                      <p:cBhvr>
                                        <p:cTn id="31" dur="2000"/>
                                        <p:tgtEl>
                                          <p:spTgt spid="41993"/>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41987">
                                            <p:txEl>
                                              <p:pRg st="2" end="2"/>
                                            </p:txEl>
                                          </p:spTgt>
                                        </p:tgtEl>
                                        <p:attrNameLst>
                                          <p:attrName>style.visibility</p:attrName>
                                        </p:attrNameLst>
                                      </p:cBhvr>
                                      <p:to>
                                        <p:strVal val="visible"/>
                                      </p:to>
                                    </p:set>
                                    <p:animEffect transition="in" filter="wipe(left)">
                                      <p:cBhvr>
                                        <p:cTn id="36" dur="2000"/>
                                        <p:tgtEl>
                                          <p:spTgt spid="41987">
                                            <p:txEl>
                                              <p:pRg st="2" end="2"/>
                                            </p:txEl>
                                          </p:spTgt>
                                        </p:tgtEl>
                                      </p:cBhvr>
                                    </p:animEffect>
                                  </p:childTnLst>
                                </p:cTn>
                              </p:par>
                              <p:par>
                                <p:cTn id="37" presetID="53" presetClass="entr" presetSubtype="0" fill="hold" grpId="0" nodeType="withEffect">
                                  <p:stCondLst>
                                    <p:cond delay="0"/>
                                  </p:stCondLst>
                                  <p:childTnLst>
                                    <p:set>
                                      <p:cBhvr>
                                        <p:cTn id="38" dur="1" fill="hold">
                                          <p:stCondLst>
                                            <p:cond delay="0"/>
                                          </p:stCondLst>
                                        </p:cTn>
                                        <p:tgtEl>
                                          <p:spTgt spid="41992"/>
                                        </p:tgtEl>
                                        <p:attrNameLst>
                                          <p:attrName>style.visibility</p:attrName>
                                        </p:attrNameLst>
                                      </p:cBhvr>
                                      <p:to>
                                        <p:strVal val="visible"/>
                                      </p:to>
                                    </p:set>
                                    <p:anim calcmode="lin" valueType="num">
                                      <p:cBhvr>
                                        <p:cTn id="39" dur="2000" fill="hold"/>
                                        <p:tgtEl>
                                          <p:spTgt spid="41992"/>
                                        </p:tgtEl>
                                        <p:attrNameLst>
                                          <p:attrName>ppt_w</p:attrName>
                                        </p:attrNameLst>
                                      </p:cBhvr>
                                      <p:tavLst>
                                        <p:tav tm="0">
                                          <p:val>
                                            <p:fltVal val="0"/>
                                          </p:val>
                                        </p:tav>
                                        <p:tav tm="100000">
                                          <p:val>
                                            <p:strVal val="#ppt_w"/>
                                          </p:val>
                                        </p:tav>
                                      </p:tavLst>
                                    </p:anim>
                                    <p:anim calcmode="lin" valueType="num">
                                      <p:cBhvr>
                                        <p:cTn id="40" dur="2000" fill="hold"/>
                                        <p:tgtEl>
                                          <p:spTgt spid="41992"/>
                                        </p:tgtEl>
                                        <p:attrNameLst>
                                          <p:attrName>ppt_h</p:attrName>
                                        </p:attrNameLst>
                                      </p:cBhvr>
                                      <p:tavLst>
                                        <p:tav tm="0">
                                          <p:val>
                                            <p:fltVal val="0"/>
                                          </p:val>
                                        </p:tav>
                                        <p:tav tm="100000">
                                          <p:val>
                                            <p:strVal val="#ppt_h"/>
                                          </p:val>
                                        </p:tav>
                                      </p:tavLst>
                                    </p:anim>
                                    <p:animEffect transition="in" filter="fade">
                                      <p:cBhvr>
                                        <p:cTn id="41" dur="2000"/>
                                        <p:tgtEl>
                                          <p:spTgt spid="4199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41987">
                                            <p:txEl>
                                              <p:pRg st="3" end="3"/>
                                            </p:txEl>
                                          </p:spTgt>
                                        </p:tgtEl>
                                        <p:attrNameLst>
                                          <p:attrName>style.visibility</p:attrName>
                                        </p:attrNameLst>
                                      </p:cBhvr>
                                      <p:to>
                                        <p:strVal val="visible"/>
                                      </p:to>
                                    </p:set>
                                    <p:animEffect transition="in" filter="wipe(left)">
                                      <p:cBhvr>
                                        <p:cTn id="46" dur="2000"/>
                                        <p:tgtEl>
                                          <p:spTgt spid="41987">
                                            <p:txEl>
                                              <p:pRg st="3" end="3"/>
                                            </p:txEl>
                                          </p:spTgt>
                                        </p:tgtEl>
                                      </p:cBhvr>
                                    </p:animEffect>
                                  </p:childTnLst>
                                </p:cTn>
                              </p:par>
                              <p:par>
                                <p:cTn id="47" presetID="53" presetClass="entr" presetSubtype="0" fill="hold" grpId="0" nodeType="withEffect">
                                  <p:stCondLst>
                                    <p:cond delay="0"/>
                                  </p:stCondLst>
                                  <p:childTnLst>
                                    <p:set>
                                      <p:cBhvr>
                                        <p:cTn id="48" dur="1" fill="hold">
                                          <p:stCondLst>
                                            <p:cond delay="0"/>
                                          </p:stCondLst>
                                        </p:cTn>
                                        <p:tgtEl>
                                          <p:spTgt spid="41991"/>
                                        </p:tgtEl>
                                        <p:attrNameLst>
                                          <p:attrName>style.visibility</p:attrName>
                                        </p:attrNameLst>
                                      </p:cBhvr>
                                      <p:to>
                                        <p:strVal val="visible"/>
                                      </p:to>
                                    </p:set>
                                    <p:anim calcmode="lin" valueType="num">
                                      <p:cBhvr>
                                        <p:cTn id="49" dur="2000" fill="hold"/>
                                        <p:tgtEl>
                                          <p:spTgt spid="41991"/>
                                        </p:tgtEl>
                                        <p:attrNameLst>
                                          <p:attrName>ppt_w</p:attrName>
                                        </p:attrNameLst>
                                      </p:cBhvr>
                                      <p:tavLst>
                                        <p:tav tm="0">
                                          <p:val>
                                            <p:fltVal val="0"/>
                                          </p:val>
                                        </p:tav>
                                        <p:tav tm="100000">
                                          <p:val>
                                            <p:strVal val="#ppt_w"/>
                                          </p:val>
                                        </p:tav>
                                      </p:tavLst>
                                    </p:anim>
                                    <p:anim calcmode="lin" valueType="num">
                                      <p:cBhvr>
                                        <p:cTn id="50" dur="2000" fill="hold"/>
                                        <p:tgtEl>
                                          <p:spTgt spid="41991"/>
                                        </p:tgtEl>
                                        <p:attrNameLst>
                                          <p:attrName>ppt_h</p:attrName>
                                        </p:attrNameLst>
                                      </p:cBhvr>
                                      <p:tavLst>
                                        <p:tav tm="0">
                                          <p:val>
                                            <p:fltVal val="0"/>
                                          </p:val>
                                        </p:tav>
                                        <p:tav tm="100000">
                                          <p:val>
                                            <p:strVal val="#ppt_h"/>
                                          </p:val>
                                        </p:tav>
                                      </p:tavLst>
                                    </p:anim>
                                    <p:animEffect transition="in" filter="fade">
                                      <p:cBhvr>
                                        <p:cTn id="51" dur="2000"/>
                                        <p:tgtEl>
                                          <p:spTgt spid="41991"/>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1987">
                                            <p:txEl>
                                              <p:pRg st="4" end="4"/>
                                            </p:txEl>
                                          </p:spTgt>
                                        </p:tgtEl>
                                        <p:attrNameLst>
                                          <p:attrName>style.visibility</p:attrName>
                                        </p:attrNameLst>
                                      </p:cBhvr>
                                      <p:to>
                                        <p:strVal val="visible"/>
                                      </p:to>
                                    </p:set>
                                    <p:animEffect transition="in" filter="wipe(left)">
                                      <p:cBhvr>
                                        <p:cTn id="56" dur="2000"/>
                                        <p:tgtEl>
                                          <p:spTgt spid="419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uiExpand="1" build="p"/>
      <p:bldP spid="41989" grpId="0"/>
      <p:bldP spid="41990" grpId="0" animBg="1"/>
      <p:bldP spid="41991" grpId="0" animBg="1"/>
      <p:bldP spid="41992" grpId="0" animBg="1"/>
      <p:bldP spid="4199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8" name="Rectangle 12"/>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sp>
        <p:nvSpPr>
          <p:cNvPr id="101389" name="Rectangle 13"/>
          <p:cNvSpPr>
            <a:spLocks noGrp="1" noChangeArrowheads="1"/>
          </p:cNvSpPr>
          <p:nvPr>
            <p:ph type="body" sz="half" idx="2"/>
          </p:nvPr>
        </p:nvSpPr>
        <p:spPr>
          <a:xfrm>
            <a:off x="5832475" y="1727200"/>
            <a:ext cx="5108575" cy="3960813"/>
          </a:xfrm>
        </p:spPr>
        <p:txBody>
          <a:bodyPr/>
          <a:lstStyle/>
          <a:p>
            <a:r>
              <a:rPr lang="de-DE" altLang="de-DE" sz="2800"/>
              <a:t>Miskito-sprechende Gemeinden</a:t>
            </a:r>
          </a:p>
          <a:p>
            <a:r>
              <a:rPr lang="de-DE" altLang="de-DE" sz="2800"/>
              <a:t>Spanisch-sprechende Gemeinden</a:t>
            </a:r>
          </a:p>
          <a:p>
            <a:r>
              <a:rPr lang="de-DE" altLang="de-DE" sz="2800"/>
              <a:t>Englisch-sprechende Gemeinden</a:t>
            </a:r>
          </a:p>
          <a:p>
            <a:r>
              <a:rPr lang="de-DE" altLang="de-DE" sz="2800"/>
              <a:t>Mayangna-sprechende Gemeinden</a:t>
            </a:r>
          </a:p>
        </p:txBody>
      </p:sp>
      <p:pic>
        <p:nvPicPr>
          <p:cNvPr id="101391" name="Picture 15" descr="P109005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6263" y="1733550"/>
            <a:ext cx="510857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1391"/>
                                        </p:tgtEl>
                                        <p:attrNameLst>
                                          <p:attrName>style.visibility</p:attrName>
                                        </p:attrNameLst>
                                      </p:cBhvr>
                                      <p:to>
                                        <p:strVal val="visible"/>
                                      </p:to>
                                    </p:set>
                                    <p:animEffect transition="in" filter="fade">
                                      <p:cBhvr>
                                        <p:cTn id="7" dur="1000"/>
                                        <p:tgtEl>
                                          <p:spTgt spid="101391"/>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1389">
                                            <p:txEl>
                                              <p:pRg st="0" end="0"/>
                                            </p:txEl>
                                          </p:spTgt>
                                        </p:tgtEl>
                                        <p:attrNameLst>
                                          <p:attrName>style.visibility</p:attrName>
                                        </p:attrNameLst>
                                      </p:cBhvr>
                                      <p:to>
                                        <p:strVal val="visible"/>
                                      </p:to>
                                    </p:set>
                                    <p:animEffect transition="in" filter="wipe(left)">
                                      <p:cBhvr>
                                        <p:cTn id="11" dur="2000"/>
                                        <p:tgtEl>
                                          <p:spTgt spid="101389">
                                            <p:txEl>
                                              <p:pRg st="0" end="0"/>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01389">
                                            <p:txEl>
                                              <p:pRg st="1" end="1"/>
                                            </p:txEl>
                                          </p:spTgt>
                                        </p:tgtEl>
                                        <p:attrNameLst>
                                          <p:attrName>style.visibility</p:attrName>
                                        </p:attrNameLst>
                                      </p:cBhvr>
                                      <p:to>
                                        <p:strVal val="visible"/>
                                      </p:to>
                                    </p:set>
                                    <p:animEffect transition="in" filter="wipe(left)">
                                      <p:cBhvr>
                                        <p:cTn id="15" dur="2000"/>
                                        <p:tgtEl>
                                          <p:spTgt spid="101389">
                                            <p:txEl>
                                              <p:pRg st="1" end="1"/>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101389">
                                            <p:txEl>
                                              <p:pRg st="2" end="2"/>
                                            </p:txEl>
                                          </p:spTgt>
                                        </p:tgtEl>
                                        <p:attrNameLst>
                                          <p:attrName>style.visibility</p:attrName>
                                        </p:attrNameLst>
                                      </p:cBhvr>
                                      <p:to>
                                        <p:strVal val="visible"/>
                                      </p:to>
                                    </p:set>
                                    <p:animEffect transition="in" filter="wipe(left)">
                                      <p:cBhvr>
                                        <p:cTn id="19" dur="2000"/>
                                        <p:tgtEl>
                                          <p:spTgt spid="101389">
                                            <p:txEl>
                                              <p:pRg st="2" end="2"/>
                                            </p:txEl>
                                          </p:spTgt>
                                        </p:tgtEl>
                                      </p:cBhvr>
                                    </p:animEffect>
                                  </p:childTnLst>
                                </p:cTn>
                              </p:par>
                            </p:childTnLst>
                          </p:cTn>
                        </p:par>
                        <p:par>
                          <p:cTn id="20" fill="hold" nodeType="afterGroup">
                            <p:stCondLst>
                              <p:cond delay="7000"/>
                            </p:stCondLst>
                            <p:childTnLst>
                              <p:par>
                                <p:cTn id="21" presetID="22" presetClass="entr" presetSubtype="8" fill="hold" grpId="0" nodeType="afterEffect">
                                  <p:stCondLst>
                                    <p:cond delay="0"/>
                                  </p:stCondLst>
                                  <p:childTnLst>
                                    <p:set>
                                      <p:cBhvr>
                                        <p:cTn id="22" dur="1" fill="hold">
                                          <p:stCondLst>
                                            <p:cond delay="0"/>
                                          </p:stCondLst>
                                        </p:cTn>
                                        <p:tgtEl>
                                          <p:spTgt spid="101389">
                                            <p:txEl>
                                              <p:pRg st="3" end="3"/>
                                            </p:txEl>
                                          </p:spTgt>
                                        </p:tgtEl>
                                        <p:attrNameLst>
                                          <p:attrName>style.visibility</p:attrName>
                                        </p:attrNameLst>
                                      </p:cBhvr>
                                      <p:to>
                                        <p:strVal val="visible"/>
                                      </p:to>
                                    </p:set>
                                    <p:animEffect transition="in" filter="wipe(left)">
                                      <p:cBhvr>
                                        <p:cTn id="23" dur="2000"/>
                                        <p:tgtEl>
                                          <p:spTgt spid="10138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9"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2" name="Rectangle 10"/>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33799" name="Picture 7" descr="P1180554"/>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b="11580"/>
          <a:stretch>
            <a:fillRect/>
          </a:stretch>
        </p:blipFill>
        <p:spPr>
          <a:xfrm>
            <a:off x="5497513" y="936625"/>
            <a:ext cx="6024562" cy="3994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6" name="Picture 14" descr="P1180560"/>
          <p:cNvPicPr>
            <a:picLocks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1690688" y="3676650"/>
            <a:ext cx="3817937" cy="2803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07" name="Picture 15" descr="P118055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36625"/>
            <a:ext cx="4146550" cy="274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9" name="Text Box 17"/>
          <p:cNvSpPr txBox="1">
            <a:spLocks noChangeArrowheads="1"/>
          </p:cNvSpPr>
          <p:nvPr/>
        </p:nvSpPr>
        <p:spPr bwMode="auto">
          <a:xfrm>
            <a:off x="6553200" y="5184775"/>
            <a:ext cx="3889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Englisch-sprechende Kreolengemeinde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9"/>
                                        </p:tgtEl>
                                        <p:attrNameLst>
                                          <p:attrName>style.visibility</p:attrName>
                                        </p:attrNameLst>
                                      </p:cBhvr>
                                      <p:to>
                                        <p:strVal val="visible"/>
                                      </p:to>
                                    </p:set>
                                    <p:animEffect transition="in" filter="fade">
                                      <p:cBhvr>
                                        <p:cTn id="7" dur="1000"/>
                                        <p:tgtEl>
                                          <p:spTgt spid="33799"/>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33809"/>
                                        </p:tgtEl>
                                        <p:attrNameLst>
                                          <p:attrName>style.visibility</p:attrName>
                                        </p:attrNameLst>
                                      </p:cBhvr>
                                      <p:to>
                                        <p:strVal val="visible"/>
                                      </p:to>
                                    </p:set>
                                    <p:animEffect transition="in" filter="wipe(left)">
                                      <p:cBhvr>
                                        <p:cTn id="11" dur="2000"/>
                                        <p:tgtEl>
                                          <p:spTgt spid="33809"/>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33807"/>
                                        </p:tgtEl>
                                        <p:attrNameLst>
                                          <p:attrName>style.visibility</p:attrName>
                                        </p:attrNameLst>
                                      </p:cBhvr>
                                      <p:to>
                                        <p:strVal val="visible"/>
                                      </p:to>
                                    </p:set>
                                    <p:animEffect transition="in" filter="fade">
                                      <p:cBhvr>
                                        <p:cTn id="15" dur="1000"/>
                                        <p:tgtEl>
                                          <p:spTgt spid="33807"/>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33806"/>
                                        </p:tgtEl>
                                        <p:attrNameLst>
                                          <p:attrName>style.visibility</p:attrName>
                                        </p:attrNameLst>
                                      </p:cBhvr>
                                      <p:to>
                                        <p:strVal val="visible"/>
                                      </p:to>
                                    </p:set>
                                    <p:animEffect transition="in" filter="fade">
                                      <p:cBhvr>
                                        <p:cTn id="19" dur="1000"/>
                                        <p:tgtEl>
                                          <p:spTgt spid="33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99335" name="Picture 7" descr="P1250268"/>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1641475"/>
            <a:ext cx="6380163" cy="4838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9336" name="Picture 8" descr="P1180561"/>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699375" y="936625"/>
            <a:ext cx="3822700" cy="4748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9337" name="Text Box 9"/>
          <p:cNvSpPr txBox="1">
            <a:spLocks noChangeArrowheads="1"/>
          </p:cNvSpPr>
          <p:nvPr/>
        </p:nvSpPr>
        <p:spPr bwMode="auto">
          <a:xfrm>
            <a:off x="792163" y="1008063"/>
            <a:ext cx="597693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englischsprachiger Gottesdienst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9335"/>
                                        </p:tgtEl>
                                        <p:attrNameLst>
                                          <p:attrName>style.visibility</p:attrName>
                                        </p:attrNameLst>
                                      </p:cBhvr>
                                      <p:to>
                                        <p:strVal val="visible"/>
                                      </p:to>
                                    </p:set>
                                    <p:animEffect transition="in" filter="fade">
                                      <p:cBhvr>
                                        <p:cTn id="7" dur="1000"/>
                                        <p:tgtEl>
                                          <p:spTgt spid="99335"/>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99337"/>
                                        </p:tgtEl>
                                        <p:attrNameLst>
                                          <p:attrName>style.visibility</p:attrName>
                                        </p:attrNameLst>
                                      </p:cBhvr>
                                      <p:to>
                                        <p:strVal val="visible"/>
                                      </p:to>
                                    </p:set>
                                    <p:animEffect transition="in" filter="wipe(left)">
                                      <p:cBhvr>
                                        <p:cTn id="11" dur="2000"/>
                                        <p:tgtEl>
                                          <p:spTgt spid="99337"/>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99336"/>
                                        </p:tgtEl>
                                        <p:attrNameLst>
                                          <p:attrName>style.visibility</p:attrName>
                                        </p:attrNameLst>
                                      </p:cBhvr>
                                      <p:to>
                                        <p:strVal val="visible"/>
                                      </p:to>
                                    </p:set>
                                    <p:animEffect transition="in" filter="fade">
                                      <p:cBhvr>
                                        <p:cTn id="15" dur="1000"/>
                                        <p:tgtEl>
                                          <p:spTgt spid="993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95240" name="Picture 8" descr="P1190016"/>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2797175"/>
            <a:ext cx="6388100" cy="368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41" name="Picture 9" descr="P1200052"/>
          <p:cNvPicPr>
            <a:picLocks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0" y="936625"/>
            <a:ext cx="3602038" cy="18526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42" name="Picture 10" descr="P1200059"/>
          <p:cNvPicPr>
            <a:picLocks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6369050" y="936625"/>
            <a:ext cx="4178300" cy="27352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5243" name="Picture 11" descr="P11900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20113" y="3651250"/>
            <a:ext cx="3001962"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4" name="Text Box 12"/>
          <p:cNvSpPr txBox="1">
            <a:spLocks noChangeArrowheads="1"/>
          </p:cNvSpPr>
          <p:nvPr/>
        </p:nvSpPr>
        <p:spPr bwMode="auto">
          <a:xfrm>
            <a:off x="3673475" y="1584325"/>
            <a:ext cx="25923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Dorfgemeinde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5240"/>
                                        </p:tgtEl>
                                        <p:attrNameLst>
                                          <p:attrName>style.visibility</p:attrName>
                                        </p:attrNameLst>
                                      </p:cBhvr>
                                      <p:to>
                                        <p:strVal val="visible"/>
                                      </p:to>
                                    </p:set>
                                    <p:animEffect transition="in" filter="fade">
                                      <p:cBhvr>
                                        <p:cTn id="7" dur="1000"/>
                                        <p:tgtEl>
                                          <p:spTgt spid="95240"/>
                                        </p:tgtEl>
                                      </p:cBhvr>
                                    </p:animEffect>
                                  </p:childTnLst>
                                </p:cTn>
                              </p:par>
                            </p:childTnLst>
                          </p:cTn>
                        </p:par>
                        <p:par>
                          <p:cTn id="8" fill="hold" nodeType="afterGroup">
                            <p:stCondLst>
                              <p:cond delay="1000"/>
                            </p:stCondLst>
                            <p:childTnLst>
                              <p:par>
                                <p:cTn id="9" presetID="22" presetClass="entr" presetSubtype="8" fill="hold" nodeType="afterEffect">
                                  <p:stCondLst>
                                    <p:cond delay="0"/>
                                  </p:stCondLst>
                                  <p:childTnLst>
                                    <p:set>
                                      <p:cBhvr>
                                        <p:cTn id="10" dur="1" fill="hold">
                                          <p:stCondLst>
                                            <p:cond delay="0"/>
                                          </p:stCondLst>
                                        </p:cTn>
                                        <p:tgtEl>
                                          <p:spTgt spid="95244">
                                            <p:txEl>
                                              <p:pRg st="0" end="0"/>
                                            </p:txEl>
                                          </p:spTgt>
                                        </p:tgtEl>
                                        <p:attrNameLst>
                                          <p:attrName>style.visibility</p:attrName>
                                        </p:attrNameLst>
                                      </p:cBhvr>
                                      <p:to>
                                        <p:strVal val="visible"/>
                                      </p:to>
                                    </p:set>
                                    <p:animEffect transition="in" filter="wipe(left)">
                                      <p:cBhvr>
                                        <p:cTn id="11" dur="2000"/>
                                        <p:tgtEl>
                                          <p:spTgt spid="95244">
                                            <p:txEl>
                                              <p:pRg st="0" end="0"/>
                                            </p:txEl>
                                          </p:spTgt>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95241"/>
                                        </p:tgtEl>
                                        <p:attrNameLst>
                                          <p:attrName>style.visibility</p:attrName>
                                        </p:attrNameLst>
                                      </p:cBhvr>
                                      <p:to>
                                        <p:strVal val="visible"/>
                                      </p:to>
                                    </p:set>
                                    <p:animEffect transition="in" filter="fade">
                                      <p:cBhvr>
                                        <p:cTn id="15" dur="1000"/>
                                        <p:tgtEl>
                                          <p:spTgt spid="95241"/>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95243"/>
                                        </p:tgtEl>
                                        <p:attrNameLst>
                                          <p:attrName>style.visibility</p:attrName>
                                        </p:attrNameLst>
                                      </p:cBhvr>
                                      <p:to>
                                        <p:strVal val="visible"/>
                                      </p:to>
                                    </p:set>
                                    <p:animEffect transition="in" filter="fade">
                                      <p:cBhvr>
                                        <p:cTn id="19" dur="1000"/>
                                        <p:tgtEl>
                                          <p:spTgt spid="95243"/>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95242"/>
                                        </p:tgtEl>
                                        <p:attrNameLst>
                                          <p:attrName>style.visibility</p:attrName>
                                        </p:attrNameLst>
                                      </p:cBhvr>
                                      <p:to>
                                        <p:strVal val="visible"/>
                                      </p:to>
                                    </p:set>
                                    <p:animEffect transition="in" filter="fade">
                                      <p:cBhvr>
                                        <p:cTn id="23" dur="1000"/>
                                        <p:tgtEl>
                                          <p:spTgt spid="95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109575" name="Picture 7" descr="P1200050"/>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3055938"/>
            <a:ext cx="5197475" cy="34242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9576" name="Picture 8" descr="P1140348"/>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86363" y="936625"/>
            <a:ext cx="6335712" cy="55451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9577" name="Text Box 9"/>
          <p:cNvSpPr txBox="1">
            <a:spLocks noChangeArrowheads="1"/>
          </p:cNvSpPr>
          <p:nvPr/>
        </p:nvSpPr>
        <p:spPr bwMode="auto">
          <a:xfrm>
            <a:off x="792163" y="1655763"/>
            <a:ext cx="35290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(Sonntags-) Schule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9576"/>
                                        </p:tgtEl>
                                        <p:attrNameLst>
                                          <p:attrName>style.visibility</p:attrName>
                                        </p:attrNameLst>
                                      </p:cBhvr>
                                      <p:to>
                                        <p:strVal val="visible"/>
                                      </p:to>
                                    </p:set>
                                    <p:animEffect transition="in" filter="fade">
                                      <p:cBhvr>
                                        <p:cTn id="7" dur="1000"/>
                                        <p:tgtEl>
                                          <p:spTgt spid="10957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09575"/>
                                        </p:tgtEl>
                                        <p:attrNameLst>
                                          <p:attrName>style.visibility</p:attrName>
                                        </p:attrNameLst>
                                      </p:cBhvr>
                                      <p:to>
                                        <p:strVal val="visible"/>
                                      </p:to>
                                    </p:set>
                                    <p:animEffect transition="in" filter="fade">
                                      <p:cBhvr>
                                        <p:cTn id="11" dur="1000"/>
                                        <p:tgtEl>
                                          <p:spTgt spid="109575"/>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09577"/>
                                        </p:tgtEl>
                                        <p:attrNameLst>
                                          <p:attrName>style.visibility</p:attrName>
                                        </p:attrNameLst>
                                      </p:cBhvr>
                                      <p:to>
                                        <p:strVal val="visible"/>
                                      </p:to>
                                    </p:set>
                                    <p:animEffect transition="in" filter="wipe(left)">
                                      <p:cBhvr>
                                        <p:cTn id="15" dur="2000"/>
                                        <p:tgtEl>
                                          <p:spTgt spid="1095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6"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sp>
        <p:nvSpPr>
          <p:cNvPr id="105478" name="Rectangle 6"/>
          <p:cNvSpPr>
            <a:spLocks noGrp="1" noChangeArrowheads="1"/>
          </p:cNvSpPr>
          <p:nvPr>
            <p:ph type="body" sz="half" idx="2"/>
          </p:nvPr>
        </p:nvSpPr>
        <p:spPr>
          <a:xfrm>
            <a:off x="5832475" y="1944688"/>
            <a:ext cx="5108575" cy="3960812"/>
          </a:xfrm>
        </p:spPr>
        <p:txBody>
          <a:bodyPr/>
          <a:lstStyle/>
          <a:p>
            <a:pPr>
              <a:lnSpc>
                <a:spcPct val="90000"/>
              </a:lnSpc>
            </a:pPr>
            <a:r>
              <a:rPr lang="de-DE" altLang="de-DE" sz="2800"/>
              <a:t>Gemeinwesenorientiertes Engagement</a:t>
            </a:r>
          </a:p>
          <a:p>
            <a:pPr>
              <a:lnSpc>
                <a:spcPct val="90000"/>
              </a:lnSpc>
            </a:pPr>
            <a:r>
              <a:rPr lang="de-DE" altLang="de-DE" sz="2800"/>
              <a:t>Hilfe und Fortbildung für Landwirtschaft und Fischerei</a:t>
            </a:r>
          </a:p>
          <a:p>
            <a:pPr>
              <a:lnSpc>
                <a:spcPct val="90000"/>
              </a:lnSpc>
            </a:pPr>
            <a:r>
              <a:rPr lang="de-DE" altLang="de-DE" sz="2800"/>
              <a:t>Medizinische Unterstützung</a:t>
            </a:r>
          </a:p>
          <a:p>
            <a:pPr>
              <a:lnSpc>
                <a:spcPct val="90000"/>
              </a:lnSpc>
            </a:pPr>
            <a:r>
              <a:rPr lang="de-DE" altLang="de-DE" sz="2800"/>
              <a:t>Hilfe zur Selbsthilfe</a:t>
            </a:r>
          </a:p>
          <a:p>
            <a:pPr>
              <a:lnSpc>
                <a:spcPct val="90000"/>
              </a:lnSpc>
            </a:pPr>
            <a:r>
              <a:rPr lang="de-DE" altLang="de-DE" sz="2800"/>
              <a:t>Ökologisch orientierte Projekte</a:t>
            </a:r>
          </a:p>
        </p:txBody>
      </p:sp>
      <p:pic>
        <p:nvPicPr>
          <p:cNvPr id="105479" name="Picture 7" descr="P1170500"/>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6263" y="1733550"/>
            <a:ext cx="510857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5480" name="Text Box 8"/>
          <p:cNvSpPr txBox="1">
            <a:spLocks noChangeArrowheads="1"/>
          </p:cNvSpPr>
          <p:nvPr/>
        </p:nvSpPr>
        <p:spPr bwMode="auto">
          <a:xfrm>
            <a:off x="6840538" y="1295400"/>
            <a:ext cx="216058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ADSIM</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5480"/>
                                        </p:tgtEl>
                                        <p:attrNameLst>
                                          <p:attrName>style.visibility</p:attrName>
                                        </p:attrNameLst>
                                      </p:cBhvr>
                                      <p:to>
                                        <p:strVal val="visible"/>
                                      </p:to>
                                    </p:set>
                                    <p:animEffect transition="in" filter="wipe(left)">
                                      <p:cBhvr>
                                        <p:cTn id="7" dur="2000"/>
                                        <p:tgtEl>
                                          <p:spTgt spid="105480"/>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05479"/>
                                        </p:tgtEl>
                                        <p:attrNameLst>
                                          <p:attrName>style.visibility</p:attrName>
                                        </p:attrNameLst>
                                      </p:cBhvr>
                                      <p:to>
                                        <p:strVal val="visible"/>
                                      </p:to>
                                    </p:set>
                                    <p:animEffect transition="in" filter="fade">
                                      <p:cBhvr>
                                        <p:cTn id="11" dur="1000"/>
                                        <p:tgtEl>
                                          <p:spTgt spid="105479"/>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05478">
                                            <p:txEl>
                                              <p:pRg st="0" end="0"/>
                                            </p:txEl>
                                          </p:spTgt>
                                        </p:tgtEl>
                                        <p:attrNameLst>
                                          <p:attrName>style.visibility</p:attrName>
                                        </p:attrNameLst>
                                      </p:cBhvr>
                                      <p:to>
                                        <p:strVal val="visible"/>
                                      </p:to>
                                    </p:set>
                                    <p:animEffect transition="in" filter="wipe(left)">
                                      <p:cBhvr>
                                        <p:cTn id="15" dur="2000"/>
                                        <p:tgtEl>
                                          <p:spTgt spid="105478">
                                            <p:txEl>
                                              <p:pRg st="0" end="0"/>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105478">
                                            <p:txEl>
                                              <p:pRg st="1" end="1"/>
                                            </p:txEl>
                                          </p:spTgt>
                                        </p:tgtEl>
                                        <p:attrNameLst>
                                          <p:attrName>style.visibility</p:attrName>
                                        </p:attrNameLst>
                                      </p:cBhvr>
                                      <p:to>
                                        <p:strVal val="visible"/>
                                      </p:to>
                                    </p:set>
                                    <p:animEffect transition="in" filter="wipe(left)">
                                      <p:cBhvr>
                                        <p:cTn id="19" dur="2000"/>
                                        <p:tgtEl>
                                          <p:spTgt spid="105478">
                                            <p:txEl>
                                              <p:pRg st="1" end="1"/>
                                            </p:txEl>
                                          </p:spTgt>
                                        </p:tgtEl>
                                      </p:cBhvr>
                                    </p:animEffect>
                                  </p:childTnLst>
                                </p:cTn>
                              </p:par>
                            </p:childTnLst>
                          </p:cTn>
                        </p:par>
                        <p:par>
                          <p:cTn id="20" fill="hold" nodeType="afterGroup">
                            <p:stCondLst>
                              <p:cond delay="7000"/>
                            </p:stCondLst>
                            <p:childTnLst>
                              <p:par>
                                <p:cTn id="21" presetID="22" presetClass="entr" presetSubtype="8" fill="hold" grpId="0" nodeType="afterEffect">
                                  <p:stCondLst>
                                    <p:cond delay="0"/>
                                  </p:stCondLst>
                                  <p:childTnLst>
                                    <p:set>
                                      <p:cBhvr>
                                        <p:cTn id="22" dur="1" fill="hold">
                                          <p:stCondLst>
                                            <p:cond delay="0"/>
                                          </p:stCondLst>
                                        </p:cTn>
                                        <p:tgtEl>
                                          <p:spTgt spid="105478">
                                            <p:txEl>
                                              <p:pRg st="2" end="2"/>
                                            </p:txEl>
                                          </p:spTgt>
                                        </p:tgtEl>
                                        <p:attrNameLst>
                                          <p:attrName>style.visibility</p:attrName>
                                        </p:attrNameLst>
                                      </p:cBhvr>
                                      <p:to>
                                        <p:strVal val="visible"/>
                                      </p:to>
                                    </p:set>
                                    <p:animEffect transition="in" filter="wipe(left)">
                                      <p:cBhvr>
                                        <p:cTn id="23" dur="2000"/>
                                        <p:tgtEl>
                                          <p:spTgt spid="105478">
                                            <p:txEl>
                                              <p:pRg st="2" end="2"/>
                                            </p:txEl>
                                          </p:spTgt>
                                        </p:tgtEl>
                                      </p:cBhvr>
                                    </p:animEffect>
                                  </p:childTnLst>
                                </p:cTn>
                              </p:par>
                            </p:childTnLst>
                          </p:cTn>
                        </p:par>
                        <p:par>
                          <p:cTn id="24" fill="hold" nodeType="afterGroup">
                            <p:stCondLst>
                              <p:cond delay="9000"/>
                            </p:stCondLst>
                            <p:childTnLst>
                              <p:par>
                                <p:cTn id="25" presetID="22" presetClass="entr" presetSubtype="8" fill="hold" grpId="0" nodeType="afterEffect">
                                  <p:stCondLst>
                                    <p:cond delay="0"/>
                                  </p:stCondLst>
                                  <p:childTnLst>
                                    <p:set>
                                      <p:cBhvr>
                                        <p:cTn id="26" dur="1" fill="hold">
                                          <p:stCondLst>
                                            <p:cond delay="0"/>
                                          </p:stCondLst>
                                        </p:cTn>
                                        <p:tgtEl>
                                          <p:spTgt spid="105478">
                                            <p:txEl>
                                              <p:pRg st="3" end="3"/>
                                            </p:txEl>
                                          </p:spTgt>
                                        </p:tgtEl>
                                        <p:attrNameLst>
                                          <p:attrName>style.visibility</p:attrName>
                                        </p:attrNameLst>
                                      </p:cBhvr>
                                      <p:to>
                                        <p:strVal val="visible"/>
                                      </p:to>
                                    </p:set>
                                    <p:animEffect transition="in" filter="wipe(left)">
                                      <p:cBhvr>
                                        <p:cTn id="27" dur="2000"/>
                                        <p:tgtEl>
                                          <p:spTgt spid="105478">
                                            <p:txEl>
                                              <p:pRg st="3" end="3"/>
                                            </p:txEl>
                                          </p:spTgt>
                                        </p:tgtEl>
                                      </p:cBhvr>
                                    </p:animEffect>
                                  </p:childTnLst>
                                </p:cTn>
                              </p:par>
                            </p:childTnLst>
                          </p:cTn>
                        </p:par>
                        <p:par>
                          <p:cTn id="28" fill="hold" nodeType="afterGroup">
                            <p:stCondLst>
                              <p:cond delay="11000"/>
                            </p:stCondLst>
                            <p:childTnLst>
                              <p:par>
                                <p:cTn id="29" presetID="22" presetClass="entr" presetSubtype="8" fill="hold" grpId="0" nodeType="afterEffect">
                                  <p:stCondLst>
                                    <p:cond delay="0"/>
                                  </p:stCondLst>
                                  <p:childTnLst>
                                    <p:set>
                                      <p:cBhvr>
                                        <p:cTn id="30" dur="1" fill="hold">
                                          <p:stCondLst>
                                            <p:cond delay="0"/>
                                          </p:stCondLst>
                                        </p:cTn>
                                        <p:tgtEl>
                                          <p:spTgt spid="105478">
                                            <p:txEl>
                                              <p:pRg st="4" end="4"/>
                                            </p:txEl>
                                          </p:spTgt>
                                        </p:tgtEl>
                                        <p:attrNameLst>
                                          <p:attrName>style.visibility</p:attrName>
                                        </p:attrNameLst>
                                      </p:cBhvr>
                                      <p:to>
                                        <p:strVal val="visible"/>
                                      </p:to>
                                    </p:set>
                                    <p:animEffect transition="in" filter="wipe(left)">
                                      <p:cBhvr>
                                        <p:cTn id="31" dur="2000"/>
                                        <p:tgtEl>
                                          <p:spTgt spid="10547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build="p"/>
      <p:bldP spid="10548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34823" name="Picture 7" descr="P119002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832475" y="1871663"/>
            <a:ext cx="510857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4" name="Picture 8" descr="P1150467"/>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31800" y="1871663"/>
            <a:ext cx="5108575"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4825" name="Text Box 9"/>
          <p:cNvSpPr txBox="1">
            <a:spLocks noChangeArrowheads="1"/>
          </p:cNvSpPr>
          <p:nvPr/>
        </p:nvSpPr>
        <p:spPr bwMode="auto">
          <a:xfrm>
            <a:off x="3529013" y="1079500"/>
            <a:ext cx="43926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Wasserprojekt: Pura Laya</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4825"/>
                                        </p:tgtEl>
                                        <p:attrNameLst>
                                          <p:attrName>style.visibility</p:attrName>
                                        </p:attrNameLst>
                                      </p:cBhvr>
                                      <p:to>
                                        <p:strVal val="visible"/>
                                      </p:to>
                                    </p:set>
                                    <p:animEffect transition="in" filter="wipe(left)">
                                      <p:cBhvr>
                                        <p:cTn id="7" dur="2000"/>
                                        <p:tgtEl>
                                          <p:spTgt spid="34825"/>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34823"/>
                                        </p:tgtEl>
                                        <p:attrNameLst>
                                          <p:attrName>style.visibility</p:attrName>
                                        </p:attrNameLst>
                                      </p:cBhvr>
                                      <p:to>
                                        <p:strVal val="visible"/>
                                      </p:to>
                                    </p:set>
                                    <p:animEffect transition="in" filter="fade">
                                      <p:cBhvr>
                                        <p:cTn id="11" dur="1000"/>
                                        <p:tgtEl>
                                          <p:spTgt spid="34823"/>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34824"/>
                                        </p:tgtEl>
                                        <p:attrNameLst>
                                          <p:attrName>style.visibility</p:attrName>
                                        </p:attrNameLst>
                                      </p:cBhvr>
                                      <p:to>
                                        <p:strVal val="visible"/>
                                      </p:to>
                                    </p:set>
                                    <p:animEffect transition="in" filter="fade">
                                      <p:cBhvr>
                                        <p:cTn id="15" dur="1000"/>
                                        <p:tgtEl>
                                          <p:spTgt spid="348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pic>
        <p:nvPicPr>
          <p:cNvPr id="7174" name="Picture 6" descr="karte-8-641"/>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17775" y="935038"/>
            <a:ext cx="6521450" cy="55197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ipe(left)">
                                      <p:cBhvr>
                                        <p:cTn id="7" dur="50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74"/>
                                        </p:tgtEl>
                                        <p:attrNameLst>
                                          <p:attrName>style.visibility</p:attrName>
                                        </p:attrNameLst>
                                      </p:cBhvr>
                                      <p:to>
                                        <p:strVal val="visible"/>
                                      </p:to>
                                    </p:set>
                                    <p:animEffect transition="in" filter="fade">
                                      <p:cBhvr>
                                        <p:cTn id="12" dur="10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0"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111623" name="Picture 7" descr="P125026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3783013" cy="554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4" name="Picture 8" descr="P1250260"/>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778250" y="1735138"/>
            <a:ext cx="7896225" cy="47450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5" name="Text Box 9"/>
          <p:cNvSpPr txBox="1">
            <a:spLocks noChangeArrowheads="1"/>
          </p:cNvSpPr>
          <p:nvPr/>
        </p:nvSpPr>
        <p:spPr bwMode="auto">
          <a:xfrm>
            <a:off x="3889375" y="1079500"/>
            <a:ext cx="3168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Bildung</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1623"/>
                                        </p:tgtEl>
                                        <p:attrNameLst>
                                          <p:attrName>style.visibility</p:attrName>
                                        </p:attrNameLst>
                                      </p:cBhvr>
                                      <p:to>
                                        <p:strVal val="visible"/>
                                      </p:to>
                                    </p:set>
                                    <p:animEffect transition="in" filter="fade">
                                      <p:cBhvr>
                                        <p:cTn id="7" dur="1000"/>
                                        <p:tgtEl>
                                          <p:spTgt spid="111623"/>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11625"/>
                                        </p:tgtEl>
                                        <p:attrNameLst>
                                          <p:attrName>style.visibility</p:attrName>
                                        </p:attrNameLst>
                                      </p:cBhvr>
                                      <p:to>
                                        <p:strVal val="visible"/>
                                      </p:to>
                                    </p:set>
                                    <p:animEffect transition="in" filter="wipe(left)">
                                      <p:cBhvr>
                                        <p:cTn id="11" dur="2000"/>
                                        <p:tgtEl>
                                          <p:spTgt spid="111625"/>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1624"/>
                                        </p:tgtEl>
                                        <p:attrNameLst>
                                          <p:attrName>style.visibility</p:attrName>
                                        </p:attrNameLst>
                                      </p:cBhvr>
                                      <p:to>
                                        <p:strVal val="visible"/>
                                      </p:to>
                                    </p:set>
                                    <p:animEffect transition="in" filter="fade">
                                      <p:cBhvr>
                                        <p:cTn id="15" dur="1000"/>
                                        <p:tgtEl>
                                          <p:spTgt spid="111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sp>
        <p:nvSpPr>
          <p:cNvPr id="14344" name="Rectangle 8"/>
          <p:cNvSpPr>
            <a:spLocks noGrp="1" noChangeArrowheads="1"/>
          </p:cNvSpPr>
          <p:nvPr>
            <p:ph type="body" sz="half" idx="2"/>
          </p:nvPr>
        </p:nvSpPr>
        <p:spPr>
          <a:xfrm>
            <a:off x="5113338" y="2303463"/>
            <a:ext cx="5761037" cy="2449512"/>
          </a:xfrm>
        </p:spPr>
        <p:txBody>
          <a:bodyPr/>
          <a:lstStyle/>
          <a:p>
            <a:r>
              <a:rPr lang="de-DE" altLang="de-DE" sz="2800"/>
              <a:t>1849 kamen die ersten Herrnhuter Missionare an die Miskitoküste</a:t>
            </a:r>
          </a:p>
          <a:p>
            <a:r>
              <a:rPr lang="de-DE" altLang="de-DE" sz="2800"/>
              <a:t>1967 eigenständige Provinz</a:t>
            </a:r>
          </a:p>
          <a:p>
            <a:r>
              <a:rPr lang="de-DE" altLang="de-DE" sz="2800"/>
              <a:t>1969 mit einheimischer Leitung</a:t>
            </a:r>
          </a:p>
        </p:txBody>
      </p:sp>
      <p:pic>
        <p:nvPicPr>
          <p:cNvPr id="14347" name="Picture 11" descr="P1140457"/>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4491038" cy="56276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4347"/>
                                        </p:tgtEl>
                                        <p:attrNameLst>
                                          <p:attrName>style.visibility</p:attrName>
                                        </p:attrNameLst>
                                      </p:cBhvr>
                                      <p:to>
                                        <p:strVal val="visible"/>
                                      </p:to>
                                    </p:set>
                                    <p:animEffect transition="in" filter="fade">
                                      <p:cBhvr>
                                        <p:cTn id="7" dur="1000"/>
                                        <p:tgtEl>
                                          <p:spTgt spid="1434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4344">
                                            <p:txEl>
                                              <p:pRg st="0" end="0"/>
                                            </p:txEl>
                                          </p:spTgt>
                                        </p:tgtEl>
                                        <p:attrNameLst>
                                          <p:attrName>style.visibility</p:attrName>
                                        </p:attrNameLst>
                                      </p:cBhvr>
                                      <p:to>
                                        <p:strVal val="visible"/>
                                      </p:to>
                                    </p:set>
                                    <p:animEffect transition="in" filter="wipe(left)">
                                      <p:cBhvr>
                                        <p:cTn id="11" dur="2000"/>
                                        <p:tgtEl>
                                          <p:spTgt spid="14344">
                                            <p:txEl>
                                              <p:pRg st="0" end="0"/>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14344">
                                            <p:txEl>
                                              <p:pRg st="1" end="1"/>
                                            </p:txEl>
                                          </p:spTgt>
                                        </p:tgtEl>
                                        <p:attrNameLst>
                                          <p:attrName>style.visibility</p:attrName>
                                        </p:attrNameLst>
                                      </p:cBhvr>
                                      <p:to>
                                        <p:strVal val="visible"/>
                                      </p:to>
                                    </p:set>
                                    <p:animEffect transition="in" filter="wipe(left)">
                                      <p:cBhvr>
                                        <p:cTn id="15" dur="2000"/>
                                        <p:tgtEl>
                                          <p:spTgt spid="14344">
                                            <p:txEl>
                                              <p:pRg st="1" end="1"/>
                                            </p:txEl>
                                          </p:spTgt>
                                        </p:tgtEl>
                                      </p:cBhvr>
                                    </p:animEffect>
                                  </p:childTnLst>
                                </p:cTn>
                              </p:par>
                            </p:childTnLst>
                          </p:cTn>
                        </p:par>
                        <p:par>
                          <p:cTn id="16" fill="hold" nodeType="afterGroup">
                            <p:stCondLst>
                              <p:cond delay="5000"/>
                            </p:stCondLst>
                            <p:childTnLst>
                              <p:par>
                                <p:cTn id="17" presetID="22" presetClass="entr" presetSubtype="8" fill="hold" grpId="0" nodeType="afterEffect">
                                  <p:stCondLst>
                                    <p:cond delay="0"/>
                                  </p:stCondLst>
                                  <p:childTnLst>
                                    <p:set>
                                      <p:cBhvr>
                                        <p:cTn id="18" dur="1" fill="hold">
                                          <p:stCondLst>
                                            <p:cond delay="0"/>
                                          </p:stCondLst>
                                        </p:cTn>
                                        <p:tgtEl>
                                          <p:spTgt spid="14344">
                                            <p:txEl>
                                              <p:pRg st="2" end="2"/>
                                            </p:txEl>
                                          </p:spTgt>
                                        </p:tgtEl>
                                        <p:attrNameLst>
                                          <p:attrName>style.visibility</p:attrName>
                                        </p:attrNameLst>
                                      </p:cBhvr>
                                      <p:to>
                                        <p:strVal val="visible"/>
                                      </p:to>
                                    </p:set>
                                    <p:animEffect transition="in" filter="wipe(left)">
                                      <p:cBhvr>
                                        <p:cTn id="19" dur="2000"/>
                                        <p:tgtEl>
                                          <p:spTgt spid="143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107526" name="Picture 6" descr="P1230155"/>
          <p:cNvPicPr>
            <a:picLocks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25513"/>
            <a:ext cx="8151813" cy="55546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7527" name="Text Box 7"/>
          <p:cNvSpPr txBox="1">
            <a:spLocks noChangeArrowheads="1"/>
          </p:cNvSpPr>
          <p:nvPr/>
        </p:nvSpPr>
        <p:spPr bwMode="auto">
          <a:xfrm>
            <a:off x="8353425" y="2663825"/>
            <a:ext cx="28082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Pfarrer sein ist nicht einfach!</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7526"/>
                                        </p:tgtEl>
                                        <p:attrNameLst>
                                          <p:attrName>style.visibility</p:attrName>
                                        </p:attrNameLst>
                                      </p:cBhvr>
                                      <p:to>
                                        <p:strVal val="visible"/>
                                      </p:to>
                                    </p:set>
                                    <p:animEffect transition="in" filter="fade">
                                      <p:cBhvr>
                                        <p:cTn id="7" dur="1000"/>
                                        <p:tgtEl>
                                          <p:spTgt spid="107526"/>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7527"/>
                                        </p:tgtEl>
                                        <p:attrNameLst>
                                          <p:attrName>style.visibility</p:attrName>
                                        </p:attrNameLst>
                                      </p:cBhvr>
                                      <p:to>
                                        <p:strVal val="visible"/>
                                      </p:to>
                                    </p:set>
                                    <p:animEffect transition="in" filter="wipe(left)">
                                      <p:cBhvr>
                                        <p:cTn id="11" dur="2000"/>
                                        <p:tgtEl>
                                          <p:spTgt spid="107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8" name="Rectangle 4"/>
          <p:cNvSpPr>
            <a:spLocks noGrp="1" noChangeArrowheads="1"/>
          </p:cNvSpPr>
          <p:nvPr>
            <p:ph type="title"/>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113671" name="Picture 7" descr="P1200082"/>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5738813" y="2081213"/>
            <a:ext cx="5783262" cy="4398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3672" name="Picture 8" descr="P1200087"/>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936625"/>
            <a:ext cx="5757863" cy="4208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3673" name="Text Box 9"/>
          <p:cNvSpPr txBox="1">
            <a:spLocks noChangeArrowheads="1"/>
          </p:cNvSpPr>
          <p:nvPr/>
        </p:nvSpPr>
        <p:spPr bwMode="auto">
          <a:xfrm>
            <a:off x="1439863" y="5472113"/>
            <a:ext cx="3816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Eine junge Kirche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13672"/>
                                        </p:tgtEl>
                                        <p:attrNameLst>
                                          <p:attrName>style.visibility</p:attrName>
                                        </p:attrNameLst>
                                      </p:cBhvr>
                                      <p:to>
                                        <p:strVal val="visible"/>
                                      </p:to>
                                    </p:set>
                                    <p:animEffect transition="in" filter="fade">
                                      <p:cBhvr>
                                        <p:cTn id="7" dur="1000"/>
                                        <p:tgtEl>
                                          <p:spTgt spid="113672"/>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113671"/>
                                        </p:tgtEl>
                                        <p:attrNameLst>
                                          <p:attrName>style.visibility</p:attrName>
                                        </p:attrNameLst>
                                      </p:cBhvr>
                                      <p:to>
                                        <p:strVal val="visible"/>
                                      </p:to>
                                    </p:set>
                                    <p:animEffect transition="in" filter="fade">
                                      <p:cBhvr>
                                        <p:cTn id="11" dur="1000"/>
                                        <p:tgtEl>
                                          <p:spTgt spid="113671"/>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113673"/>
                                        </p:tgtEl>
                                        <p:attrNameLst>
                                          <p:attrName>style.visibility</p:attrName>
                                        </p:attrNameLst>
                                      </p:cBhvr>
                                      <p:to>
                                        <p:strVal val="visible"/>
                                      </p:to>
                                    </p:set>
                                    <p:animEffect transition="in" filter="wipe(left)">
                                      <p:cBhvr>
                                        <p:cTn id="15" dur="2000"/>
                                        <p:tgtEl>
                                          <p:spTgt spid="113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7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5" name="Rectangle 7"/>
          <p:cNvSpPr>
            <a:spLocks noGrp="1" noChangeArrowheads="1"/>
          </p:cNvSpPr>
          <p:nvPr>
            <p:ph type="title" sz="quarter"/>
          </p:nvPr>
        </p:nvSpPr>
        <p:spPr/>
        <p:txBody>
          <a:bodyPr/>
          <a:lstStyle/>
          <a:p>
            <a:r>
              <a:rPr lang="de-DE" altLang="de-DE"/>
              <a:t>  </a:t>
            </a:r>
            <a:r>
              <a:rPr lang="de-DE" altLang="de-DE">
                <a:solidFill>
                  <a:srgbClr val="F47920"/>
                </a:solidFill>
                <a:latin typeface="Futura Md BT" pitchFamily="34" charset="0"/>
                <a:cs typeface="Arial" charset="0"/>
                <a:sym typeface="Wingdings" pitchFamily="2" charset="2"/>
              </a:rPr>
              <a:t>■</a:t>
            </a:r>
            <a:r>
              <a:rPr lang="de-DE" altLang="de-DE"/>
              <a:t> </a:t>
            </a:r>
            <a:r>
              <a:rPr lang="de-DE" altLang="de-DE">
                <a:solidFill>
                  <a:srgbClr val="F47920"/>
                </a:solidFill>
                <a:latin typeface="Futura Md BT" pitchFamily="34" charset="0"/>
                <a:cs typeface="Arial" charset="0"/>
                <a:sym typeface="Wingdings" pitchFamily="2" charset="2"/>
              </a:rPr>
              <a:t>■ ■ ■</a:t>
            </a:r>
            <a:r>
              <a:rPr lang="de-DE" altLang="de-DE"/>
              <a:t>  Brüdergemeine</a:t>
            </a:r>
          </a:p>
        </p:txBody>
      </p:sp>
      <p:pic>
        <p:nvPicPr>
          <p:cNvPr id="114701" name="Picture 13" descr="P1200096"/>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936625"/>
            <a:ext cx="4365625" cy="3273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702" name="Picture 14" descr="P1200099"/>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357688" y="2701925"/>
            <a:ext cx="4752975" cy="3778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703" name="Picture 15" descr="P1200116"/>
          <p:cNvPicPr>
            <a:picLocks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1152525" y="4179888"/>
            <a:ext cx="3203575" cy="2300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4700" name="Picture 12" descr="P1190037"/>
          <p:cNvPicPr>
            <a:picLocks noChangeAspect="1" noChangeArrowheads="1"/>
          </p:cNvPicPr>
          <p:nvPr>
            <p:ph sz="quarter" idx="1"/>
          </p:nvPr>
        </p:nvPicPr>
        <p:blipFill>
          <a:blip r:embed="rId6">
            <a:extLst>
              <a:ext uri="{28A0092B-C50C-407E-A947-70E740481C1C}">
                <a14:useLocalDpi xmlns:a14="http://schemas.microsoft.com/office/drawing/2010/main" val="0"/>
              </a:ext>
            </a:extLst>
          </a:blip>
          <a:srcRect l="7295" t="4082" r="3821"/>
          <a:stretch>
            <a:fillRect/>
          </a:stretch>
        </p:blipFill>
        <p:spPr>
          <a:xfrm>
            <a:off x="9096375" y="936625"/>
            <a:ext cx="2425700" cy="34925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704" name="Text Box 16"/>
          <p:cNvSpPr txBox="1">
            <a:spLocks noChangeArrowheads="1"/>
          </p:cNvSpPr>
          <p:nvPr/>
        </p:nvSpPr>
        <p:spPr bwMode="auto">
          <a:xfrm>
            <a:off x="4465638" y="1223963"/>
            <a:ext cx="44640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Gemeinsamer Glaube stärkt uns!</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left)">
                                      <p:cBhvr>
                                        <p:cTn id="7" dur="2000"/>
                                        <p:tgtEl>
                                          <p:spTgt spid="114704"/>
                                        </p:tgtEl>
                                      </p:cBhvr>
                                    </p:animEffect>
                                  </p:childTnLst>
                                </p:cTn>
                              </p:par>
                            </p:childTnLst>
                          </p:cTn>
                        </p:par>
                        <p:par>
                          <p:cTn id="8" fill="hold" nodeType="afterGroup">
                            <p:stCondLst>
                              <p:cond delay="2000"/>
                            </p:stCondLst>
                            <p:childTnLst>
                              <p:par>
                                <p:cTn id="9" presetID="10" presetClass="entr" presetSubtype="0" fill="hold" nodeType="afterEffect">
                                  <p:stCondLst>
                                    <p:cond delay="0"/>
                                  </p:stCondLst>
                                  <p:childTnLst>
                                    <p:set>
                                      <p:cBhvr>
                                        <p:cTn id="10" dur="1" fill="hold">
                                          <p:stCondLst>
                                            <p:cond delay="0"/>
                                          </p:stCondLst>
                                        </p:cTn>
                                        <p:tgtEl>
                                          <p:spTgt spid="114703"/>
                                        </p:tgtEl>
                                        <p:attrNameLst>
                                          <p:attrName>style.visibility</p:attrName>
                                        </p:attrNameLst>
                                      </p:cBhvr>
                                      <p:to>
                                        <p:strVal val="visible"/>
                                      </p:to>
                                    </p:set>
                                    <p:animEffect transition="in" filter="fade">
                                      <p:cBhvr>
                                        <p:cTn id="11" dur="1000"/>
                                        <p:tgtEl>
                                          <p:spTgt spid="114703"/>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4700"/>
                                        </p:tgtEl>
                                        <p:attrNameLst>
                                          <p:attrName>style.visibility</p:attrName>
                                        </p:attrNameLst>
                                      </p:cBhvr>
                                      <p:to>
                                        <p:strVal val="visible"/>
                                      </p:to>
                                    </p:set>
                                    <p:animEffect transition="in" filter="fade">
                                      <p:cBhvr>
                                        <p:cTn id="15" dur="1000"/>
                                        <p:tgtEl>
                                          <p:spTgt spid="114700"/>
                                        </p:tgtEl>
                                      </p:cBhvr>
                                    </p:animEffect>
                                  </p:childTnLst>
                                </p:cTn>
                              </p:par>
                            </p:childTnLst>
                          </p:cTn>
                        </p:par>
                        <p:par>
                          <p:cTn id="16" fill="hold" nodeType="afterGroup">
                            <p:stCondLst>
                              <p:cond delay="4000"/>
                            </p:stCondLst>
                            <p:childTnLst>
                              <p:par>
                                <p:cTn id="17" presetID="10" presetClass="entr" presetSubtype="0" fill="hold" nodeType="afterEffect">
                                  <p:stCondLst>
                                    <p:cond delay="0"/>
                                  </p:stCondLst>
                                  <p:childTnLst>
                                    <p:set>
                                      <p:cBhvr>
                                        <p:cTn id="18" dur="1" fill="hold">
                                          <p:stCondLst>
                                            <p:cond delay="0"/>
                                          </p:stCondLst>
                                        </p:cTn>
                                        <p:tgtEl>
                                          <p:spTgt spid="114701"/>
                                        </p:tgtEl>
                                        <p:attrNameLst>
                                          <p:attrName>style.visibility</p:attrName>
                                        </p:attrNameLst>
                                      </p:cBhvr>
                                      <p:to>
                                        <p:strVal val="visible"/>
                                      </p:to>
                                    </p:set>
                                    <p:animEffect transition="in" filter="fade">
                                      <p:cBhvr>
                                        <p:cTn id="19" dur="1000"/>
                                        <p:tgtEl>
                                          <p:spTgt spid="114701"/>
                                        </p:tgtEl>
                                      </p:cBhvr>
                                    </p:animEffect>
                                  </p:childTnLst>
                                </p:cTn>
                              </p:par>
                            </p:childTnLst>
                          </p:cTn>
                        </p:par>
                        <p:par>
                          <p:cTn id="20" fill="hold" nodeType="afterGroup">
                            <p:stCondLst>
                              <p:cond delay="5000"/>
                            </p:stCondLst>
                            <p:childTnLst>
                              <p:par>
                                <p:cTn id="21" presetID="10" presetClass="entr" presetSubtype="0" fill="hold" nodeType="afterEffect">
                                  <p:stCondLst>
                                    <p:cond delay="0"/>
                                  </p:stCondLst>
                                  <p:childTnLst>
                                    <p:set>
                                      <p:cBhvr>
                                        <p:cTn id="22" dur="1" fill="hold">
                                          <p:stCondLst>
                                            <p:cond delay="0"/>
                                          </p:stCondLst>
                                        </p:cTn>
                                        <p:tgtEl>
                                          <p:spTgt spid="114702"/>
                                        </p:tgtEl>
                                        <p:attrNameLst>
                                          <p:attrName>style.visibility</p:attrName>
                                        </p:attrNameLst>
                                      </p:cBhvr>
                                      <p:to>
                                        <p:strVal val="visible"/>
                                      </p:to>
                                    </p:set>
                                    <p:animEffect transition="in" filter="fade">
                                      <p:cBhvr>
                                        <p:cTn id="23" dur="1000"/>
                                        <p:tgtEl>
                                          <p:spTgt spid="114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p:txBody>
          <a:bodyPr/>
          <a:lstStyle/>
          <a:p>
            <a:endParaRPr lang="de-DE" altLang="de-DE"/>
          </a:p>
        </p:txBody>
      </p:sp>
      <p:sp>
        <p:nvSpPr>
          <p:cNvPr id="15366" name="Rectangle 6"/>
          <p:cNvSpPr>
            <a:spLocks noGrp="1" noChangeArrowheads="1"/>
          </p:cNvSpPr>
          <p:nvPr>
            <p:ph type="body" sz="half" idx="2"/>
          </p:nvPr>
        </p:nvSpPr>
        <p:spPr>
          <a:xfrm>
            <a:off x="5689600" y="2232025"/>
            <a:ext cx="3816350" cy="719138"/>
          </a:xfrm>
        </p:spPr>
        <p:txBody>
          <a:bodyPr/>
          <a:lstStyle/>
          <a:p>
            <a:pPr algn="ctr">
              <a:buFontTx/>
              <a:buNone/>
            </a:pPr>
            <a:r>
              <a:rPr lang="de-DE" altLang="de-DE" sz="4400"/>
              <a:t>Tingki Pali!</a:t>
            </a:r>
          </a:p>
        </p:txBody>
      </p:sp>
      <p:sp>
        <p:nvSpPr>
          <p:cNvPr id="15368" name="Text Box 8"/>
          <p:cNvSpPr txBox="1">
            <a:spLocks noChangeArrowheads="1"/>
          </p:cNvSpPr>
          <p:nvPr/>
        </p:nvSpPr>
        <p:spPr bwMode="auto">
          <a:xfrm>
            <a:off x="5832475" y="3671888"/>
            <a:ext cx="3889375"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Danke, dass Sie uns zugehört haben!</a:t>
            </a:r>
          </a:p>
        </p:txBody>
      </p:sp>
      <p:pic>
        <p:nvPicPr>
          <p:cNvPr id="15370" name="Picture 10" descr="P1200055"/>
          <p:cNvPicPr>
            <a:picLocks noChangeAspect="1" noChangeArrowheads="1"/>
          </p:cNvPicPr>
          <p:nvPr/>
        </p:nvPicPr>
        <p:blipFill>
          <a:blip r:embed="rId3">
            <a:extLst>
              <a:ext uri="{28A0092B-C50C-407E-A947-70E740481C1C}">
                <a14:useLocalDpi xmlns:a14="http://schemas.microsoft.com/office/drawing/2010/main" val="0"/>
              </a:ext>
            </a:extLst>
          </a:blip>
          <a:srcRect l="12593" r="10422"/>
          <a:stretch>
            <a:fillRect/>
          </a:stretch>
        </p:blipFill>
        <p:spPr bwMode="auto">
          <a:xfrm>
            <a:off x="792163" y="1727200"/>
            <a:ext cx="3932237"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5370"/>
                                        </p:tgtEl>
                                        <p:attrNameLst>
                                          <p:attrName>style.visibility</p:attrName>
                                        </p:attrNameLst>
                                      </p:cBhvr>
                                      <p:to>
                                        <p:strVal val="visible"/>
                                      </p:to>
                                    </p:set>
                                    <p:animEffect transition="in" filter="fade">
                                      <p:cBhvr>
                                        <p:cTn id="7" dur="2000"/>
                                        <p:tgtEl>
                                          <p:spTgt spid="15370"/>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5366">
                                            <p:txEl>
                                              <p:pRg st="0" end="0"/>
                                            </p:txEl>
                                          </p:spTgt>
                                        </p:tgtEl>
                                        <p:attrNameLst>
                                          <p:attrName>style.visibility</p:attrName>
                                        </p:attrNameLst>
                                      </p:cBhvr>
                                      <p:to>
                                        <p:strVal val="visible"/>
                                      </p:to>
                                    </p:set>
                                    <p:animEffect transition="in" filter="wipe(left)">
                                      <p:cBhvr>
                                        <p:cTn id="11" dur="3000"/>
                                        <p:tgtEl>
                                          <p:spTgt spid="15366">
                                            <p:txEl>
                                              <p:pRg st="0" end="0"/>
                                            </p:txEl>
                                          </p:spTgt>
                                        </p:tgtEl>
                                      </p:cBhvr>
                                    </p:animEffect>
                                  </p:childTnLst>
                                </p:cTn>
                              </p:par>
                            </p:childTnLst>
                          </p:cTn>
                        </p:par>
                        <p:par>
                          <p:cTn id="12" fill="hold" nodeType="afterGroup">
                            <p:stCondLst>
                              <p:cond delay="5000"/>
                            </p:stCondLst>
                            <p:childTnLst>
                              <p:par>
                                <p:cTn id="13" presetID="22" presetClass="entr" presetSubtype="8" fill="hold" grpId="0" nodeType="afterEffect">
                                  <p:stCondLst>
                                    <p:cond delay="5000"/>
                                  </p:stCondLst>
                                  <p:childTnLst>
                                    <p:set>
                                      <p:cBhvr>
                                        <p:cTn id="14" dur="1" fill="hold">
                                          <p:stCondLst>
                                            <p:cond delay="0"/>
                                          </p:stCondLst>
                                        </p:cTn>
                                        <p:tgtEl>
                                          <p:spTgt spid="15368"/>
                                        </p:tgtEl>
                                        <p:attrNameLst>
                                          <p:attrName>style.visibility</p:attrName>
                                        </p:attrNameLst>
                                      </p:cBhvr>
                                      <p:to>
                                        <p:strVal val="visible"/>
                                      </p:to>
                                    </p:set>
                                    <p:animEffect transition="in" filter="wipe(left)">
                                      <p:cBhvr>
                                        <p:cTn id="15" dur="2000"/>
                                        <p:tgtEl>
                                          <p:spTgt spid="15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build="p"/>
      <p:bldP spid="1536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4" name="Rectangle 6"/>
          <p:cNvSpPr>
            <a:spLocks noGrp="1" noChangeArrowheads="1"/>
          </p:cNvSpPr>
          <p:nvPr>
            <p:ph type="title"/>
          </p:nvPr>
        </p:nvSpPr>
        <p:spPr/>
        <p:txBody>
          <a:bodyPr/>
          <a:lstStyle/>
          <a:p>
            <a:endParaRPr lang="de-DE" altLang="de-DE"/>
          </a:p>
        </p:txBody>
      </p:sp>
      <p:sp>
        <p:nvSpPr>
          <p:cNvPr id="119815" name="Text Box 7"/>
          <p:cNvSpPr txBox="1">
            <a:spLocks noChangeArrowheads="1"/>
          </p:cNvSpPr>
          <p:nvPr/>
        </p:nvSpPr>
        <p:spPr bwMode="auto">
          <a:xfrm>
            <a:off x="2447925" y="1152525"/>
            <a:ext cx="31686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800">
                <a:latin typeface="Garamond Premr Pro Smbd" pitchFamily="18" charset="0"/>
              </a:rPr>
              <a:t>HERRNHUTER </a:t>
            </a:r>
          </a:p>
          <a:p>
            <a:r>
              <a:rPr lang="de-DE" altLang="de-DE" sz="2800">
                <a:latin typeface="Garamond Premr Pro Smbd" pitchFamily="18" charset="0"/>
              </a:rPr>
              <a:t>MISSIONSHILFE</a:t>
            </a:r>
          </a:p>
        </p:txBody>
      </p:sp>
      <p:sp>
        <p:nvSpPr>
          <p:cNvPr id="119817" name="Text Box 9"/>
          <p:cNvSpPr txBox="1">
            <a:spLocks noChangeArrowheads="1"/>
          </p:cNvSpPr>
          <p:nvPr/>
        </p:nvSpPr>
        <p:spPr bwMode="auto">
          <a:xfrm>
            <a:off x="2447925" y="2160588"/>
            <a:ext cx="9217025"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47920"/>
              </a:buClr>
              <a:buFontTx/>
              <a:buChar char="•"/>
            </a:pPr>
            <a:r>
              <a:rPr lang="de-DE" altLang="de-DE" sz="2000">
                <a:latin typeface="Futura Md BT" pitchFamily="34" charset="0"/>
              </a:rPr>
              <a:t> Vorträge, Filme, Bilder zu aktuellen Themen aus der weltweiten Brüderunität</a:t>
            </a:r>
          </a:p>
          <a:p>
            <a:pPr>
              <a:spcBef>
                <a:spcPct val="50000"/>
              </a:spcBef>
              <a:buClr>
                <a:srgbClr val="F47920"/>
              </a:buClr>
              <a:buFontTx/>
              <a:buChar char="•"/>
            </a:pPr>
            <a:r>
              <a:rPr lang="de-DE" altLang="de-DE" sz="2000">
                <a:latin typeface="Futura Md BT" pitchFamily="34" charset="0"/>
              </a:rPr>
              <a:t> Mitarbeit bei Missionsfesten und Missionspredigten</a:t>
            </a:r>
          </a:p>
          <a:p>
            <a:pPr>
              <a:spcBef>
                <a:spcPct val="50000"/>
              </a:spcBef>
              <a:buClr>
                <a:srgbClr val="F47920"/>
              </a:buClr>
              <a:buFontTx/>
              <a:buChar char="•"/>
            </a:pPr>
            <a:r>
              <a:rPr lang="de-DE" altLang="de-DE" sz="2000">
                <a:latin typeface="Futura Md BT" pitchFamily="34" charset="0"/>
              </a:rPr>
              <a:t> das vierteljährliche Informationsmagazin „weltweit verbunden“</a:t>
            </a:r>
          </a:p>
          <a:p>
            <a:pPr>
              <a:spcBef>
                <a:spcPct val="50000"/>
              </a:spcBef>
              <a:buClr>
                <a:srgbClr val="F47920"/>
              </a:buClr>
              <a:buFontTx/>
              <a:buChar char="•"/>
            </a:pPr>
            <a:r>
              <a:rPr lang="de-DE" altLang="de-DE" sz="2000">
                <a:latin typeface="Futura Md BT" pitchFamily="34" charset="0"/>
              </a:rPr>
              <a:t> den zwei- bis vierwöchigen Newsletter „HMH-aktuell“ mit aktuellen Kurzinformationen aus Mission und Ökumene</a:t>
            </a:r>
          </a:p>
        </p:txBody>
      </p:sp>
      <p:pic>
        <p:nvPicPr>
          <p:cNvPr id="119818" name="Picture 10" descr="BG-Logo-HKS08_bearbeit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2888" y="1152525"/>
            <a:ext cx="900112"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9" name="Text Box 11"/>
          <p:cNvSpPr txBox="1">
            <a:spLocks noChangeArrowheads="1"/>
          </p:cNvSpPr>
          <p:nvPr/>
        </p:nvSpPr>
        <p:spPr bwMode="auto">
          <a:xfrm>
            <a:off x="1366838" y="5832475"/>
            <a:ext cx="871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a:latin typeface="Futura Md BT" pitchFamily="34" charset="0"/>
              </a:rPr>
              <a:t>Herrnhuter Missionshilfe e.V. </a:t>
            </a:r>
            <a:r>
              <a:rPr lang="de-DE" altLang="de-DE">
                <a:solidFill>
                  <a:srgbClr val="F47920"/>
                </a:solidFill>
                <a:latin typeface="Futura Md BT" pitchFamily="34" charset="0"/>
                <a:sym typeface="Wingdings 2" pitchFamily="18" charset="2"/>
              </a:rPr>
              <a:t></a:t>
            </a:r>
            <a:r>
              <a:rPr lang="de-DE" altLang="de-DE">
                <a:latin typeface="Futura Md BT" pitchFamily="34" charset="0"/>
              </a:rPr>
              <a:t> Konto 0 415 103 </a:t>
            </a:r>
            <a:r>
              <a:rPr lang="de-DE" altLang="de-DE">
                <a:solidFill>
                  <a:srgbClr val="F47920"/>
                </a:solidFill>
                <a:sym typeface="Wingdings 2" pitchFamily="18" charset="2"/>
              </a:rPr>
              <a:t></a:t>
            </a:r>
            <a:r>
              <a:rPr lang="de-DE" altLang="de-DE"/>
              <a:t> </a:t>
            </a:r>
            <a:r>
              <a:rPr lang="de-DE" altLang="de-DE">
                <a:latin typeface="Futura Md BT" pitchFamily="34" charset="0"/>
              </a:rPr>
              <a:t>bei EKK (BLZ 600 606 06)</a:t>
            </a:r>
          </a:p>
        </p:txBody>
      </p:sp>
      <p:sp>
        <p:nvSpPr>
          <p:cNvPr id="119820" name="Text Box 12"/>
          <p:cNvSpPr txBox="1">
            <a:spLocks noChangeArrowheads="1"/>
          </p:cNvSpPr>
          <p:nvPr/>
        </p:nvSpPr>
        <p:spPr bwMode="auto">
          <a:xfrm>
            <a:off x="1368425" y="4752975"/>
            <a:ext cx="878522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e-DE" altLang="de-DE" sz="2000">
                <a:latin typeface="Futura Md BT" pitchFamily="34" charset="0"/>
              </a:rPr>
              <a:t>Herrnhuter Missionshilfe, Badwasen 6, 73087 Bad Boll, 071 64/ 94 21-0, </a:t>
            </a:r>
          </a:p>
          <a:p>
            <a:r>
              <a:rPr lang="de-DE" altLang="de-DE" sz="2000">
                <a:latin typeface="Futura Md BT" pitchFamily="34" charset="0"/>
              </a:rPr>
              <a:t>www.herrnhuter-missionshilfe.de</a:t>
            </a: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4"/>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sp>
        <p:nvSpPr>
          <p:cNvPr id="35845" name="Rectangle 5"/>
          <p:cNvSpPr>
            <a:spLocks noGrp="1" noChangeArrowheads="1"/>
          </p:cNvSpPr>
          <p:nvPr>
            <p:ph type="body" sz="half" idx="1"/>
          </p:nvPr>
        </p:nvSpPr>
        <p:spPr>
          <a:xfrm>
            <a:off x="5976938" y="1295400"/>
            <a:ext cx="5108575" cy="4824413"/>
          </a:xfrm>
        </p:spPr>
        <p:txBody>
          <a:bodyPr/>
          <a:lstStyle/>
          <a:p>
            <a:r>
              <a:rPr lang="de-DE" altLang="de-DE" sz="2800"/>
              <a:t>5,5 Mio Einwohner</a:t>
            </a:r>
          </a:p>
          <a:p>
            <a:r>
              <a:rPr lang="de-DE" altLang="de-DE" sz="2800"/>
              <a:t>1,5 Mio Einwohner leben in Managua</a:t>
            </a:r>
          </a:p>
          <a:p>
            <a:r>
              <a:rPr lang="de-DE" altLang="de-DE" sz="2800"/>
              <a:t>130.000 km</a:t>
            </a:r>
            <a:r>
              <a:rPr lang="de-DE" altLang="de-DE" sz="2800" baseline="30000"/>
              <a:t>2</a:t>
            </a:r>
            <a:r>
              <a:rPr lang="de-DE" altLang="de-DE" sz="2800"/>
              <a:t> (Deutschland 360.000 km</a:t>
            </a:r>
            <a:r>
              <a:rPr lang="de-DE" altLang="de-DE" sz="2800" baseline="30000"/>
              <a:t>2</a:t>
            </a:r>
            <a:r>
              <a:rPr lang="de-DE" altLang="de-DE" sz="2800"/>
              <a:t>)</a:t>
            </a:r>
          </a:p>
          <a:p>
            <a:r>
              <a:rPr lang="de-DE" altLang="de-DE" sz="2800"/>
              <a:t>Zweitärmstes Land Lateinamerikas</a:t>
            </a:r>
          </a:p>
          <a:p>
            <a:r>
              <a:rPr lang="de-DE" altLang="de-DE" sz="2800"/>
              <a:t>80% der Bevölkerung haben weniger als 2 US$ am Tag</a:t>
            </a:r>
          </a:p>
        </p:txBody>
      </p:sp>
      <p:pic>
        <p:nvPicPr>
          <p:cNvPr id="35847" name="Picture 7" descr="karte-8-641"/>
          <p:cNvPicPr>
            <a:picLocks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76263" y="1511300"/>
            <a:ext cx="5053012" cy="42767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wipe(left)">
                                      <p:cBhvr>
                                        <p:cTn id="7" dur="2000"/>
                                        <p:tgtEl>
                                          <p:spTgt spid="35845">
                                            <p:txEl>
                                              <p:pRg st="0" end="0"/>
                                            </p:txEl>
                                          </p:spTgt>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35845">
                                            <p:txEl>
                                              <p:pRg st="1" end="1"/>
                                            </p:txEl>
                                          </p:spTgt>
                                        </p:tgtEl>
                                        <p:attrNameLst>
                                          <p:attrName>style.visibility</p:attrName>
                                        </p:attrNameLst>
                                      </p:cBhvr>
                                      <p:to>
                                        <p:strVal val="visible"/>
                                      </p:to>
                                    </p:set>
                                    <p:animEffect transition="in" filter="wipe(left)">
                                      <p:cBhvr>
                                        <p:cTn id="11" dur="2000"/>
                                        <p:tgtEl>
                                          <p:spTgt spid="35845">
                                            <p:txEl>
                                              <p:pRg st="1" end="1"/>
                                            </p:txEl>
                                          </p:spTgt>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35845">
                                            <p:txEl>
                                              <p:pRg st="2" end="2"/>
                                            </p:txEl>
                                          </p:spTgt>
                                        </p:tgtEl>
                                        <p:attrNameLst>
                                          <p:attrName>style.visibility</p:attrName>
                                        </p:attrNameLst>
                                      </p:cBhvr>
                                      <p:to>
                                        <p:strVal val="visible"/>
                                      </p:to>
                                    </p:set>
                                    <p:animEffect transition="in" filter="wipe(left)">
                                      <p:cBhvr>
                                        <p:cTn id="15" dur="2000"/>
                                        <p:tgtEl>
                                          <p:spTgt spid="35845">
                                            <p:txEl>
                                              <p:pRg st="2" end="2"/>
                                            </p:txEl>
                                          </p:spTgt>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35845">
                                            <p:txEl>
                                              <p:pRg st="3" end="3"/>
                                            </p:txEl>
                                          </p:spTgt>
                                        </p:tgtEl>
                                        <p:attrNameLst>
                                          <p:attrName>style.visibility</p:attrName>
                                        </p:attrNameLst>
                                      </p:cBhvr>
                                      <p:to>
                                        <p:strVal val="visible"/>
                                      </p:to>
                                    </p:set>
                                    <p:animEffect transition="in" filter="wipe(left)">
                                      <p:cBhvr>
                                        <p:cTn id="19" dur="2000"/>
                                        <p:tgtEl>
                                          <p:spTgt spid="35845">
                                            <p:txEl>
                                              <p:pRg st="3" end="3"/>
                                            </p:txEl>
                                          </p:spTgt>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35845">
                                            <p:txEl>
                                              <p:pRg st="4" end="4"/>
                                            </p:txEl>
                                          </p:spTgt>
                                        </p:tgtEl>
                                        <p:attrNameLst>
                                          <p:attrName>style.visibility</p:attrName>
                                        </p:attrNameLst>
                                      </p:cBhvr>
                                      <p:to>
                                        <p:strVal val="visible"/>
                                      </p:to>
                                    </p:set>
                                    <p:animEffect transition="in" filter="wipe(left)">
                                      <p:cBhvr>
                                        <p:cTn id="23" dur="2000"/>
                                        <p:tgtEl>
                                          <p:spTgt spid="358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pic>
        <p:nvPicPr>
          <p:cNvPr id="27657" name="Picture 9" descr="P1240205"/>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7158038" cy="58213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63" name="Picture 15" descr="P1180554"/>
          <p:cNvPicPr>
            <a:picLocks noChangeAspect="1" noChangeArrowheads="1"/>
          </p:cNvPicPr>
          <p:nvPr/>
        </p:nvPicPr>
        <p:blipFill>
          <a:blip r:embed="rId4" cstate="print">
            <a:extLst>
              <a:ext uri="{28A0092B-C50C-407E-A947-70E740481C1C}">
                <a14:useLocalDpi xmlns:a14="http://schemas.microsoft.com/office/drawing/2010/main" val="0"/>
              </a:ext>
            </a:extLst>
          </a:blip>
          <a:srcRect l="2432" r="1736" b="8800"/>
          <a:stretch>
            <a:fillRect/>
          </a:stretch>
        </p:blipFill>
        <p:spPr bwMode="auto">
          <a:xfrm>
            <a:off x="7151688" y="3359150"/>
            <a:ext cx="437038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5" name="Text Box 17"/>
          <p:cNvSpPr txBox="1">
            <a:spLocks noChangeArrowheads="1"/>
          </p:cNvSpPr>
          <p:nvPr/>
        </p:nvSpPr>
        <p:spPr bwMode="auto">
          <a:xfrm>
            <a:off x="7416800" y="1511300"/>
            <a:ext cx="3457575" cy="1160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Clr>
                <a:srgbClr val="F47920"/>
              </a:buClr>
              <a:buFontTx/>
              <a:buChar char="•"/>
            </a:pPr>
            <a:r>
              <a:rPr lang="de-DE" altLang="de-DE" sz="2800">
                <a:latin typeface="Futura Md BT" pitchFamily="34" charset="0"/>
              </a:rPr>
              <a:t> 80% Katholiken</a:t>
            </a:r>
          </a:p>
          <a:p>
            <a:pPr>
              <a:spcBef>
                <a:spcPct val="50000"/>
              </a:spcBef>
              <a:buClr>
                <a:srgbClr val="F47920"/>
              </a:buClr>
              <a:buFontTx/>
              <a:buChar char="•"/>
            </a:pPr>
            <a:r>
              <a:rPr lang="de-DE" altLang="de-DE" sz="2800">
                <a:latin typeface="Futura Md BT" pitchFamily="34" charset="0"/>
              </a:rPr>
              <a:t> 20 % Protestanten</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657"/>
                                        </p:tgtEl>
                                        <p:attrNameLst>
                                          <p:attrName>style.visibility</p:attrName>
                                        </p:attrNameLst>
                                      </p:cBhvr>
                                      <p:to>
                                        <p:strVal val="visible"/>
                                      </p:to>
                                    </p:set>
                                    <p:animEffect transition="in" filter="fade">
                                      <p:cBhvr>
                                        <p:cTn id="7" dur="1000"/>
                                        <p:tgtEl>
                                          <p:spTgt spid="27657"/>
                                        </p:tgtEl>
                                      </p:cBhvr>
                                    </p:animEffect>
                                  </p:childTnLst>
                                </p:cTn>
                              </p:par>
                            </p:childTnLst>
                          </p:cTn>
                        </p:par>
                        <p:par>
                          <p:cTn id="8" fill="hold" nodeType="afterGroup">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7665">
                                            <p:txEl>
                                              <p:pRg st="0" end="0"/>
                                            </p:txEl>
                                          </p:spTgt>
                                        </p:tgtEl>
                                        <p:attrNameLst>
                                          <p:attrName>style.visibility</p:attrName>
                                        </p:attrNameLst>
                                      </p:cBhvr>
                                      <p:to>
                                        <p:strVal val="visible"/>
                                      </p:to>
                                    </p:set>
                                    <p:animEffect transition="in" filter="wipe(left)">
                                      <p:cBhvr>
                                        <p:cTn id="11" dur="2000"/>
                                        <p:tgtEl>
                                          <p:spTgt spid="27665">
                                            <p:txEl>
                                              <p:pRg st="0" end="0"/>
                                            </p:txEl>
                                          </p:spTgt>
                                        </p:tgtEl>
                                      </p:cBhvr>
                                    </p:animEffect>
                                  </p:childTnLst>
                                </p:cTn>
                              </p:par>
                            </p:childTnLst>
                          </p:cTn>
                        </p:par>
                        <p:par>
                          <p:cTn id="12" fill="hold" nodeType="afterGroup">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27665">
                                            <p:txEl>
                                              <p:pRg st="1" end="1"/>
                                            </p:txEl>
                                          </p:spTgt>
                                        </p:tgtEl>
                                        <p:attrNameLst>
                                          <p:attrName>style.visibility</p:attrName>
                                        </p:attrNameLst>
                                      </p:cBhvr>
                                      <p:to>
                                        <p:strVal val="visible"/>
                                      </p:to>
                                    </p:set>
                                    <p:animEffect transition="in" filter="wipe(left)">
                                      <p:cBhvr>
                                        <p:cTn id="15" dur="2000"/>
                                        <p:tgtEl>
                                          <p:spTgt spid="27665">
                                            <p:txEl>
                                              <p:pRg st="1" end="1"/>
                                            </p:txEl>
                                          </p:spTgt>
                                        </p:tgtEl>
                                      </p:cBhvr>
                                    </p:animEffect>
                                  </p:childTnLst>
                                </p:cTn>
                              </p:par>
                            </p:childTnLst>
                          </p:cTn>
                        </p:par>
                        <p:par>
                          <p:cTn id="16" fill="hold" nodeType="afterGroup">
                            <p:stCondLst>
                              <p:cond delay="5000"/>
                            </p:stCondLst>
                            <p:childTnLst>
                              <p:par>
                                <p:cTn id="17" presetID="10" presetClass="entr" presetSubtype="0" fill="hold" nodeType="afterEffect">
                                  <p:stCondLst>
                                    <p:cond delay="0"/>
                                  </p:stCondLst>
                                  <p:childTnLst>
                                    <p:set>
                                      <p:cBhvr>
                                        <p:cTn id="18" dur="1" fill="hold">
                                          <p:stCondLst>
                                            <p:cond delay="0"/>
                                          </p:stCondLst>
                                        </p:cTn>
                                        <p:tgtEl>
                                          <p:spTgt spid="27663"/>
                                        </p:tgtEl>
                                        <p:attrNameLst>
                                          <p:attrName>style.visibility</p:attrName>
                                        </p:attrNameLst>
                                      </p:cBhvr>
                                      <p:to>
                                        <p:strVal val="visible"/>
                                      </p:to>
                                    </p:set>
                                    <p:animEffect transition="in" filter="fade">
                                      <p:cBhvr>
                                        <p:cTn id="19" dur="1000"/>
                                        <p:tgtEl>
                                          <p:spTgt spid="276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4"/>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pic>
        <p:nvPicPr>
          <p:cNvPr id="30727" name="Picture 7" descr="P1240214"/>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0" y="936625"/>
            <a:ext cx="5753100"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30" name="Picture 10" descr="P1240199"/>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764213" y="2009775"/>
            <a:ext cx="5757862" cy="44704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31" name="Text Box 11"/>
          <p:cNvSpPr txBox="1">
            <a:spLocks noChangeArrowheads="1"/>
          </p:cNvSpPr>
          <p:nvPr/>
        </p:nvSpPr>
        <p:spPr bwMode="auto">
          <a:xfrm>
            <a:off x="6121400" y="1152525"/>
            <a:ext cx="37449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e-DE" altLang="de-DE" sz="2800">
                <a:latin typeface="Futura Md BT" pitchFamily="34" charset="0"/>
              </a:rPr>
              <a:t>zwischen Revolution</a:t>
            </a:r>
          </a:p>
        </p:txBody>
      </p:sp>
      <p:sp>
        <p:nvSpPr>
          <p:cNvPr id="30732" name="Text Box 12"/>
          <p:cNvSpPr txBox="1">
            <a:spLocks noChangeArrowheads="1"/>
          </p:cNvSpPr>
          <p:nvPr/>
        </p:nvSpPr>
        <p:spPr bwMode="auto">
          <a:xfrm>
            <a:off x="2160588" y="5688013"/>
            <a:ext cx="3024187"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de-DE" altLang="de-DE" sz="2800">
                <a:latin typeface="Futura Md BT" pitchFamily="34" charset="0"/>
              </a:rPr>
              <a:t>und Liberalität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1000"/>
                                        <p:tgtEl>
                                          <p:spTgt spid="30727"/>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0730"/>
                                        </p:tgtEl>
                                        <p:attrNameLst>
                                          <p:attrName>style.visibility</p:attrName>
                                        </p:attrNameLst>
                                      </p:cBhvr>
                                      <p:to>
                                        <p:strVal val="visible"/>
                                      </p:to>
                                    </p:set>
                                    <p:animEffect transition="in" filter="fade">
                                      <p:cBhvr>
                                        <p:cTn id="11" dur="1000"/>
                                        <p:tgtEl>
                                          <p:spTgt spid="30730"/>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30731"/>
                                        </p:tgtEl>
                                        <p:attrNameLst>
                                          <p:attrName>style.visibility</p:attrName>
                                        </p:attrNameLst>
                                      </p:cBhvr>
                                      <p:to>
                                        <p:strVal val="visible"/>
                                      </p:to>
                                    </p:set>
                                    <p:animEffect transition="in" filter="wipe(left)">
                                      <p:cBhvr>
                                        <p:cTn id="15" dur="2000"/>
                                        <p:tgtEl>
                                          <p:spTgt spid="30731"/>
                                        </p:tgtEl>
                                      </p:cBhvr>
                                    </p:animEffect>
                                  </p:childTnLst>
                                </p:cTn>
                              </p:par>
                            </p:childTnLst>
                          </p:cTn>
                        </p:par>
                        <p:par>
                          <p:cTn id="16" fill="hold" nodeType="afterGroup">
                            <p:stCondLst>
                              <p:cond delay="4000"/>
                            </p:stCondLst>
                            <p:childTnLst>
                              <p:par>
                                <p:cTn id="17" presetID="22" presetClass="entr" presetSubtype="8" fill="hold" grpId="0" nodeType="afterEffect">
                                  <p:stCondLst>
                                    <p:cond delay="0"/>
                                  </p:stCondLst>
                                  <p:childTnLst>
                                    <p:set>
                                      <p:cBhvr>
                                        <p:cTn id="18" dur="1" fill="hold">
                                          <p:stCondLst>
                                            <p:cond delay="0"/>
                                          </p:stCondLst>
                                        </p:cTn>
                                        <p:tgtEl>
                                          <p:spTgt spid="30732"/>
                                        </p:tgtEl>
                                        <p:attrNameLst>
                                          <p:attrName>style.visibility</p:attrName>
                                        </p:attrNameLst>
                                      </p:cBhvr>
                                      <p:to>
                                        <p:strVal val="visible"/>
                                      </p:to>
                                    </p:set>
                                    <p:animEffect transition="in" filter="wipe(left)">
                                      <p:cBhvr>
                                        <p:cTn id="19" dur="1000"/>
                                        <p:tgtEl>
                                          <p:spTgt spid="30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1" grpId="0"/>
      <p:bldP spid="307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Rectangle 10"/>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pic>
        <p:nvPicPr>
          <p:cNvPr id="23565" name="Picture 13" descr="P1240210"/>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472238" y="935038"/>
            <a:ext cx="5049837" cy="3832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66" name="Picture 14" descr="P1240206"/>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0" y="2154238"/>
            <a:ext cx="6473825" cy="4325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67" name="Text Box 15"/>
          <p:cNvSpPr txBox="1">
            <a:spLocks noChangeArrowheads="1"/>
          </p:cNvSpPr>
          <p:nvPr/>
        </p:nvSpPr>
        <p:spPr bwMode="auto">
          <a:xfrm>
            <a:off x="1512888" y="1223963"/>
            <a:ext cx="4032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Der Präsidentenpalast</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fade">
                                      <p:cBhvr>
                                        <p:cTn id="7" dur="1000"/>
                                        <p:tgtEl>
                                          <p:spTgt spid="23566"/>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23565"/>
                                        </p:tgtEl>
                                        <p:attrNameLst>
                                          <p:attrName>style.visibility</p:attrName>
                                        </p:attrNameLst>
                                      </p:cBhvr>
                                      <p:to>
                                        <p:strVal val="visible"/>
                                      </p:to>
                                    </p:set>
                                    <p:animEffect transition="in" filter="fade">
                                      <p:cBhvr>
                                        <p:cTn id="11" dur="1000"/>
                                        <p:tgtEl>
                                          <p:spTgt spid="23565"/>
                                        </p:tgtEl>
                                      </p:cBhvr>
                                    </p:animEffect>
                                  </p:childTnLst>
                                </p:cTn>
                              </p:par>
                            </p:childTnLst>
                          </p:cTn>
                        </p:par>
                        <p:par>
                          <p:cTn id="12" fill="hold" nodeType="afterGroup">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3567"/>
                                        </p:tgtEl>
                                        <p:attrNameLst>
                                          <p:attrName>style.visibility</p:attrName>
                                        </p:attrNameLst>
                                      </p:cBhvr>
                                      <p:to>
                                        <p:strVal val="visible"/>
                                      </p:to>
                                    </p:set>
                                    <p:animEffect transition="in" filter="wipe(left)">
                                      <p:cBhvr>
                                        <p:cTn id="15" dur="2000"/>
                                        <p:tgtEl>
                                          <p:spTgt spid="23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4"/>
          <p:cNvSpPr>
            <a:spLocks noGrp="1" noChangeArrowheads="1"/>
          </p:cNvSpPr>
          <p:nvPr>
            <p:ph type="title"/>
          </p:nvPr>
        </p:nvSpPr>
        <p:spPr/>
        <p:txBody>
          <a:bodyPr/>
          <a:lstStyle/>
          <a:p>
            <a:r>
              <a:rPr lang="de-DE" altLang="de-DE">
                <a:solidFill>
                  <a:srgbClr val="F47920"/>
                </a:solidFill>
                <a:latin typeface="Futura Md BT" pitchFamily="34" charset="0"/>
                <a:cs typeface="Arial" charset="0"/>
                <a:sym typeface="Wingdings" pitchFamily="2" charset="2"/>
              </a:rPr>
              <a:t>  ■  </a:t>
            </a:r>
            <a:r>
              <a:rPr lang="de-DE" altLang="de-DE"/>
              <a:t>Nicaragua</a:t>
            </a:r>
          </a:p>
        </p:txBody>
      </p:sp>
      <p:pic>
        <p:nvPicPr>
          <p:cNvPr id="37899" name="Picture 11" descr="P1240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375"/>
            <a:ext cx="43053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P1240219"/>
          <p:cNvPicPr>
            <a:picLocks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281488" y="2619375"/>
            <a:ext cx="4081462" cy="40163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8" name="Picture 10" descr="P1240243"/>
          <p:cNvPicPr>
            <a:picLocks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8356600" y="936625"/>
            <a:ext cx="3165475" cy="4471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900" name="Text Box 12"/>
          <p:cNvSpPr txBox="1">
            <a:spLocks noChangeArrowheads="1"/>
          </p:cNvSpPr>
          <p:nvPr/>
        </p:nvSpPr>
        <p:spPr bwMode="auto">
          <a:xfrm>
            <a:off x="2305050" y="1439863"/>
            <a:ext cx="48958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de-DE" altLang="de-DE" sz="2800">
                <a:latin typeface="Futura Md BT" pitchFamily="34" charset="0"/>
              </a:rPr>
              <a:t>große soziale Unterschiede</a:t>
            </a:r>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7899"/>
                                        </p:tgtEl>
                                        <p:attrNameLst>
                                          <p:attrName>style.visibility</p:attrName>
                                        </p:attrNameLst>
                                      </p:cBhvr>
                                      <p:to>
                                        <p:strVal val="visible"/>
                                      </p:to>
                                    </p:set>
                                    <p:animEffect transition="in" filter="fade">
                                      <p:cBhvr>
                                        <p:cTn id="7" dur="1000"/>
                                        <p:tgtEl>
                                          <p:spTgt spid="37899"/>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37898"/>
                                        </p:tgtEl>
                                        <p:attrNameLst>
                                          <p:attrName>style.visibility</p:attrName>
                                        </p:attrNameLst>
                                      </p:cBhvr>
                                      <p:to>
                                        <p:strVal val="visible"/>
                                      </p:to>
                                    </p:set>
                                    <p:animEffect transition="in" filter="fade">
                                      <p:cBhvr>
                                        <p:cTn id="11" dur="1000"/>
                                        <p:tgtEl>
                                          <p:spTgt spid="37898"/>
                                        </p:tgtEl>
                                      </p:cBhvr>
                                    </p:animEffect>
                                  </p:childTnLst>
                                </p:cTn>
                              </p:par>
                            </p:childTnLst>
                          </p:cTn>
                        </p:par>
                        <p:par>
                          <p:cTn id="12" fill="hold" nodeType="afterGroup">
                            <p:stCondLst>
                              <p:cond delay="2000"/>
                            </p:stCondLst>
                            <p:childTnLst>
                              <p:par>
                                <p:cTn id="13" presetID="10" presetClass="entr" presetSubtype="0" fill="hold" nodeType="afterEffect">
                                  <p:stCondLst>
                                    <p:cond delay="0"/>
                                  </p:stCondLst>
                                  <p:childTnLst>
                                    <p:set>
                                      <p:cBhvr>
                                        <p:cTn id="14" dur="1" fill="hold">
                                          <p:stCondLst>
                                            <p:cond delay="0"/>
                                          </p:stCondLst>
                                        </p:cTn>
                                        <p:tgtEl>
                                          <p:spTgt spid="37895"/>
                                        </p:tgtEl>
                                        <p:attrNameLst>
                                          <p:attrName>style.visibility</p:attrName>
                                        </p:attrNameLst>
                                      </p:cBhvr>
                                      <p:to>
                                        <p:strVal val="visible"/>
                                      </p:to>
                                    </p:set>
                                    <p:animEffect transition="in" filter="fade">
                                      <p:cBhvr>
                                        <p:cTn id="15" dur="1000"/>
                                        <p:tgtEl>
                                          <p:spTgt spid="37895"/>
                                        </p:tgtEl>
                                      </p:cBhvr>
                                    </p:animEffect>
                                  </p:childTnLst>
                                </p:cTn>
                              </p:par>
                            </p:childTnLst>
                          </p:cTn>
                        </p:par>
                        <p:par>
                          <p:cTn id="16" fill="hold" nodeType="afterGroup">
                            <p:stCondLst>
                              <p:cond delay="3000"/>
                            </p:stCondLst>
                            <p:childTnLst>
                              <p:par>
                                <p:cTn id="17" presetID="22" presetClass="entr" presetSubtype="8" fill="hold" grpId="0" nodeType="afterEffect">
                                  <p:stCondLst>
                                    <p:cond delay="0"/>
                                  </p:stCondLst>
                                  <p:childTnLst>
                                    <p:set>
                                      <p:cBhvr>
                                        <p:cTn id="18" dur="1" fill="hold">
                                          <p:stCondLst>
                                            <p:cond delay="0"/>
                                          </p:stCondLst>
                                        </p:cTn>
                                        <p:tgtEl>
                                          <p:spTgt spid="37900"/>
                                        </p:tgtEl>
                                        <p:attrNameLst>
                                          <p:attrName>style.visibility</p:attrName>
                                        </p:attrNameLst>
                                      </p:cBhvr>
                                      <p:to>
                                        <p:strVal val="visible"/>
                                      </p:to>
                                    </p:set>
                                    <p:animEffect transition="in" filter="wipe(left)">
                                      <p:cBhvr>
                                        <p:cTn id="19" dur="2000"/>
                                        <p:tgtEl>
                                          <p:spTgt spid="379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00" grpId="0"/>
    </p:bldLst>
  </p:timing>
</p:sld>
</file>

<file path=ppt/theme/theme1.xml><?xml version="1.0" encoding="utf-8"?>
<a:theme xmlns:a="http://schemas.openxmlformats.org/drawingml/2006/main" name="1_HMH Standart">
  <a:themeElements>
    <a:clrScheme name="1_HMH Stand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HMH Standart">
      <a:majorFont>
        <a:latin typeface="Futura Hv BT"/>
        <a:ea typeface=""/>
        <a:cs typeface=""/>
      </a:majorFont>
      <a:minorFont>
        <a:latin typeface="Futura Md BT"/>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HMH Standar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HMH Standar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HMH Standar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HMH Standar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HMH Standar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HMH Standar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HMH Standar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HMH Standar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HMH Standar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HMH Standar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HMH Standar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HMH Standar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HMH Standart</Template>
  <TotalTime>0</TotalTime>
  <Words>5500</Words>
  <Application>Microsoft Office PowerPoint</Application>
  <PresentationFormat>Benutzerdefiniert</PresentationFormat>
  <Paragraphs>411</Paragraphs>
  <Slides>46</Slides>
  <Notes>46</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46</vt:i4>
      </vt:variant>
    </vt:vector>
  </HeadingPairs>
  <TitlesOfParts>
    <vt:vector size="55" baseType="lpstr">
      <vt:lpstr>Arial</vt:lpstr>
      <vt:lpstr>Futura Hv BT</vt:lpstr>
      <vt:lpstr>Futura Md BT</vt:lpstr>
      <vt:lpstr>Garamond Premr Pro</vt:lpstr>
      <vt:lpstr>Wingdings</vt:lpstr>
      <vt:lpstr>GarmdITC Bk BT</vt:lpstr>
      <vt:lpstr>Garamond Premr Pro Smbd</vt:lpstr>
      <vt:lpstr>Wingdings 2</vt:lpstr>
      <vt:lpstr>1_HMH Standart</vt:lpstr>
      <vt:lpstr>Nicaragua</vt:lpstr>
      <vt:lpstr>PowerPoint-Präsentation</vt:lpstr>
      <vt:lpstr>PowerPoint-Präsentation</vt:lpstr>
      <vt:lpstr>  ■  Nicaragua</vt:lpstr>
      <vt:lpstr>  ■  Nicaragua</vt:lpstr>
      <vt:lpstr>  ■  Nicaragua</vt:lpstr>
      <vt:lpstr>  ■  Nicaragua</vt:lpstr>
      <vt:lpstr>  ■  Nicaragua</vt:lpstr>
      <vt:lpstr>  ■  Nicaragua</vt:lpstr>
      <vt:lpstr>  ■ ■  Die Miskitoküste</vt:lpstr>
      <vt:lpstr>  ■ ■  Die Miskitoküste</vt:lpstr>
      <vt:lpstr>  ■ ■  Die Miskitoküste</vt:lpstr>
      <vt:lpstr>  ■ ■  Die Miskitoküste</vt:lpstr>
      <vt:lpstr>  ■ ■  Die Miskitoküste</vt:lpstr>
      <vt:lpstr>  ■ ■  Die Miskitoküste</vt:lpstr>
      <vt:lpstr>  ■ ■  Die Miskitoküste</vt:lpstr>
      <vt:lpstr>  ■ ■  Die Miskitoküste</vt:lpstr>
      <vt:lpstr>  ■ ■  Die Miskitoküste</vt:lpstr>
      <vt:lpstr>  ■ ■  Die Miskitoküste</vt:lpstr>
      <vt:lpstr>  ■ ■  Die Miskitoküste</vt:lpstr>
      <vt:lpstr>  ■ ■ ■  Hurrikan Felix </vt:lpstr>
      <vt:lpstr>  ■ ■ ■  Hurrikan Felix </vt:lpstr>
      <vt:lpstr>  ■ ■ ■  Hurrikan Felix </vt:lpstr>
      <vt:lpstr>  ■ ■ ■  Hurrikan Felix </vt:lpstr>
      <vt:lpstr>  ■ ■ ■  Hurrikan Felix </vt:lpstr>
      <vt:lpstr>  ■ ■ ■  Hurrikan Felix </vt:lpstr>
      <vt:lpstr>  ■ ■ ■  Hurrikan Felix </vt:lpstr>
      <vt:lpstr>  ■ ■ ■  Hurrikan Felix </vt:lpstr>
      <vt:lpstr>  ■ ■ ■  Hurrikan Felix </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  ■ ■ ■ ■  Brüdergemeine</vt:lpstr>
      <vt:lpstr>PowerPoint-Präsentation</vt:lpstr>
      <vt:lpstr>PowerPoint-Präsentation</vt:lpstr>
    </vt:vector>
  </TitlesOfParts>
  <Company>HMH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Niels Gärtner</dc:creator>
  <cp:lastModifiedBy>Niels Gärtner</cp:lastModifiedBy>
  <cp:revision>24</cp:revision>
  <dcterms:created xsi:type="dcterms:W3CDTF">2008-08-27T14:52:29Z</dcterms:created>
  <dcterms:modified xsi:type="dcterms:W3CDTF">2020-05-29T13:29:13Z</dcterms:modified>
</cp:coreProperties>
</file>