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51" r:id="rId3"/>
    <p:sldId id="336" r:id="rId4"/>
    <p:sldId id="312" r:id="rId5"/>
    <p:sldId id="309" r:id="rId6"/>
    <p:sldId id="310" r:id="rId7"/>
    <p:sldId id="314" r:id="rId8"/>
    <p:sldId id="317" r:id="rId9"/>
    <p:sldId id="313" r:id="rId10"/>
    <p:sldId id="316" r:id="rId11"/>
    <p:sldId id="322" r:id="rId12"/>
    <p:sldId id="315" r:id="rId13"/>
    <p:sldId id="320" r:id="rId14"/>
    <p:sldId id="318" r:id="rId15"/>
    <p:sldId id="319" r:id="rId16"/>
    <p:sldId id="354" r:id="rId17"/>
    <p:sldId id="327" r:id="rId18"/>
    <p:sldId id="323" r:id="rId19"/>
    <p:sldId id="324" r:id="rId20"/>
    <p:sldId id="325" r:id="rId21"/>
    <p:sldId id="326" r:id="rId22"/>
    <p:sldId id="337" r:id="rId23"/>
    <p:sldId id="328" r:id="rId24"/>
    <p:sldId id="331" r:id="rId25"/>
    <p:sldId id="332" r:id="rId26"/>
    <p:sldId id="329" r:id="rId27"/>
    <p:sldId id="333" r:id="rId28"/>
    <p:sldId id="334" r:id="rId29"/>
    <p:sldId id="335" r:id="rId30"/>
    <p:sldId id="355" r:id="rId31"/>
    <p:sldId id="342" r:id="rId32"/>
    <p:sldId id="338" r:id="rId33"/>
    <p:sldId id="339" r:id="rId34"/>
    <p:sldId id="340" r:id="rId35"/>
    <p:sldId id="341" r:id="rId36"/>
    <p:sldId id="343" r:id="rId37"/>
    <p:sldId id="344" r:id="rId38"/>
    <p:sldId id="345" r:id="rId39"/>
    <p:sldId id="346" r:id="rId40"/>
    <p:sldId id="348" r:id="rId41"/>
    <p:sldId id="349" r:id="rId42"/>
    <p:sldId id="347" r:id="rId43"/>
    <p:sldId id="350" r:id="rId44"/>
  </p:sldIdLst>
  <p:sldSz cx="9144000" cy="5143500" type="screen16x9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LOLtaDliANrHU6gzAhW7w==" hashData="rnpUM3l6YhlBaEm3O9ydv7uA6R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0"/>
    <a:srgbClr val="B8E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76229" autoAdjust="0"/>
  </p:normalViewPr>
  <p:slideViewPr>
    <p:cSldViewPr showGuides="1">
      <p:cViewPr varScale="1">
        <p:scale>
          <a:sx n="118" d="100"/>
          <a:sy n="118" d="100"/>
        </p:scale>
        <p:origin x="-1434" y="-90"/>
      </p:cViewPr>
      <p:guideLst>
        <p:guide orient="horz" pos="15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1" d="100"/>
          <a:sy n="71" d="100"/>
        </p:scale>
        <p:origin x="-2124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B95546-030E-449E-A920-7D8B587CF896}" type="datetimeFigureOut">
              <a:rPr lang="de-DE"/>
              <a:pPr>
                <a:defRPr/>
              </a:pPr>
              <a:t>29.05.2020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FBC24B5-9A7B-47A2-B5D9-8F209E77BA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3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de-DE" sz="1700" b="1" dirty="0" smtClean="0"/>
              <a:t>Hartes Leben in Malawi</a:t>
            </a:r>
          </a:p>
          <a:p>
            <a:pPr algn="ctr" eaLnBrk="1" hangingPunct="1">
              <a:spcBef>
                <a:spcPct val="0"/>
              </a:spcBef>
            </a:pPr>
            <a:endParaRPr lang="de-DE" sz="1700" b="1" dirty="0" smtClean="0"/>
          </a:p>
          <a:p>
            <a:r>
              <a:rPr lang="de-DE" sz="1200" i="1" dirty="0" smtClean="0"/>
              <a:t>Falls Sie den Text zur Präsentation ausdrucken möchten, klicken Sie bitte auf die Schaltfläche. </a:t>
            </a:r>
          </a:p>
          <a:p>
            <a:r>
              <a:rPr lang="de-DE" sz="1200" i="1" dirty="0" smtClean="0"/>
              <a:t>Der Adobe Reader öffnet dann das </a:t>
            </a:r>
            <a:r>
              <a:rPr lang="de-DE" sz="1200" i="1" dirty="0" err="1" smtClean="0"/>
              <a:t>pdf</a:t>
            </a:r>
            <a:r>
              <a:rPr lang="de-DE" sz="1200" i="1" dirty="0" smtClean="0"/>
              <a:t>-Dokument, das Sie ausdrucken können.</a:t>
            </a:r>
          </a:p>
          <a:p>
            <a:r>
              <a:rPr lang="de-DE" sz="1200" i="1" dirty="0" smtClean="0"/>
              <a:t>Den Adobe Reader erhalten Sie kostenlos unter www.adobe.de.</a:t>
            </a:r>
          </a:p>
          <a:p>
            <a:endParaRPr lang="de-DE" dirty="0" smtClean="0">
              <a:latin typeface="Garamond Premr Pro" pitchFamily="18" charset="0"/>
            </a:endParaRPr>
          </a:p>
          <a:p>
            <a:r>
              <a:rPr lang="de-DE" sz="1800" dirty="0" smtClean="0">
                <a:latin typeface="Garamond Premr Pro Smbd" pitchFamily="18" charset="0"/>
                <a:sym typeface="Wingdings" pitchFamily="2" charset="2"/>
              </a:rPr>
              <a:t></a:t>
            </a:r>
            <a:r>
              <a:rPr lang="de-DE" dirty="0" smtClean="0">
                <a:latin typeface="Garamond Premr Pro Smbd" pitchFamily="18" charset="0"/>
                <a:sym typeface="Wingdings" pitchFamily="2" charset="2"/>
              </a:rPr>
              <a:t> </a:t>
            </a:r>
            <a:r>
              <a:rPr lang="de-DE" sz="1100" i="1" dirty="0" smtClean="0">
                <a:sym typeface="Wingdings" pitchFamily="2" charset="2"/>
              </a:rPr>
              <a:t>(Bitte drücken Sie bei diesem Symbol eine Taste, damit die Präsentation fortfährt)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sz="1400" b="1" dirty="0" smtClean="0"/>
              <a:t>Die Präsentation ist inklusive aller Bilder und Grafiken urheberrechtlich geschützt. Sie darf nur für die von der Herrnhuter Missionshilfe genehmigten Zwecke verwendet werden.</a:t>
            </a:r>
          </a:p>
          <a:p>
            <a:pPr algn="ctr"/>
            <a:endParaRPr lang="de-DE" sz="1400" dirty="0" smtClean="0">
              <a:sym typeface="Symbol"/>
            </a:endParaRPr>
          </a:p>
          <a:p>
            <a:pPr algn="ctr"/>
            <a:r>
              <a:rPr lang="de-DE" sz="1200" b="1" dirty="0" smtClean="0">
                <a:sym typeface="Symbol"/>
              </a:rPr>
              <a:t> HMH 2012</a:t>
            </a:r>
            <a:endParaRPr lang="de-DE" sz="1200" b="1" dirty="0" smtClean="0"/>
          </a:p>
          <a:p>
            <a:pPr algn="ctr"/>
            <a:endParaRPr lang="de-DE" sz="1400" b="1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3A05F-800D-4340-AE33-99A096A18CC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de-DE" sz="1700" b="1" dirty="0" smtClean="0"/>
              <a:t>Südafrika</a:t>
            </a:r>
          </a:p>
          <a:p>
            <a:pPr algn="ctr"/>
            <a:r>
              <a:rPr lang="de-DE" dirty="0" smtClean="0"/>
              <a:t>Licht und Schatten am Kap der Guten Hoffnung</a:t>
            </a:r>
          </a:p>
          <a:p>
            <a:pPr algn="ctr"/>
            <a:endParaRPr lang="de-DE" dirty="0" smtClean="0"/>
          </a:p>
          <a:p>
            <a:r>
              <a:rPr lang="de-DE" sz="1200" i="1" dirty="0" smtClean="0"/>
              <a:t>Falls Sie den Text zur Präsentation ausdrucken möchten, klicken Sie bitte auf die Schaltfläche. </a:t>
            </a:r>
          </a:p>
          <a:p>
            <a:r>
              <a:rPr lang="de-DE" sz="1200" i="1" dirty="0" smtClean="0"/>
              <a:t>Der Adobe Reader öffnet dann das </a:t>
            </a:r>
            <a:r>
              <a:rPr lang="de-DE" sz="1200" i="1" dirty="0" err="1" smtClean="0"/>
              <a:t>pdf</a:t>
            </a:r>
            <a:r>
              <a:rPr lang="de-DE" sz="1200" i="1" dirty="0" smtClean="0"/>
              <a:t>-Dokument, das Sie ausdrucken können.</a:t>
            </a:r>
          </a:p>
          <a:p>
            <a:r>
              <a:rPr lang="de-DE" sz="1200" i="1" dirty="0" smtClean="0"/>
              <a:t>Den Adobe Reader erhalten Sie kostenlos unter www.adobe.de.</a:t>
            </a:r>
          </a:p>
          <a:p>
            <a:endParaRPr lang="de-DE" dirty="0" smtClean="0">
              <a:latin typeface="Garamond Premr Pro" pitchFamily="18" charset="0"/>
            </a:endParaRPr>
          </a:p>
          <a:p>
            <a:r>
              <a:rPr lang="de-DE" sz="1800" dirty="0" smtClean="0">
                <a:latin typeface="Garamond Premr Pro Smbd" pitchFamily="18" charset="0"/>
                <a:sym typeface="Wingdings" pitchFamily="2" charset="2"/>
              </a:rPr>
              <a:t></a:t>
            </a:r>
            <a:r>
              <a:rPr lang="de-DE" dirty="0" smtClean="0">
                <a:latin typeface="Garamond Premr Pro Smbd" pitchFamily="18" charset="0"/>
                <a:sym typeface="Wingdings" pitchFamily="2" charset="2"/>
              </a:rPr>
              <a:t> </a:t>
            </a:r>
            <a:r>
              <a:rPr lang="de-DE" sz="1100" i="1" dirty="0" smtClean="0">
                <a:sym typeface="Wingdings" pitchFamily="2" charset="2"/>
              </a:rPr>
              <a:t>(Bitte drücken Sie bei diesem Symbol eine Taste, damit die Präsentation fortfährt)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sz="1400" b="1" dirty="0" smtClean="0"/>
              <a:t>Die Präsentation ist inklusive aller Bilder und Grafiken urheberrechtlich geschützt. Sie darf nur für die von der Herrnhuter Missionshilfe genehmigten Zwecke verwendet werden.</a:t>
            </a:r>
          </a:p>
          <a:p>
            <a:pPr algn="ctr"/>
            <a:endParaRPr lang="de-DE" sz="1400" dirty="0" smtClean="0">
              <a:sym typeface="Symbol"/>
            </a:endParaRPr>
          </a:p>
          <a:p>
            <a:pPr algn="ctr"/>
            <a:r>
              <a:rPr lang="de-DE" sz="1200" b="1" dirty="0" smtClean="0">
                <a:sym typeface="Symbol"/>
              </a:rPr>
              <a:t> HMH 2012</a:t>
            </a:r>
            <a:endParaRPr lang="de-DE" sz="1200" b="1" dirty="0" smtClean="0"/>
          </a:p>
          <a:p>
            <a:pPr algn="ctr"/>
            <a:endParaRPr lang="de-DE" sz="1400" b="1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3A05F-800D-4340-AE33-99A096A18CCE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898D71-E62E-4556-8143-4DC3D2FCC45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898D71-E62E-4556-8143-4DC3D2FCC45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898D71-E62E-4556-8143-4DC3D2FCC45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8113" y="-4763"/>
            <a:ext cx="6823075" cy="3838576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de-DE" dirty="0" smtClean="0"/>
              <a:t>Wenn Sie Interesse haben, melden Sie sich doch einfach bei uns.</a:t>
            </a:r>
          </a:p>
          <a:p>
            <a:pPr algn="ctr"/>
            <a:r>
              <a:rPr lang="de-DE" b="1" dirty="0" smtClean="0"/>
              <a:t>Alle Angebote sind kostenlos</a:t>
            </a:r>
          </a:p>
          <a:p>
            <a:endParaRPr lang="de-DE" dirty="0" smtClean="0"/>
          </a:p>
          <a:p>
            <a:r>
              <a:rPr lang="de-DE" dirty="0" smtClean="0"/>
              <a:t>Falls Sie kompetente Referenten suchen, können Sie sich auch an unsere Regionalstellen wenden:</a:t>
            </a:r>
          </a:p>
          <a:p>
            <a:pPr>
              <a:spcBef>
                <a:spcPts val="630"/>
              </a:spcBef>
            </a:pPr>
            <a:r>
              <a:rPr lang="de-DE" b="1" dirty="0" smtClean="0"/>
              <a:t>Ost:</a:t>
            </a:r>
            <a:r>
              <a:rPr lang="de-DE" dirty="0" smtClean="0"/>
              <a:t> Pfarrerin Gabriele Kölling, Moritzberg 31, 06618 Naumburg </a:t>
            </a:r>
          </a:p>
          <a:p>
            <a:pPr marL="453859">
              <a:spcBef>
                <a:spcPct val="0"/>
              </a:spcBef>
            </a:pPr>
            <a:r>
              <a:rPr lang="de-DE" dirty="0" smtClean="0"/>
              <a:t>(03445) 778201 </a:t>
            </a:r>
          </a:p>
          <a:p>
            <a:pPr marL="453859">
              <a:spcBef>
                <a:spcPct val="0"/>
              </a:spcBef>
            </a:pPr>
            <a:r>
              <a:rPr lang="de-DE" dirty="0" smtClean="0"/>
              <a:t>dr.gabriele.koelling@herrnhuter-missionshilfe.de </a:t>
            </a:r>
          </a:p>
          <a:p>
            <a:pPr>
              <a:spcBef>
                <a:spcPts val="630"/>
              </a:spcBef>
            </a:pPr>
            <a:r>
              <a:rPr lang="de-DE" b="1" dirty="0" smtClean="0"/>
              <a:t>Nord: </a:t>
            </a:r>
            <a:r>
              <a:rPr lang="de-DE" dirty="0" smtClean="0"/>
              <a:t>Pfarrer Niels Gärtner, Lohkampstr. 7, 33607 Bielefeld</a:t>
            </a:r>
          </a:p>
          <a:p>
            <a:pPr marL="453859">
              <a:spcBef>
                <a:spcPct val="0"/>
              </a:spcBef>
            </a:pPr>
            <a:r>
              <a:rPr lang="de-DE" dirty="0" smtClean="0"/>
              <a:t>(0521) 6 59 27, </a:t>
            </a:r>
          </a:p>
          <a:p>
            <a:pPr marL="453859">
              <a:spcBef>
                <a:spcPct val="0"/>
              </a:spcBef>
            </a:pPr>
            <a:r>
              <a:rPr lang="de-DE" dirty="0" smtClean="0"/>
              <a:t>hmh-bi@arcor.de</a:t>
            </a:r>
          </a:p>
          <a:p>
            <a:pPr>
              <a:spcBef>
                <a:spcPts val="630"/>
              </a:spcBef>
            </a:pPr>
            <a:r>
              <a:rPr lang="de-DE" dirty="0" smtClean="0"/>
              <a:t>Bisher versenden wir alle Materialien trotz gestiegener Kosten ohne Entgelt. Wir sind Ihnen aber dankbar, wenn Sie uns mit einer Spende oder Kollekte helfen:</a:t>
            </a:r>
          </a:p>
          <a:p>
            <a:endParaRPr lang="de-DE" dirty="0" smtClean="0"/>
          </a:p>
          <a:p>
            <a:pPr algn="ctr"/>
            <a:r>
              <a:rPr lang="de-DE" b="1" dirty="0" smtClean="0"/>
              <a:t>Herrnhuter Missionshilfe, 73087 Bad Boll</a:t>
            </a:r>
          </a:p>
          <a:p>
            <a:pPr algn="ctr">
              <a:spcBef>
                <a:spcPct val="0"/>
              </a:spcBef>
            </a:pPr>
            <a:r>
              <a:rPr lang="de-DE" b="1" dirty="0" smtClean="0"/>
              <a:t>Konto 0 415 103 bei EKK (BLZ 600 606 06)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50 Jahre Sternberg – </a:t>
            </a:r>
            <a:fld id="{E19E2468-C923-468B-8514-1F83328EBD23}" type="slidenum">
              <a:rPr lang="de-DE" smtClean="0"/>
              <a:pPr/>
              <a:t>43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59" y="1597739"/>
            <a:ext cx="7773282" cy="11025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978" y="2914482"/>
            <a:ext cx="6400044" cy="1314226"/>
          </a:xfrm>
        </p:spPr>
        <p:txBody>
          <a:bodyPr/>
          <a:lstStyle>
            <a:lvl1pPr marL="0" indent="0" algn="ctr">
              <a:buNone/>
              <a:defRPr/>
            </a:lvl1pPr>
            <a:lvl2pPr marL="457112" indent="0" algn="ctr">
              <a:buNone/>
              <a:defRPr/>
            </a:lvl2pPr>
            <a:lvl3pPr marL="914225" indent="0" algn="ctr">
              <a:buNone/>
              <a:defRPr/>
            </a:lvl3pPr>
            <a:lvl4pPr marL="1371336" indent="0" algn="ctr">
              <a:buNone/>
              <a:defRPr/>
            </a:lvl4pPr>
            <a:lvl5pPr marL="1828449" indent="0" algn="ctr">
              <a:buNone/>
              <a:defRPr/>
            </a:lvl5pPr>
            <a:lvl6pPr marL="2285562" indent="0" algn="ctr">
              <a:buNone/>
              <a:defRPr/>
            </a:lvl6pPr>
            <a:lvl7pPr marL="2742672" indent="0" algn="ctr">
              <a:buNone/>
              <a:defRPr/>
            </a:lvl7pPr>
            <a:lvl8pPr marL="3199785" indent="0" algn="ctr">
              <a:buNone/>
              <a:defRPr/>
            </a:lvl8pPr>
            <a:lvl9pPr marL="3656898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952" y="5"/>
            <a:ext cx="2170724" cy="45941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" y="5"/>
            <a:ext cx="6395005" cy="459412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6643196" cy="7623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333" y="1199567"/>
            <a:ext cx="4054201" cy="33945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2480" y="1199567"/>
            <a:ext cx="4054201" cy="33945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el, zwei Inhalte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6643196" cy="7623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333" y="1199562"/>
            <a:ext cx="4054201" cy="16367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333" y="2957326"/>
            <a:ext cx="4054201" cy="163679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3"/>
          </p:nvPr>
        </p:nvSpPr>
        <p:spPr>
          <a:xfrm>
            <a:off x="4632480" y="1199567"/>
            <a:ext cx="4054201" cy="33945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6643196" cy="7623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333" y="1199567"/>
            <a:ext cx="4054201" cy="33945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2480" y="1199562"/>
            <a:ext cx="4054201" cy="16367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32480" y="2957326"/>
            <a:ext cx="4054201" cy="163679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6643196" cy="7623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333" y="1199567"/>
            <a:ext cx="4054201" cy="33945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32480" y="1199567"/>
            <a:ext cx="4054201" cy="339455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0" y="2"/>
            <a:ext cx="6643196" cy="7623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333" y="1199562"/>
            <a:ext cx="4054201" cy="16367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32480" y="1199562"/>
            <a:ext cx="4054201" cy="163679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333" y="2957326"/>
            <a:ext cx="4054201" cy="163679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32480" y="2957326"/>
            <a:ext cx="4054201" cy="163679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895" y="3305100"/>
            <a:ext cx="7773282" cy="10218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895" y="2179878"/>
            <a:ext cx="7773282" cy="112522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2" indent="0">
              <a:buNone/>
              <a:defRPr sz="1800"/>
            </a:lvl2pPr>
            <a:lvl3pPr marL="914225" indent="0">
              <a:buNone/>
              <a:defRPr sz="1600"/>
            </a:lvl3pPr>
            <a:lvl4pPr marL="1371336" indent="0">
              <a:buNone/>
              <a:defRPr sz="1400"/>
            </a:lvl4pPr>
            <a:lvl5pPr marL="1828449" indent="0">
              <a:buNone/>
              <a:defRPr sz="1400"/>
            </a:lvl5pPr>
            <a:lvl6pPr marL="2285562" indent="0">
              <a:buNone/>
              <a:defRPr sz="1400"/>
            </a:lvl6pPr>
            <a:lvl7pPr marL="2742672" indent="0">
              <a:buNone/>
              <a:defRPr sz="1400"/>
            </a:lvl7pPr>
            <a:lvl8pPr marL="3199785" indent="0">
              <a:buNone/>
              <a:defRPr sz="1400"/>
            </a:lvl8pPr>
            <a:lvl9pPr marL="3656898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333" y="1199567"/>
            <a:ext cx="4054201" cy="33945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2480" y="1199567"/>
            <a:ext cx="4054201" cy="33945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326" y="205389"/>
            <a:ext cx="8229348" cy="85809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327" y="1151682"/>
            <a:ext cx="4040342" cy="4800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5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62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327" y="1631761"/>
            <a:ext cx="4040342" cy="2962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75" y="1151682"/>
            <a:ext cx="4041603" cy="4800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5" indent="0">
              <a:buNone/>
              <a:defRPr sz="1800" b="1"/>
            </a:lvl3pPr>
            <a:lvl4pPr marL="1371336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62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75" y="1631761"/>
            <a:ext cx="4041603" cy="2962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331" y="205388"/>
            <a:ext cx="3008525" cy="870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461" y="205388"/>
            <a:ext cx="5111217" cy="4388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331" y="1076080"/>
            <a:ext cx="3008525" cy="351804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5" indent="0">
              <a:buNone/>
              <a:defRPr sz="1000"/>
            </a:lvl3pPr>
            <a:lvl4pPr marL="1371336" indent="0">
              <a:buNone/>
              <a:defRPr sz="900"/>
            </a:lvl4pPr>
            <a:lvl5pPr marL="1828449" indent="0">
              <a:buNone/>
              <a:defRPr sz="900"/>
            </a:lvl5pPr>
            <a:lvl6pPr marL="2285562" indent="0">
              <a:buNone/>
              <a:defRPr sz="900"/>
            </a:lvl6pPr>
            <a:lvl7pPr marL="2742672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769" y="3599951"/>
            <a:ext cx="5485392" cy="4258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769" y="459921"/>
            <a:ext cx="5485392" cy="3085847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5" indent="0">
              <a:buNone/>
              <a:defRPr sz="2400"/>
            </a:lvl3pPr>
            <a:lvl4pPr marL="1371336" indent="0">
              <a:buNone/>
              <a:defRPr sz="2000"/>
            </a:lvl4pPr>
            <a:lvl5pPr marL="1828449" indent="0">
              <a:buNone/>
              <a:defRPr sz="2000"/>
            </a:lvl5pPr>
            <a:lvl6pPr marL="2285562" indent="0">
              <a:buNone/>
              <a:defRPr sz="2000"/>
            </a:lvl6pPr>
            <a:lvl7pPr marL="2742672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769" y="4025842"/>
            <a:ext cx="5485392" cy="603561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5" indent="0">
              <a:buNone/>
              <a:defRPr sz="1000"/>
            </a:lvl3pPr>
            <a:lvl4pPr marL="1371336" indent="0">
              <a:buNone/>
              <a:defRPr sz="900"/>
            </a:lvl4pPr>
            <a:lvl5pPr marL="1828449" indent="0">
              <a:buNone/>
              <a:defRPr sz="900"/>
            </a:lvl5pPr>
            <a:lvl6pPr marL="2285562" indent="0">
              <a:buNone/>
              <a:defRPr sz="900"/>
            </a:lvl6pPr>
            <a:lvl7pPr marL="2742672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" y="713190"/>
            <a:ext cx="9138961" cy="4427795"/>
          </a:xfrm>
          <a:prstGeom prst="rect">
            <a:avLst/>
          </a:prstGeom>
          <a:gradFill flip="none" rotWithShape="1">
            <a:gsLst>
              <a:gs pos="80000">
                <a:srgbClr val="000000">
                  <a:alpha val="15000"/>
                </a:srgbClr>
              </a:gs>
              <a:gs pos="95000">
                <a:schemeClr val="bg1"/>
              </a:gs>
            </a:gsLst>
            <a:lin ang="5400000" scaled="1"/>
            <a:tileRect/>
          </a:gradFill>
          <a:ln w="0">
            <a:noFill/>
            <a:miter lim="800000"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6643196" cy="7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26" y="1199567"/>
            <a:ext cx="8229348" cy="33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4101" name="Picture 5" descr="Logo HMH  neu"/>
          <p:cNvPicPr>
            <a:picLocks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549" y="149949"/>
            <a:ext cx="2010723" cy="47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" y="713190"/>
            <a:ext cx="9138961" cy="27721"/>
          </a:xfrm>
          <a:prstGeom prst="rect">
            <a:avLst/>
          </a:prstGeom>
          <a:solidFill>
            <a:srgbClr val="F4792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5pPr>
      <a:lvl6pPr marL="45711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6pPr>
      <a:lvl7pPr marL="91422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7pPr>
      <a:lvl8pPr marL="1371336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8pPr>
      <a:lvl9pPr marL="182844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Futura Hv BT" pitchFamily="34" charset="0"/>
        </a:defRPr>
      </a:lvl9pPr>
    </p:titleStyle>
    <p:bodyStyle>
      <a:lvl1pPr marL="342834" indent="-342834" algn="l" rtl="0" eaLnBrk="1" fontAlgn="base" hangingPunct="1">
        <a:spcBef>
          <a:spcPct val="20000"/>
        </a:spcBef>
        <a:spcAft>
          <a:spcPct val="0"/>
        </a:spcAft>
        <a:buClr>
          <a:srgbClr val="F47920"/>
        </a:buClr>
        <a:buFontTx/>
        <a:buBlip>
          <a:blip r:embed="rId19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807" indent="-28569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81" indent="-22855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93" indent="-22855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06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17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30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42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54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6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artes%20Leben%20in%20Malawi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feld 3"/>
          <p:cNvSpPr txBox="1">
            <a:spLocks noChangeArrowheads="1"/>
          </p:cNvSpPr>
          <p:nvPr/>
        </p:nvSpPr>
        <p:spPr bwMode="auto">
          <a:xfrm>
            <a:off x="4460473" y="2739573"/>
            <a:ext cx="37119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sz="3600" b="1" dirty="0" smtClean="0">
                <a:latin typeface="+mn-lt"/>
                <a:cs typeface="Arial" charset="0"/>
              </a:rPr>
              <a:t>Hartes Leben in Malawi</a:t>
            </a:r>
            <a:endParaRPr lang="de-DE" sz="3600" b="1" dirty="0">
              <a:latin typeface="+mn-lt"/>
              <a:cs typeface="Arial" charset="0"/>
            </a:endParaRPr>
          </a:p>
        </p:txBody>
      </p:sp>
      <p:sp>
        <p:nvSpPr>
          <p:cNvPr id="5" name="Abgerundetes Rechteck 4">
            <a:hlinkClick r:id="rId3" action="ppaction://hlinkfile"/>
          </p:cNvPr>
          <p:cNvSpPr/>
          <p:nvPr/>
        </p:nvSpPr>
        <p:spPr>
          <a:xfrm>
            <a:off x="1928794" y="4143386"/>
            <a:ext cx="5357850" cy="642942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200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Wenn Sie den Text dieser Präsentation ausdrucken möchten, klicken Sie bitte hier (</a:t>
            </a:r>
            <a:r>
              <a:rPr lang="de-DE" sz="1400" dirty="0" err="1" smtClean="0">
                <a:solidFill>
                  <a:schemeClr val="tx1"/>
                </a:solidFill>
              </a:rPr>
              <a:t>pdf</a:t>
            </a:r>
            <a:r>
              <a:rPr lang="de-DE" sz="1400" dirty="0" smtClean="0">
                <a:solidFill>
                  <a:schemeClr val="tx1"/>
                </a:solidFill>
              </a:rPr>
              <a:t>-Dokument).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71" y="1058400"/>
            <a:ext cx="3520013" cy="27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8400"/>
            <a:ext cx="5724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1058400"/>
            <a:ext cx="2341284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3074400"/>
            <a:ext cx="2341284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2129321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058400"/>
            <a:ext cx="3816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58400"/>
            <a:ext cx="3816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41067727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987574"/>
            <a:ext cx="7171598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Abgerundetes Rechteck 2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3381237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058400"/>
            <a:ext cx="3816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bgerundetes Rechteck 3"/>
          <p:cNvSpPr/>
          <p:nvPr/>
        </p:nvSpPr>
        <p:spPr>
          <a:xfrm>
            <a:off x="5148064" y="1058400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1859 </a:t>
            </a:r>
            <a:r>
              <a:rPr lang="de-DE" sz="1400" dirty="0" smtClean="0">
                <a:solidFill>
                  <a:schemeClr val="tx1"/>
                </a:solidFill>
              </a:rPr>
              <a:t>Livingston „entdeckt“ Malawi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148196" y="1767751"/>
            <a:ext cx="3240000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1891</a:t>
            </a:r>
            <a:r>
              <a:rPr lang="de-DE" sz="1400" dirty="0" smtClean="0">
                <a:solidFill>
                  <a:schemeClr val="tx1"/>
                </a:solidFill>
              </a:rPr>
              <a:t> britisches Kolonialgebiet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148196" y="2477102"/>
            <a:ext cx="3240000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1964 </a:t>
            </a:r>
            <a:r>
              <a:rPr lang="de-DE" sz="1400" dirty="0" smtClean="0">
                <a:solidFill>
                  <a:schemeClr val="tx1"/>
                </a:solidFill>
              </a:rPr>
              <a:t>Unabhängigkeit Malawis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148196" y="3186454"/>
            <a:ext cx="3240000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1994</a:t>
            </a:r>
            <a:r>
              <a:rPr lang="de-DE" sz="1400" dirty="0" smtClean="0">
                <a:solidFill>
                  <a:schemeClr val="tx1"/>
                </a:solidFill>
              </a:rPr>
              <a:t> erste freie Wahlen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612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2844000" y="4572000"/>
            <a:ext cx="3418395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Nationalmuseum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058400"/>
            <a:ext cx="4141067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1058400"/>
            <a:ext cx="18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631" y="3074400"/>
            <a:ext cx="1799625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bgerundetes Rechteck 7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645110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058400"/>
            <a:ext cx="4120989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058400"/>
            <a:ext cx="3957334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Abgerundetes Rechteck 3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505172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508704" y="141967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rgbClr val="000000"/>
                </a:solidFill>
              </a:rPr>
              <a:t>Malawi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71" y="1058400"/>
            <a:ext cx="3520013" cy="27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5508704" y="2175754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7351445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326" y="699542"/>
            <a:ext cx="3815218" cy="446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5435752" y="2198930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Zentral </a:t>
            </a:r>
            <a:r>
              <a:rPr lang="de-DE" sz="1400" dirty="0" err="1" smtClean="0">
                <a:solidFill>
                  <a:schemeClr val="tx1"/>
                </a:solidFill>
              </a:rPr>
              <a:t>Kasungu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Mzuzu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435752" y="2760187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Süd </a:t>
            </a:r>
            <a:r>
              <a:rPr lang="de-DE" sz="1400" dirty="0" smtClean="0">
                <a:solidFill>
                  <a:schemeClr val="tx1"/>
                </a:solidFill>
              </a:rPr>
              <a:t>Blantyre, </a:t>
            </a:r>
            <a:r>
              <a:rPr lang="de-DE" sz="1400" dirty="0" err="1" smtClean="0">
                <a:solidFill>
                  <a:schemeClr val="tx1"/>
                </a:solidFill>
              </a:rPr>
              <a:t>Thyolo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Nang‘ombe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435752" y="3882701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3 Pfarrer in Ausbildung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435752" y="1529673"/>
            <a:ext cx="3240264" cy="576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rgbClr val="F47920"/>
                </a:solidFill>
              </a:rPr>
              <a:t>Nord </a:t>
            </a:r>
            <a:r>
              <a:rPr lang="de-DE" sz="1400" dirty="0" err="1" smtClean="0">
                <a:solidFill>
                  <a:schemeClr val="tx1"/>
                </a:solidFill>
              </a:rPr>
              <a:t>Karonga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Katininda</a:t>
            </a:r>
            <a:r>
              <a:rPr lang="de-DE" sz="1400" dirty="0" smtClean="0">
                <a:solidFill>
                  <a:schemeClr val="tx1"/>
                </a:solidFill>
              </a:rPr>
              <a:t>, </a:t>
            </a:r>
            <a:r>
              <a:rPr lang="de-DE" sz="1400" dirty="0" err="1" smtClean="0">
                <a:solidFill>
                  <a:schemeClr val="tx1"/>
                </a:solidFill>
              </a:rPr>
              <a:t>Chitipa</a:t>
            </a:r>
            <a:r>
              <a:rPr lang="de-DE" sz="1400" dirty="0" smtClean="0">
                <a:solidFill>
                  <a:schemeClr val="tx1"/>
                </a:solidFill>
              </a:rPr>
              <a:t>,</a:t>
            </a:r>
          </a:p>
          <a:p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        </a:t>
            </a:r>
            <a:r>
              <a:rPr lang="de-DE" sz="1400" dirty="0" err="1" smtClean="0">
                <a:solidFill>
                  <a:schemeClr val="tx1"/>
                </a:solidFill>
              </a:rPr>
              <a:t>Kapenda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051720" y="1369189"/>
            <a:ext cx="144016" cy="144016"/>
          </a:xfrm>
          <a:prstGeom prst="ellipse">
            <a:avLst/>
          </a:prstGeom>
          <a:gradFill flip="none" rotWithShape="1">
            <a:gsLst>
              <a:gs pos="55000">
                <a:srgbClr val="F47920"/>
              </a:gs>
              <a:gs pos="100000">
                <a:srgbClr val="F47920">
                  <a:alpha val="23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1763688" y="1292400"/>
            <a:ext cx="144016" cy="144016"/>
          </a:xfrm>
          <a:prstGeom prst="ellipse">
            <a:avLst/>
          </a:prstGeom>
          <a:gradFill flip="none" rotWithShape="1">
            <a:gsLst>
              <a:gs pos="55000">
                <a:srgbClr val="F47920"/>
              </a:gs>
              <a:gs pos="100000">
                <a:srgbClr val="F47920">
                  <a:alpha val="23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2046111" y="2149143"/>
            <a:ext cx="144016" cy="144016"/>
          </a:xfrm>
          <a:prstGeom prst="ellipse">
            <a:avLst/>
          </a:prstGeom>
          <a:gradFill flip="none" rotWithShape="1">
            <a:gsLst>
              <a:gs pos="55000">
                <a:srgbClr val="F47920"/>
              </a:gs>
              <a:gs pos="100000">
                <a:srgbClr val="F47920">
                  <a:alpha val="23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1902095" y="2895003"/>
            <a:ext cx="144016" cy="144016"/>
          </a:xfrm>
          <a:prstGeom prst="ellipse">
            <a:avLst/>
          </a:prstGeom>
          <a:gradFill flip="none" rotWithShape="1">
            <a:gsLst>
              <a:gs pos="55000">
                <a:srgbClr val="F47920"/>
              </a:gs>
              <a:gs pos="100000">
                <a:srgbClr val="F47920">
                  <a:alpha val="23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554004" y="4257053"/>
            <a:ext cx="144016" cy="144016"/>
          </a:xfrm>
          <a:prstGeom prst="ellipse">
            <a:avLst/>
          </a:prstGeom>
          <a:gradFill flip="none" rotWithShape="1">
            <a:gsLst>
              <a:gs pos="55000">
                <a:srgbClr val="F47920"/>
              </a:gs>
              <a:gs pos="100000">
                <a:srgbClr val="F47920">
                  <a:alpha val="23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652936" y="4371950"/>
            <a:ext cx="144016" cy="144016"/>
          </a:xfrm>
          <a:prstGeom prst="ellipse">
            <a:avLst/>
          </a:prstGeom>
          <a:gradFill flip="none" rotWithShape="1">
            <a:gsLst>
              <a:gs pos="55000">
                <a:srgbClr val="F47920"/>
              </a:gs>
              <a:gs pos="100000">
                <a:srgbClr val="F47920">
                  <a:alpha val="23000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4716016" y="968416"/>
            <a:ext cx="3960000" cy="468000"/>
            <a:chOff x="4778745" y="968416"/>
            <a:chExt cx="3960000" cy="468000"/>
          </a:xfrm>
        </p:grpSpPr>
        <p:sp>
          <p:nvSpPr>
            <p:cNvPr id="5" name="Abgerundetes Rechteck 4"/>
            <p:cNvSpPr/>
            <p:nvPr/>
          </p:nvSpPr>
          <p:spPr>
            <a:xfrm>
              <a:off x="4778745" y="968416"/>
              <a:ext cx="3960000" cy="468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       9 Gemeinden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87" y="1058416"/>
              <a:ext cx="287977" cy="288000"/>
            </a:xfrm>
            <a:prstGeom prst="rect">
              <a:avLst/>
            </a:prstGeom>
          </p:spPr>
        </p:pic>
      </p:grpSp>
      <p:grpSp>
        <p:nvGrpSpPr>
          <p:cNvPr id="23" name="Gruppieren 22"/>
          <p:cNvGrpSpPr/>
          <p:nvPr/>
        </p:nvGrpSpPr>
        <p:grpSpPr>
          <a:xfrm>
            <a:off x="4716016" y="3321444"/>
            <a:ext cx="3960000" cy="468000"/>
            <a:chOff x="4778745" y="968416"/>
            <a:chExt cx="3960000" cy="468000"/>
          </a:xfrm>
        </p:grpSpPr>
        <p:sp>
          <p:nvSpPr>
            <p:cNvPr id="24" name="Abgerundetes Rechteck 23"/>
            <p:cNvSpPr/>
            <p:nvPr/>
          </p:nvSpPr>
          <p:spPr>
            <a:xfrm>
              <a:off x="4778745" y="968416"/>
              <a:ext cx="3960000" cy="468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       6 Pfarrer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87" y="1058416"/>
              <a:ext cx="287977" cy="288000"/>
            </a:xfrm>
            <a:prstGeom prst="rect">
              <a:avLst/>
            </a:prstGeom>
          </p:spPr>
        </p:pic>
      </p:grpSp>
      <p:grpSp>
        <p:nvGrpSpPr>
          <p:cNvPr id="26" name="Gruppieren 25"/>
          <p:cNvGrpSpPr/>
          <p:nvPr/>
        </p:nvGrpSpPr>
        <p:grpSpPr>
          <a:xfrm>
            <a:off x="4716016" y="4443958"/>
            <a:ext cx="3960000" cy="468000"/>
            <a:chOff x="4778745" y="968416"/>
            <a:chExt cx="3960000" cy="468000"/>
          </a:xfrm>
        </p:grpSpPr>
        <p:sp>
          <p:nvSpPr>
            <p:cNvPr id="27" name="Abgerundetes Rechteck 26"/>
            <p:cNvSpPr/>
            <p:nvPr/>
          </p:nvSpPr>
          <p:spPr>
            <a:xfrm>
              <a:off x="4778745" y="968416"/>
              <a:ext cx="3960000" cy="468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       3200 Gemeindemitglieder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87" y="1058416"/>
              <a:ext cx="287977" cy="288000"/>
            </a:xfrm>
            <a:prstGeom prst="rect">
              <a:avLst/>
            </a:prstGeom>
          </p:spPr>
        </p:pic>
      </p:grpSp>
      <p:sp>
        <p:nvSpPr>
          <p:cNvPr id="29" name="Abgerundetes Rechteck 28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929245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851920" y="4371950"/>
            <a:ext cx="2151957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err="1" smtClean="0">
                <a:solidFill>
                  <a:schemeClr val="tx1"/>
                </a:solidFill>
              </a:rPr>
              <a:t>Karonga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058400"/>
            <a:ext cx="3511853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32" y="1058400"/>
            <a:ext cx="459772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81668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004048" y="4363364"/>
            <a:ext cx="1872208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err="1" smtClean="0">
                <a:solidFill>
                  <a:schemeClr val="tx1"/>
                </a:solidFill>
              </a:rPr>
              <a:t>Mzuzu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1059582"/>
            <a:ext cx="234000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52" y="1059582"/>
            <a:ext cx="540000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3476886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71" y="1058400"/>
            <a:ext cx="3520013" cy="27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4460473" y="2739573"/>
            <a:ext cx="37119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de-DE" sz="3600" b="1" dirty="0" smtClean="0">
                <a:latin typeface="+mn-lt"/>
                <a:cs typeface="Arial" charset="0"/>
              </a:rPr>
              <a:t>Hartes Leben in Malawi</a:t>
            </a:r>
            <a:endParaRPr lang="de-DE" sz="36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225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627784" y="4356000"/>
            <a:ext cx="2232248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Kasungu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058400"/>
            <a:ext cx="234000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058400"/>
            <a:ext cx="4770999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1633020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2627784" y="4356000"/>
            <a:ext cx="2088232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Kasungu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058400"/>
            <a:ext cx="4881617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58400"/>
            <a:ext cx="2608935" cy="273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1740388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563888" y="4363364"/>
            <a:ext cx="3744417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Ältestenrat </a:t>
            </a:r>
            <a:r>
              <a:rPr lang="de-DE" sz="1400" dirty="0" err="1" smtClean="0">
                <a:solidFill>
                  <a:schemeClr val="tx1"/>
                </a:solidFill>
              </a:rPr>
              <a:t>Kasungu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63" y="1059582"/>
            <a:ext cx="4685217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152" y="1059582"/>
            <a:ext cx="2743288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1660630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547664" y="4587582"/>
            <a:ext cx="4248472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Frauengruppe </a:t>
            </a:r>
            <a:r>
              <a:rPr lang="de-DE" sz="1400" dirty="0" err="1" smtClean="0">
                <a:solidFill>
                  <a:schemeClr val="tx1"/>
                </a:solidFill>
              </a:rPr>
              <a:t>Karonga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1748" y="1059582"/>
            <a:ext cx="5168724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059582"/>
            <a:ext cx="3052888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937199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4499992" y="4572000"/>
            <a:ext cx="2592288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Frauenprojekt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059582"/>
            <a:ext cx="2749272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65" y="1059582"/>
            <a:ext cx="4846958" cy="33781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040844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691776" y="3595090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Stärkung der Stellung der Frauen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691776" y="2960918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Vermarktung der Produkte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691776" y="2326746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Fortbildung Schweinehaltung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691776" y="1692573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Einkommen für die Frauen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972040" y="1058400"/>
            <a:ext cx="3960000" cy="468000"/>
            <a:chOff x="4778745" y="968416"/>
            <a:chExt cx="3960000" cy="468000"/>
          </a:xfrm>
        </p:grpSpPr>
        <p:sp>
          <p:nvSpPr>
            <p:cNvPr id="9" name="Abgerundetes Rechteck 8"/>
            <p:cNvSpPr/>
            <p:nvPr/>
          </p:nvSpPr>
          <p:spPr>
            <a:xfrm>
              <a:off x="4778745" y="968416"/>
              <a:ext cx="3960000" cy="468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       Women </a:t>
              </a:r>
              <a:r>
                <a:rPr lang="de-DE" sz="1400" dirty="0" err="1" smtClean="0">
                  <a:solidFill>
                    <a:schemeClr val="tx1"/>
                  </a:solidFill>
                </a:rPr>
                <a:t>Empowerment</a:t>
              </a:r>
              <a:r>
                <a:rPr lang="de-DE" sz="1400" dirty="0" smtClean="0">
                  <a:solidFill>
                    <a:schemeClr val="tx1"/>
                  </a:solidFill>
                </a:rPr>
                <a:t> Project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87" y="1058416"/>
              <a:ext cx="287977" cy="288000"/>
            </a:xfrm>
            <a:prstGeom prst="rect">
              <a:avLst/>
            </a:prstGeom>
          </p:spPr>
        </p:pic>
      </p:grp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059582"/>
            <a:ext cx="2340000" cy="131289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549" y="2499742"/>
            <a:ext cx="2339587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Abgerundetes Rechteck 10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740456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81" y="1058400"/>
            <a:ext cx="3999195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Abgerundetes Rechteck 2"/>
          <p:cNvSpPr/>
          <p:nvPr/>
        </p:nvSpPr>
        <p:spPr>
          <a:xfrm>
            <a:off x="5508200" y="3593484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AIDS-Aufklärung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508200" y="2959312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AIDS-Waisen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508200" y="2325140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Katastrophenhilfe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508200" y="1690967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Nahrungssicherheit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788464" y="1056794"/>
            <a:ext cx="3960000" cy="468000"/>
            <a:chOff x="4778745" y="968416"/>
            <a:chExt cx="3960000" cy="468000"/>
          </a:xfrm>
        </p:grpSpPr>
        <p:sp>
          <p:nvSpPr>
            <p:cNvPr id="8" name="Abgerundetes Rechteck 7"/>
            <p:cNvSpPr/>
            <p:nvPr/>
          </p:nvSpPr>
          <p:spPr>
            <a:xfrm>
              <a:off x="4778745" y="968416"/>
              <a:ext cx="3960000" cy="468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       weitere Projekte in Malawi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0087" y="1058416"/>
              <a:ext cx="287977" cy="288000"/>
            </a:xfrm>
            <a:prstGeom prst="rect">
              <a:avLst/>
            </a:prstGeom>
          </p:spPr>
        </p:pic>
      </p:grpSp>
      <p:sp>
        <p:nvSpPr>
          <p:cNvPr id="10" name="Abgerundetes Rechteck 9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1912904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835696" y="4362492"/>
            <a:ext cx="6768752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Unterstützte AIDS-Waisen in </a:t>
            </a:r>
            <a:r>
              <a:rPr lang="de-DE" sz="1400" dirty="0" err="1" smtClean="0">
                <a:solidFill>
                  <a:schemeClr val="tx1"/>
                </a:solidFill>
              </a:rPr>
              <a:t>Kasungu</a:t>
            </a:r>
            <a:r>
              <a:rPr lang="de-DE" sz="1400" dirty="0" smtClean="0">
                <a:solidFill>
                  <a:schemeClr val="tx1"/>
                </a:solidFill>
              </a:rPr>
              <a:t> und </a:t>
            </a:r>
            <a:r>
              <a:rPr lang="de-DE" sz="1400" dirty="0" err="1" smtClean="0">
                <a:solidFill>
                  <a:schemeClr val="tx1"/>
                </a:solidFill>
              </a:rPr>
              <a:t>Karonga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9758" y="1059582"/>
            <a:ext cx="348469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59582"/>
            <a:ext cx="3600967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5743481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1979712" y="4167402"/>
            <a:ext cx="3168352" cy="46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Neubau der 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Kirchenleitung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69947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059582"/>
            <a:ext cx="523195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0200193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411760" y="4371582"/>
            <a:ext cx="5040560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Vorsitzender Bruder </a:t>
            </a:r>
            <a:r>
              <a:rPr lang="de-DE" sz="1400" dirty="0" err="1" smtClean="0">
                <a:solidFill>
                  <a:schemeClr val="tx1"/>
                </a:solidFill>
              </a:rPr>
              <a:t>Mwakibinga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400" y="1059582"/>
            <a:ext cx="234000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00" y="1059582"/>
            <a:ext cx="360000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5580112" y="3507854"/>
            <a:ext cx="2592288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Finanzen Bruder </a:t>
            </a:r>
            <a:r>
              <a:rPr lang="de-DE" sz="1400" dirty="0" err="1" smtClean="0">
                <a:solidFill>
                  <a:schemeClr val="tx1"/>
                </a:solidFill>
              </a:rPr>
              <a:t>Sinyangwe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</p:spTree>
    <p:extLst>
      <p:ext uri="{BB962C8B-B14F-4D97-AF65-F5344CB8AC3E}">
        <p14:creationId xmlns:p14="http://schemas.microsoft.com/office/powerpoint/2010/main" val="2084630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508704" y="141967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rgbClr val="000000"/>
                </a:solidFill>
              </a:rPr>
              <a:t>Malawi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71" y="1058400"/>
            <a:ext cx="3520013" cy="27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5508704" y="2175754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508704" y="2931838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16528452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5508704" y="141967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rgbClr val="000000"/>
                </a:solidFill>
              </a:rPr>
              <a:t>Malawi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71" y="1058400"/>
            <a:ext cx="3520013" cy="27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5508704" y="2175754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II. </a:t>
            </a:r>
            <a:r>
              <a:rPr lang="de-DE" dirty="0" smtClean="0">
                <a:solidFill>
                  <a:srgbClr val="000000"/>
                </a:solidFill>
              </a:rPr>
              <a:t>Herrnhuter in Malawi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508704" y="2931838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15715603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326" y="699542"/>
            <a:ext cx="3815218" cy="446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5508200" y="2959312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Dürreperioden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508200" y="2325140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Überflutungen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508200" y="1690967"/>
            <a:ext cx="3240264" cy="46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Erdbeben</a:t>
            </a:r>
            <a:endParaRPr lang="de-DE" sz="1400" dirty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788464" y="1056794"/>
            <a:ext cx="3960000" cy="468000"/>
            <a:chOff x="4788464" y="1056794"/>
            <a:chExt cx="3960000" cy="468000"/>
          </a:xfrm>
        </p:grpSpPr>
        <p:sp>
          <p:nvSpPr>
            <p:cNvPr id="10" name="Abgerundetes Rechteck 9"/>
            <p:cNvSpPr/>
            <p:nvPr/>
          </p:nvSpPr>
          <p:spPr>
            <a:xfrm>
              <a:off x="4788464" y="1056794"/>
              <a:ext cx="3960000" cy="468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400" dirty="0" smtClean="0">
                  <a:solidFill>
                    <a:schemeClr val="tx1"/>
                  </a:solidFill>
                </a:rPr>
                <a:t>     wiederkehrende Naturkatastrophen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2" name="Ellipse 1"/>
            <p:cNvSpPr/>
            <p:nvPr/>
          </p:nvSpPr>
          <p:spPr>
            <a:xfrm>
              <a:off x="4932040" y="1203493"/>
              <a:ext cx="174602" cy="174602"/>
            </a:xfrm>
            <a:prstGeom prst="ellipse">
              <a:avLst/>
            </a:prstGeom>
            <a:solidFill>
              <a:srgbClr val="F4792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Abgerundetes Rechteck 13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3989398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1979712" y="4572000"/>
            <a:ext cx="3240360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Erdbebenschäden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058398"/>
            <a:ext cx="4832193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59582"/>
            <a:ext cx="2611278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2194203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024652" y="4357611"/>
            <a:ext cx="3798552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Geborstene Deiche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1058400"/>
            <a:ext cx="444695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058400"/>
            <a:ext cx="234000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3273636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691680" y="4356000"/>
            <a:ext cx="5040560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Überschwemmungsschäden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58400"/>
            <a:ext cx="360000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082940"/>
            <a:ext cx="351000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287795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1691680" y="4572000"/>
            <a:ext cx="3168352" cy="28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err="1" smtClean="0">
                <a:solidFill>
                  <a:schemeClr val="tx1"/>
                </a:solidFill>
              </a:rPr>
              <a:t>Flüchtlingcamps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075806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059582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56" y="3075806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1059582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bgerundetes Rechteck 6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375425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456700" y="4357611"/>
            <a:ext cx="4779596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Versorgung für Flüchtlinge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94" y="1059582"/>
            <a:ext cx="3645274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059582"/>
            <a:ext cx="360000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2503565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3347864" y="4392000"/>
            <a:ext cx="2736304" cy="468000"/>
          </a:xfrm>
          <a:prstGeom prst="roundRect">
            <a:avLst>
              <a:gd name="adj" fmla="val 3776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10800000" scaled="1"/>
            <a:tileRect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Provisorische </a:t>
            </a:r>
          </a:p>
          <a:p>
            <a:pPr algn="r"/>
            <a:r>
              <a:rPr lang="de-DE" sz="1400" dirty="0" smtClean="0">
                <a:solidFill>
                  <a:schemeClr val="tx1"/>
                </a:solidFill>
              </a:rPr>
              <a:t>Unterkunft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2919" y="3075582"/>
            <a:ext cx="2465545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959" y="1059582"/>
            <a:ext cx="3096505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335" y="1059582"/>
            <a:ext cx="4297681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2948204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992" y="1059582"/>
            <a:ext cx="3816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699" y="3075582"/>
            <a:ext cx="2365725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699" y="1059582"/>
            <a:ext cx="2365725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12902546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456700" y="4357611"/>
            <a:ext cx="4995620" cy="28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Überschwemmungsschäden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059582"/>
            <a:ext cx="3600000" cy="36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9582"/>
            <a:ext cx="3510000" cy="234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2705314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rgbClr val="000000"/>
                </a:solidFill>
              </a:rPr>
              <a:t>Malawi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23568"/>
              </p:ext>
            </p:extLst>
          </p:nvPr>
        </p:nvGraphicFramePr>
        <p:xfrm>
          <a:off x="4716016" y="1491630"/>
          <a:ext cx="3960440" cy="2017008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80220"/>
                <a:gridCol w="198022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Malawi</a:t>
                      </a:r>
                      <a:endParaRPr lang="de-DE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Deutschland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595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4792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120.000 km</a:t>
                      </a:r>
                      <a:r>
                        <a:rPr lang="de-DE" sz="1600" baseline="30000" dirty="0" smtClean="0"/>
                        <a:t>2</a:t>
                      </a:r>
                    </a:p>
                    <a:p>
                      <a:pPr marL="285750" indent="-285750">
                        <a:buClr>
                          <a:srgbClr val="F4792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14 </a:t>
                      </a:r>
                      <a:r>
                        <a:rPr lang="de-DE" sz="1600" dirty="0" err="1" smtClean="0"/>
                        <a:t>Mio</a:t>
                      </a:r>
                      <a:r>
                        <a:rPr lang="de-DE" sz="1600" dirty="0" smtClean="0"/>
                        <a:t> Einwohner</a:t>
                      </a:r>
                    </a:p>
                    <a:p>
                      <a:pPr marL="285750" indent="-285750">
                        <a:buClr>
                          <a:srgbClr val="F4792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120 Einwohner/</a:t>
                      </a:r>
                      <a:r>
                        <a:rPr lang="de-DE" sz="1600" baseline="0" dirty="0" smtClean="0"/>
                        <a:t> km</a:t>
                      </a:r>
                      <a:r>
                        <a:rPr lang="de-DE" sz="1600" baseline="30000" dirty="0" smtClean="0"/>
                        <a:t>2</a:t>
                      </a:r>
                      <a:endParaRPr lang="de-DE" sz="1600" baseline="30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4792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320.000 km</a:t>
                      </a:r>
                      <a:r>
                        <a:rPr lang="de-DE" sz="1600" baseline="30000" dirty="0" smtClean="0"/>
                        <a:t>2</a:t>
                      </a:r>
                    </a:p>
                    <a:p>
                      <a:pPr marL="285750" indent="-285750">
                        <a:buClr>
                          <a:srgbClr val="F4792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82 </a:t>
                      </a:r>
                      <a:r>
                        <a:rPr lang="de-DE" sz="1600" dirty="0" err="1" smtClean="0"/>
                        <a:t>Mio</a:t>
                      </a:r>
                      <a:r>
                        <a:rPr lang="de-DE" sz="1600" dirty="0" smtClean="0"/>
                        <a:t> Einwohner</a:t>
                      </a:r>
                    </a:p>
                    <a:p>
                      <a:pPr marL="285750" indent="-285750">
                        <a:buClr>
                          <a:srgbClr val="F47920"/>
                        </a:buClr>
                        <a:buSzPct val="150000"/>
                        <a:buFont typeface="Arial" pitchFamily="34" charset="0"/>
                        <a:buChar char="•"/>
                      </a:pPr>
                      <a:r>
                        <a:rPr lang="de-DE" sz="1600" dirty="0" smtClean="0"/>
                        <a:t>230 Einwohner/ km</a:t>
                      </a:r>
                      <a:r>
                        <a:rPr lang="de-DE" sz="1600" baseline="30000" dirty="0" smtClean="0"/>
                        <a:t>2</a:t>
                      </a:r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326" y="699542"/>
            <a:ext cx="3815218" cy="446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8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2600716" y="4392000"/>
            <a:ext cx="2763372" cy="468000"/>
          </a:xfrm>
          <a:prstGeom prst="roundRect">
            <a:avLst>
              <a:gd name="adj" fmla="val 37766"/>
            </a:avLst>
          </a:prstGeom>
          <a:gradFill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Solide </a:t>
            </a:r>
          </a:p>
          <a:p>
            <a:r>
              <a:rPr lang="de-DE" sz="1400" dirty="0" smtClean="0">
                <a:solidFill>
                  <a:schemeClr val="tx1"/>
                </a:solidFill>
              </a:rPr>
              <a:t>neue Häuser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1058400"/>
            <a:ext cx="469795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97" y="3074400"/>
            <a:ext cx="18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97" y="1059782"/>
            <a:ext cx="2499719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bgerundetes Rechteck 6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6533213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9582"/>
            <a:ext cx="5724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Abgerundetes Rechteck 2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III. </a:t>
            </a:r>
            <a:r>
              <a:rPr lang="de-DE" dirty="0" smtClean="0">
                <a:solidFill>
                  <a:srgbClr val="000000"/>
                </a:solidFill>
              </a:rPr>
              <a:t>Naturkatastrophen</a:t>
            </a:r>
          </a:p>
        </p:txBody>
      </p:sp>
    </p:spTree>
    <p:extLst>
      <p:ext uri="{BB962C8B-B14F-4D97-AF65-F5344CB8AC3E}">
        <p14:creationId xmlns:p14="http://schemas.microsoft.com/office/powerpoint/2010/main" val="3731218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99992" y="271576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atin typeface="+mn-lt"/>
              </a:rPr>
              <a:t>Malawi braucht unsere Hilfe</a:t>
            </a:r>
            <a:endParaRPr lang="de-DE" sz="36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23728" y="406475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Freehand471 BT" pitchFamily="66" charset="0"/>
              </a:rPr>
              <a:t>Vielen Dank für Ihr Interesse!</a:t>
            </a:r>
            <a:endParaRPr lang="de-DE" sz="2800" dirty="0">
              <a:latin typeface="Freehand471 BT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00" y="1059582"/>
            <a:ext cx="3520013" cy="27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25790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57290" y="1714494"/>
            <a:ext cx="7715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47920"/>
              </a:buClr>
              <a:buBlip>
                <a:blip r:embed="rId3"/>
              </a:buBlip>
            </a:pPr>
            <a:r>
              <a:rPr lang="de-DE" sz="1600" dirty="0" smtClean="0">
                <a:latin typeface="Futura Md BT" pitchFamily="34" charset="0"/>
              </a:rPr>
              <a:t> Vorträge, Filme, Bilder zu aktuellen Themen aus der weltweiten Brüder-Unität</a:t>
            </a:r>
          </a:p>
          <a:p>
            <a:pPr>
              <a:spcBef>
                <a:spcPct val="50000"/>
              </a:spcBef>
              <a:buClr>
                <a:srgbClr val="F47920"/>
              </a:buClr>
              <a:buBlip>
                <a:blip r:embed="rId3"/>
              </a:buBlip>
            </a:pPr>
            <a:r>
              <a:rPr lang="de-DE" sz="1600" dirty="0" smtClean="0">
                <a:latin typeface="Futura Md BT" pitchFamily="34" charset="0"/>
              </a:rPr>
              <a:t> Mitarbeit bei Missionsfesten und Missionspredigten</a:t>
            </a:r>
          </a:p>
          <a:p>
            <a:pPr>
              <a:spcBef>
                <a:spcPct val="50000"/>
              </a:spcBef>
              <a:buClr>
                <a:srgbClr val="F47920"/>
              </a:buClr>
              <a:buBlip>
                <a:blip r:embed="rId3"/>
              </a:buBlip>
            </a:pPr>
            <a:r>
              <a:rPr lang="de-DE" sz="1600" dirty="0" smtClean="0">
                <a:latin typeface="Futura Md BT" pitchFamily="34" charset="0"/>
              </a:rPr>
              <a:t> das vierteljährliche Informationsmagazin „weltweit verbunden“</a:t>
            </a:r>
          </a:p>
          <a:p>
            <a:pPr>
              <a:spcBef>
                <a:spcPct val="50000"/>
              </a:spcBef>
              <a:buClr>
                <a:srgbClr val="F47920"/>
              </a:buClr>
              <a:buBlip>
                <a:blip r:embed="rId3"/>
              </a:buBlip>
            </a:pPr>
            <a:r>
              <a:rPr lang="de-DE" sz="1600" dirty="0" smtClean="0">
                <a:latin typeface="Futura Md BT" pitchFamily="34" charset="0"/>
              </a:rPr>
              <a:t> den Newsletter „HMH-aktuell“ mit aktuellen Kurzinformationen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42910" y="3643320"/>
            <a:ext cx="2880000" cy="1169551"/>
          </a:xfrm>
          <a:prstGeom prst="rect">
            <a:avLst/>
          </a:prstGeom>
          <a:solidFill>
            <a:schemeClr val="bg2">
              <a:alpha val="4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de-DE" sz="1400" dirty="0">
                <a:latin typeface="Futura Md BT" pitchFamily="34" charset="0"/>
              </a:rPr>
              <a:t>Herrnhuter </a:t>
            </a:r>
            <a:r>
              <a:rPr lang="de-DE" sz="1400" dirty="0" smtClean="0">
                <a:latin typeface="Futura Md BT" pitchFamily="34" charset="0"/>
              </a:rPr>
              <a:t>Missionshilfe </a:t>
            </a:r>
          </a:p>
          <a:p>
            <a:r>
              <a:rPr lang="de-DE" sz="1400" dirty="0" err="1" smtClean="0">
                <a:latin typeface="Futura Md BT" pitchFamily="34" charset="0"/>
              </a:rPr>
              <a:t>Badwasen</a:t>
            </a:r>
            <a:r>
              <a:rPr lang="de-DE" sz="1400" dirty="0" smtClean="0">
                <a:latin typeface="Futura Md BT" pitchFamily="34" charset="0"/>
              </a:rPr>
              <a:t> 6</a:t>
            </a:r>
          </a:p>
          <a:p>
            <a:r>
              <a:rPr lang="de-DE" sz="1400" dirty="0" smtClean="0">
                <a:latin typeface="Futura Md BT" pitchFamily="34" charset="0"/>
              </a:rPr>
              <a:t>73087 </a:t>
            </a:r>
            <a:r>
              <a:rPr lang="de-DE" sz="1400" dirty="0">
                <a:latin typeface="Futura Md BT" pitchFamily="34" charset="0"/>
              </a:rPr>
              <a:t>Bad </a:t>
            </a:r>
            <a:r>
              <a:rPr lang="de-DE" sz="1400" dirty="0" smtClean="0">
                <a:latin typeface="Futura Md BT" pitchFamily="34" charset="0"/>
              </a:rPr>
              <a:t>Boll</a:t>
            </a:r>
          </a:p>
          <a:p>
            <a:r>
              <a:rPr lang="de-DE" sz="1400" dirty="0" smtClean="0">
                <a:latin typeface="Futura Md BT" pitchFamily="34" charset="0"/>
              </a:rPr>
              <a:t>071 </a:t>
            </a:r>
            <a:r>
              <a:rPr lang="de-DE" sz="1400" dirty="0">
                <a:latin typeface="Futura Md BT" pitchFamily="34" charset="0"/>
              </a:rPr>
              <a:t>64/ 94 </a:t>
            </a:r>
            <a:r>
              <a:rPr lang="de-DE" sz="1400" dirty="0" smtClean="0">
                <a:latin typeface="Futura Md BT" pitchFamily="34" charset="0"/>
              </a:rPr>
              <a:t>21-0</a:t>
            </a:r>
          </a:p>
          <a:p>
            <a:r>
              <a:rPr lang="de-DE" sz="1400" dirty="0" smtClean="0">
                <a:latin typeface="Futura Md BT" pitchFamily="34" charset="0"/>
              </a:rPr>
              <a:t>www.herrnhuter-missionshilfe.de</a:t>
            </a:r>
            <a:endParaRPr lang="de-DE" sz="1400" dirty="0">
              <a:latin typeface="Futura Md BT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572132" y="3643320"/>
            <a:ext cx="2880000" cy="1170000"/>
          </a:xfrm>
          <a:prstGeom prst="rect">
            <a:avLst/>
          </a:prstGeom>
          <a:solidFill>
            <a:schemeClr val="tx1">
              <a:lumMod val="50000"/>
              <a:lumOff val="50000"/>
              <a:alpha val="4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dirty="0">
                <a:latin typeface="Futura Md BT" pitchFamily="34" charset="0"/>
              </a:rPr>
              <a:t>Herrnhuter Missionshilfe e.V. </a:t>
            </a:r>
            <a:endParaRPr lang="de-DE" sz="1400" dirty="0" smtClean="0">
              <a:latin typeface="Futura Md BT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400" dirty="0" smtClean="0">
                <a:latin typeface="Futura Md BT" pitchFamily="34" charset="0"/>
              </a:rPr>
              <a:t>Konto </a:t>
            </a:r>
            <a:r>
              <a:rPr lang="de-DE" sz="1400" dirty="0">
                <a:latin typeface="Futura Md BT" pitchFamily="34" charset="0"/>
              </a:rPr>
              <a:t>0 415 </a:t>
            </a:r>
            <a:r>
              <a:rPr lang="de-DE" sz="1400" dirty="0" smtClean="0">
                <a:latin typeface="Futura Md BT" pitchFamily="34" charset="0"/>
              </a:rPr>
              <a:t>103</a:t>
            </a:r>
          </a:p>
          <a:p>
            <a:pPr>
              <a:spcBef>
                <a:spcPct val="50000"/>
              </a:spcBef>
            </a:pPr>
            <a:r>
              <a:rPr lang="de-DE" sz="1400" dirty="0" smtClean="0">
                <a:latin typeface="Futura Md BT" pitchFamily="34" charset="0"/>
              </a:rPr>
              <a:t>bei </a:t>
            </a:r>
            <a:r>
              <a:rPr lang="de-DE" sz="1400" dirty="0">
                <a:latin typeface="Futura Md BT" pitchFamily="34" charset="0"/>
              </a:rPr>
              <a:t>EKK (BLZ 600 606 06)</a:t>
            </a:r>
          </a:p>
        </p:txBody>
      </p:sp>
      <p:pic>
        <p:nvPicPr>
          <p:cNvPr id="6" name="Grafik 5" descr="BG-Logo-HKS08_bearbeitet-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857238"/>
            <a:ext cx="720000" cy="72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57290" y="857238"/>
            <a:ext cx="3071834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de-DE" sz="2400" dirty="0" smtClean="0">
                <a:latin typeface="Garamond Premr Pro Smbd" pitchFamily="18" charset="0"/>
              </a:rPr>
              <a:t>HERRNHUTER</a:t>
            </a:r>
          </a:p>
          <a:p>
            <a:r>
              <a:rPr lang="de-DE" sz="2400" dirty="0" smtClean="0">
                <a:latin typeface="Garamond Premr Pro Smbd" pitchFamily="18" charset="0"/>
              </a:rPr>
              <a:t>MISSIONSHILFE</a:t>
            </a:r>
            <a:endParaRPr lang="de-DE" sz="2400" dirty="0">
              <a:latin typeface="Garamond Premr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127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  <p:pic>
        <p:nvPicPr>
          <p:cNvPr id="2050" name="Picture 2" descr="C:\Users\Niels Gärtner\Documents\Material - Malawi\Malawi 2011\IMG_188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1"/>
          <a:stretch/>
        </p:blipFill>
        <p:spPr bwMode="auto">
          <a:xfrm>
            <a:off x="442562" y="1103038"/>
            <a:ext cx="5101438" cy="3600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els Gärtner\Documents\Material - Malawi\Malawi 2011\IMG_188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2200" y="1103038"/>
            <a:ext cx="2144672" cy="180000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37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ls Gärtner\Documents\Material - Malawi\Malawi 2011\IMG_183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9542"/>
            <a:ext cx="9144000" cy="45463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20410421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" y="715863"/>
            <a:ext cx="9144000" cy="44481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1378862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058400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074400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000" y="1058400"/>
            <a:ext cx="5473072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bgerundetes Rechteck 4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</p:spTree>
    <p:extLst>
      <p:ext uri="{BB962C8B-B14F-4D97-AF65-F5344CB8AC3E}">
        <p14:creationId xmlns:p14="http://schemas.microsoft.com/office/powerpoint/2010/main" val="41502101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58400"/>
            <a:ext cx="5724000" cy="3816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058400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bgerundetes Rechteck 5"/>
          <p:cNvSpPr/>
          <p:nvPr/>
        </p:nvSpPr>
        <p:spPr>
          <a:xfrm>
            <a:off x="144000" y="144000"/>
            <a:ext cx="5400000" cy="432000"/>
          </a:xfrm>
          <a:prstGeom prst="roundRect">
            <a:avLst>
              <a:gd name="adj" fmla="val 27454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61000"/>
                </a:schemeClr>
              </a:gs>
              <a:gs pos="78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B8E3E6">
                  <a:alpha val="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indent="-342900"/>
            <a:r>
              <a:rPr lang="de-DE" dirty="0" smtClean="0">
                <a:solidFill>
                  <a:srgbClr val="F47920"/>
                </a:solidFill>
              </a:rPr>
              <a:t>I. </a:t>
            </a:r>
            <a:r>
              <a:rPr lang="de-DE" dirty="0" smtClean="0">
                <a:solidFill>
                  <a:schemeClr val="tx1"/>
                </a:solidFill>
              </a:rPr>
              <a:t>Malawi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074400"/>
            <a:ext cx="2700000" cy="1800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089361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MH standart">
  <a:themeElements>
    <a:clrScheme name="1_HMH Stand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HMH Standart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MH Stand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H Stand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H Stand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H Stand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H Stand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MH Stand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MH Stand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MH Stand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MH Stand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MH Stand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MH Stand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MH Stand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HMH standart</Template>
  <TotalTime>0</TotalTime>
  <Words>705</Words>
  <Application>Microsoft Office PowerPoint</Application>
  <PresentationFormat>Bildschirmpräsentation (16:9)</PresentationFormat>
  <Paragraphs>169</Paragraphs>
  <Slides>43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HMH standart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Südafrika</dc:title>
  <dc:creator>Niels Gärtner</dc:creator>
  <cp:lastModifiedBy>Niels Gärtner</cp:lastModifiedBy>
  <cp:revision>440</cp:revision>
  <dcterms:created xsi:type="dcterms:W3CDTF">2010-03-15T13:20:35Z</dcterms:created>
  <dcterms:modified xsi:type="dcterms:W3CDTF">2020-05-29T13:31:14Z</dcterms:modified>
</cp:coreProperties>
</file>