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74"/>
  </p:notesMasterIdLst>
  <p:handoutMasterIdLst>
    <p:handoutMasterId r:id="rId75"/>
  </p:handoutMasterIdLst>
  <p:sldIdLst>
    <p:sldId id="516" r:id="rId2"/>
    <p:sldId id="535" r:id="rId3"/>
    <p:sldId id="423" r:id="rId4"/>
    <p:sldId id="514" r:id="rId5"/>
    <p:sldId id="433" r:id="rId6"/>
    <p:sldId id="422" r:id="rId7"/>
    <p:sldId id="507" r:id="rId8"/>
    <p:sldId id="426" r:id="rId9"/>
    <p:sldId id="430" r:id="rId10"/>
    <p:sldId id="434" r:id="rId11"/>
    <p:sldId id="435" r:id="rId12"/>
    <p:sldId id="436" r:id="rId13"/>
    <p:sldId id="429" r:id="rId14"/>
    <p:sldId id="431" r:id="rId15"/>
    <p:sldId id="458" r:id="rId16"/>
    <p:sldId id="462" r:id="rId17"/>
    <p:sldId id="461" r:id="rId18"/>
    <p:sldId id="459" r:id="rId19"/>
    <p:sldId id="437" r:id="rId20"/>
    <p:sldId id="460" r:id="rId21"/>
    <p:sldId id="471" r:id="rId22"/>
    <p:sldId id="463" r:id="rId23"/>
    <p:sldId id="470" r:id="rId24"/>
    <p:sldId id="469" r:id="rId25"/>
    <p:sldId id="475" r:id="rId26"/>
    <p:sldId id="473" r:id="rId27"/>
    <p:sldId id="472" r:id="rId28"/>
    <p:sldId id="474" r:id="rId29"/>
    <p:sldId id="482" r:id="rId30"/>
    <p:sldId id="467" r:id="rId31"/>
    <p:sldId id="466" r:id="rId32"/>
    <p:sldId id="465" r:id="rId33"/>
    <p:sldId id="481" r:id="rId34"/>
    <p:sldId id="480" r:id="rId35"/>
    <p:sldId id="479" r:id="rId36"/>
    <p:sldId id="476" r:id="rId37"/>
    <p:sldId id="477" r:id="rId38"/>
    <p:sldId id="444" r:id="rId39"/>
    <p:sldId id="464" r:id="rId40"/>
    <p:sldId id="491" r:id="rId41"/>
    <p:sldId id="490" r:id="rId42"/>
    <p:sldId id="489" r:id="rId43"/>
    <p:sldId id="498" r:id="rId44"/>
    <p:sldId id="494" r:id="rId45"/>
    <p:sldId id="497" r:id="rId46"/>
    <p:sldId id="432" r:id="rId47"/>
    <p:sldId id="496" r:id="rId48"/>
    <p:sldId id="478" r:id="rId49"/>
    <p:sldId id="488" r:id="rId50"/>
    <p:sldId id="492" r:id="rId51"/>
    <p:sldId id="499" r:id="rId52"/>
    <p:sldId id="493" r:id="rId53"/>
    <p:sldId id="495" r:id="rId54"/>
    <p:sldId id="487" r:id="rId55"/>
    <p:sldId id="505" r:id="rId56"/>
    <p:sldId id="506" r:id="rId57"/>
    <p:sldId id="504" r:id="rId58"/>
    <p:sldId id="527" r:id="rId59"/>
    <p:sldId id="526" r:id="rId60"/>
    <p:sldId id="528" r:id="rId61"/>
    <p:sldId id="525" r:id="rId62"/>
    <p:sldId id="524" r:id="rId63"/>
    <p:sldId id="520" r:id="rId64"/>
    <p:sldId id="523" r:id="rId65"/>
    <p:sldId id="522" r:id="rId66"/>
    <p:sldId id="521" r:id="rId67"/>
    <p:sldId id="519" r:id="rId68"/>
    <p:sldId id="529" r:id="rId69"/>
    <p:sldId id="530" r:id="rId70"/>
    <p:sldId id="518" r:id="rId71"/>
    <p:sldId id="534" r:id="rId72"/>
    <p:sldId id="533" r:id="rId73"/>
  </p:sldIdLst>
  <p:sldSz cx="9144000" cy="5143500" type="screen16x9"/>
  <p:notesSz cx="6648450" cy="9850438"/>
  <p:embeddedFontLst>
    <p:embeddedFont>
      <p:font typeface="Freehand471 BT" panose="03080802040402060304" pitchFamily="66" charset="0"/>
      <p:regular r:id="rId76"/>
    </p:embeddedFont>
    <p:embeddedFont>
      <p:font typeface="Futura Md BT" panose="020B0602020204020303" pitchFamily="34" charset="0"/>
      <p:regular r:id="rId77"/>
      <p:bold r:id="rId78"/>
      <p:boldItalic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920"/>
    <a:srgbClr val="B8E3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9714" autoAdjust="0"/>
  </p:normalViewPr>
  <p:slideViewPr>
    <p:cSldViewPr showGuides="1">
      <p:cViewPr varScale="1">
        <p:scale>
          <a:sx n="140" d="100"/>
          <a:sy n="140" d="100"/>
        </p:scale>
        <p:origin x="-804" y="-90"/>
      </p:cViewPr>
      <p:guideLst>
        <p:guide orient="horz" pos="1575"/>
        <p:guide pos="2880"/>
      </p:guideLst>
    </p:cSldViewPr>
  </p:slideViewPr>
  <p:outlineViewPr>
    <p:cViewPr>
      <p:scale>
        <a:sx n="33" d="100"/>
        <a:sy n="33" d="100"/>
      </p:scale>
      <p:origin x="0" y="21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08"/>
    </p:cViewPr>
  </p:sorterViewPr>
  <p:notesViewPr>
    <p:cSldViewPr showGuides="1">
      <p:cViewPr varScale="1">
        <p:scale>
          <a:sx n="71" d="100"/>
          <a:sy n="71" d="100"/>
        </p:scale>
        <p:origin x="-2124" y="-120"/>
      </p:cViewPr>
      <p:guideLst>
        <p:guide orient="horz" pos="3103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1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7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83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1720" cy="493074"/>
          </a:xfrm>
          <a:prstGeom prst="rect">
            <a:avLst/>
          </a:prstGeom>
        </p:spPr>
        <p:txBody>
          <a:bodyPr vert="horz" lIns="90206" tIns="45103" rIns="90206" bIns="4510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65178" y="1"/>
            <a:ext cx="2881720" cy="493074"/>
          </a:xfrm>
          <a:prstGeom prst="rect">
            <a:avLst/>
          </a:prstGeom>
        </p:spPr>
        <p:txBody>
          <a:bodyPr vert="horz" lIns="90206" tIns="45103" rIns="90206" bIns="45103" rtlCol="0"/>
          <a:lstStyle>
            <a:lvl1pPr algn="r">
              <a:defRPr sz="1200"/>
            </a:lvl1pPr>
          </a:lstStyle>
          <a:p>
            <a:fld id="{30F394F3-6326-4872-B243-53F81E421C23}" type="datetimeFigureOut">
              <a:rPr lang="de-DE" smtClean="0"/>
              <a:t>24.02.2014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55791"/>
            <a:ext cx="2881720" cy="493072"/>
          </a:xfrm>
          <a:prstGeom prst="rect">
            <a:avLst/>
          </a:prstGeom>
        </p:spPr>
        <p:txBody>
          <a:bodyPr vert="horz" lIns="90206" tIns="45103" rIns="90206" bIns="4510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65178" y="9355791"/>
            <a:ext cx="2881720" cy="493072"/>
          </a:xfrm>
          <a:prstGeom prst="rect">
            <a:avLst/>
          </a:prstGeom>
        </p:spPr>
        <p:txBody>
          <a:bodyPr vert="horz" lIns="90206" tIns="45103" rIns="90206" bIns="45103" rtlCol="0" anchor="b"/>
          <a:lstStyle>
            <a:lvl1pPr algn="r">
              <a:defRPr sz="1200"/>
            </a:lvl1pPr>
          </a:lstStyle>
          <a:p>
            <a:fld id="{6D7D2FE5-07C9-43CB-A292-6B8D449583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1825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0995" cy="492523"/>
          </a:xfrm>
          <a:prstGeom prst="rect">
            <a:avLst/>
          </a:prstGeom>
        </p:spPr>
        <p:txBody>
          <a:bodyPr vert="horz" lIns="94272" tIns="47136" rIns="94272" bIns="4713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65918" y="1"/>
            <a:ext cx="2880995" cy="492523"/>
          </a:xfrm>
          <a:prstGeom prst="rect">
            <a:avLst/>
          </a:prstGeom>
        </p:spPr>
        <p:txBody>
          <a:bodyPr vert="horz" lIns="94272" tIns="47136" rIns="94272" bIns="4713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8B95546-030E-449E-A920-7D8B587CF896}" type="datetimeFigureOut">
              <a:rPr lang="de-DE"/>
              <a:pPr>
                <a:defRPr/>
              </a:pPr>
              <a:t>24.02.2014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3" y="738188"/>
            <a:ext cx="6562725" cy="3692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72" tIns="47136" rIns="94272" bIns="47136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4845" y="4678959"/>
            <a:ext cx="5318760" cy="4432696"/>
          </a:xfrm>
          <a:prstGeom prst="rect">
            <a:avLst/>
          </a:prstGeom>
        </p:spPr>
        <p:txBody>
          <a:bodyPr vert="horz" lIns="94272" tIns="47136" rIns="94272" bIns="47136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56208"/>
            <a:ext cx="2880995" cy="492523"/>
          </a:xfrm>
          <a:prstGeom prst="rect">
            <a:avLst/>
          </a:prstGeom>
        </p:spPr>
        <p:txBody>
          <a:bodyPr vert="horz" lIns="94272" tIns="47136" rIns="94272" bIns="4713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65918" y="9356208"/>
            <a:ext cx="2880995" cy="492523"/>
          </a:xfrm>
          <a:prstGeom prst="rect">
            <a:avLst/>
          </a:prstGeom>
        </p:spPr>
        <p:txBody>
          <a:bodyPr vert="horz" lIns="94272" tIns="47136" rIns="94272" bIns="4713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6FBC24B5-9A7B-47A2-B5D9-8F209E77BA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3752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359" y="1597739"/>
            <a:ext cx="7773282" cy="110253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978" y="2914482"/>
            <a:ext cx="6400044" cy="1314226"/>
          </a:xfrm>
        </p:spPr>
        <p:txBody>
          <a:bodyPr/>
          <a:lstStyle>
            <a:lvl1pPr marL="0" indent="0" algn="ctr">
              <a:buNone/>
              <a:defRPr/>
            </a:lvl1pPr>
            <a:lvl2pPr marL="457112" indent="0" algn="ctr">
              <a:buNone/>
              <a:defRPr/>
            </a:lvl2pPr>
            <a:lvl3pPr marL="914225" indent="0" algn="ctr">
              <a:buNone/>
              <a:defRPr/>
            </a:lvl3pPr>
            <a:lvl4pPr marL="1371336" indent="0" algn="ctr">
              <a:buNone/>
              <a:defRPr/>
            </a:lvl4pPr>
            <a:lvl5pPr marL="1828449" indent="0" algn="ctr">
              <a:buNone/>
              <a:defRPr/>
            </a:lvl5pPr>
            <a:lvl6pPr marL="2285562" indent="0" algn="ctr">
              <a:buNone/>
              <a:defRPr/>
            </a:lvl6pPr>
            <a:lvl7pPr marL="2742672" indent="0" algn="ctr">
              <a:buNone/>
              <a:defRPr/>
            </a:lvl7pPr>
            <a:lvl8pPr marL="3199785" indent="0" algn="ctr">
              <a:buNone/>
              <a:defRPr/>
            </a:lvl8pPr>
            <a:lvl9pPr marL="3656898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952" y="5"/>
            <a:ext cx="2170724" cy="459412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" y="5"/>
            <a:ext cx="6395005" cy="4594121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333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2480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el, zwei Inhalt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333" y="1199562"/>
            <a:ext cx="4054201" cy="16367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333" y="2957326"/>
            <a:ext cx="4054201" cy="163679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half" idx="3"/>
          </p:nvPr>
        </p:nvSpPr>
        <p:spPr>
          <a:xfrm>
            <a:off x="4632480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333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32480" y="1199562"/>
            <a:ext cx="4054201" cy="16367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32480" y="2957326"/>
            <a:ext cx="4054201" cy="163679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333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32480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333" y="1199562"/>
            <a:ext cx="4054201" cy="16367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32480" y="1199562"/>
            <a:ext cx="4054201" cy="16367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333" y="2957326"/>
            <a:ext cx="4054201" cy="163679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32480" y="2957326"/>
            <a:ext cx="4054201" cy="163679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1895" y="3305100"/>
            <a:ext cx="7773282" cy="102189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1895" y="2179878"/>
            <a:ext cx="7773282" cy="112522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2" indent="0">
              <a:buNone/>
              <a:defRPr sz="1800"/>
            </a:lvl2pPr>
            <a:lvl3pPr marL="914225" indent="0">
              <a:buNone/>
              <a:defRPr sz="1600"/>
            </a:lvl3pPr>
            <a:lvl4pPr marL="1371336" indent="0">
              <a:buNone/>
              <a:defRPr sz="1400"/>
            </a:lvl4pPr>
            <a:lvl5pPr marL="1828449" indent="0">
              <a:buNone/>
              <a:defRPr sz="1400"/>
            </a:lvl5pPr>
            <a:lvl6pPr marL="2285562" indent="0">
              <a:buNone/>
              <a:defRPr sz="1400"/>
            </a:lvl6pPr>
            <a:lvl7pPr marL="2742672" indent="0">
              <a:buNone/>
              <a:defRPr sz="1400"/>
            </a:lvl7pPr>
            <a:lvl8pPr marL="3199785" indent="0">
              <a:buNone/>
              <a:defRPr sz="1400"/>
            </a:lvl8pPr>
            <a:lvl9pPr marL="3656898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333" y="1199567"/>
            <a:ext cx="4054201" cy="33945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2480" y="1199567"/>
            <a:ext cx="4054201" cy="33945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326" y="205389"/>
            <a:ext cx="8229348" cy="85809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327" y="1151682"/>
            <a:ext cx="4040342" cy="4800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6" indent="0">
              <a:buNone/>
              <a:defRPr sz="1600" b="1"/>
            </a:lvl4pPr>
            <a:lvl5pPr marL="1828449" indent="0">
              <a:buNone/>
              <a:defRPr sz="1600" b="1"/>
            </a:lvl5pPr>
            <a:lvl6pPr marL="2285562" indent="0">
              <a:buNone/>
              <a:defRPr sz="1600" b="1"/>
            </a:lvl6pPr>
            <a:lvl7pPr marL="2742672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8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327" y="1631761"/>
            <a:ext cx="4040342" cy="29623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75" y="1151682"/>
            <a:ext cx="4041603" cy="4800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6" indent="0">
              <a:buNone/>
              <a:defRPr sz="1600" b="1"/>
            </a:lvl4pPr>
            <a:lvl5pPr marL="1828449" indent="0">
              <a:buNone/>
              <a:defRPr sz="1600" b="1"/>
            </a:lvl5pPr>
            <a:lvl6pPr marL="2285562" indent="0">
              <a:buNone/>
              <a:defRPr sz="1600" b="1"/>
            </a:lvl6pPr>
            <a:lvl7pPr marL="2742672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8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75" y="1631761"/>
            <a:ext cx="4041603" cy="29623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331" y="205388"/>
            <a:ext cx="3008525" cy="8706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461" y="205388"/>
            <a:ext cx="5111217" cy="43887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331" y="1076080"/>
            <a:ext cx="3008525" cy="3518043"/>
          </a:xfrm>
        </p:spPr>
        <p:txBody>
          <a:bodyPr/>
          <a:lstStyle>
            <a:lvl1pPr marL="0" indent="0">
              <a:buNone/>
              <a:defRPr sz="1400"/>
            </a:lvl1pPr>
            <a:lvl2pPr marL="457112" indent="0">
              <a:buNone/>
              <a:defRPr sz="1200"/>
            </a:lvl2pPr>
            <a:lvl3pPr marL="914225" indent="0">
              <a:buNone/>
              <a:defRPr sz="1000"/>
            </a:lvl3pPr>
            <a:lvl4pPr marL="1371336" indent="0">
              <a:buNone/>
              <a:defRPr sz="900"/>
            </a:lvl4pPr>
            <a:lvl5pPr marL="1828449" indent="0">
              <a:buNone/>
              <a:defRPr sz="900"/>
            </a:lvl5pPr>
            <a:lvl6pPr marL="2285562" indent="0">
              <a:buNone/>
              <a:defRPr sz="900"/>
            </a:lvl6pPr>
            <a:lvl7pPr marL="2742672" indent="0">
              <a:buNone/>
              <a:defRPr sz="900"/>
            </a:lvl7pPr>
            <a:lvl8pPr marL="3199785" indent="0">
              <a:buNone/>
              <a:defRPr sz="900"/>
            </a:lvl8pPr>
            <a:lvl9pPr marL="3656898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769" y="3599951"/>
            <a:ext cx="5485392" cy="4258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769" y="459921"/>
            <a:ext cx="5485392" cy="3085847"/>
          </a:xfrm>
        </p:spPr>
        <p:txBody>
          <a:bodyPr/>
          <a:lstStyle>
            <a:lvl1pPr marL="0" indent="0">
              <a:buNone/>
              <a:defRPr sz="3200"/>
            </a:lvl1pPr>
            <a:lvl2pPr marL="457112" indent="0">
              <a:buNone/>
              <a:defRPr sz="2800"/>
            </a:lvl2pPr>
            <a:lvl3pPr marL="914225" indent="0">
              <a:buNone/>
              <a:defRPr sz="2400"/>
            </a:lvl3pPr>
            <a:lvl4pPr marL="1371336" indent="0">
              <a:buNone/>
              <a:defRPr sz="2000"/>
            </a:lvl4pPr>
            <a:lvl5pPr marL="1828449" indent="0">
              <a:buNone/>
              <a:defRPr sz="2000"/>
            </a:lvl5pPr>
            <a:lvl6pPr marL="2285562" indent="0">
              <a:buNone/>
              <a:defRPr sz="2000"/>
            </a:lvl6pPr>
            <a:lvl7pPr marL="2742672" indent="0">
              <a:buNone/>
              <a:defRPr sz="2000"/>
            </a:lvl7pPr>
            <a:lvl8pPr marL="3199785" indent="0">
              <a:buNone/>
              <a:defRPr sz="2000"/>
            </a:lvl8pPr>
            <a:lvl9pPr marL="3656898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769" y="4025842"/>
            <a:ext cx="5485392" cy="603561"/>
          </a:xfrm>
        </p:spPr>
        <p:txBody>
          <a:bodyPr/>
          <a:lstStyle>
            <a:lvl1pPr marL="0" indent="0">
              <a:buNone/>
              <a:defRPr sz="1400"/>
            </a:lvl1pPr>
            <a:lvl2pPr marL="457112" indent="0">
              <a:buNone/>
              <a:defRPr sz="1200"/>
            </a:lvl2pPr>
            <a:lvl3pPr marL="914225" indent="0">
              <a:buNone/>
              <a:defRPr sz="1000"/>
            </a:lvl3pPr>
            <a:lvl4pPr marL="1371336" indent="0">
              <a:buNone/>
              <a:defRPr sz="900"/>
            </a:lvl4pPr>
            <a:lvl5pPr marL="1828449" indent="0">
              <a:buNone/>
              <a:defRPr sz="900"/>
            </a:lvl5pPr>
            <a:lvl6pPr marL="2285562" indent="0">
              <a:buNone/>
              <a:defRPr sz="900"/>
            </a:lvl6pPr>
            <a:lvl7pPr marL="2742672" indent="0">
              <a:buNone/>
              <a:defRPr sz="900"/>
            </a:lvl7pPr>
            <a:lvl8pPr marL="3199785" indent="0">
              <a:buNone/>
              <a:defRPr sz="900"/>
            </a:lvl8pPr>
            <a:lvl9pPr marL="3656898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" y="713190"/>
            <a:ext cx="9138961" cy="4427795"/>
          </a:xfrm>
          <a:prstGeom prst="rect">
            <a:avLst/>
          </a:prstGeom>
          <a:gradFill flip="none" rotWithShape="1">
            <a:gsLst>
              <a:gs pos="80000">
                <a:srgbClr val="000000">
                  <a:alpha val="15000"/>
                </a:srgbClr>
              </a:gs>
              <a:gs pos="95000">
                <a:schemeClr val="bg1"/>
              </a:gs>
            </a:gsLst>
            <a:lin ang="5400000" scaled="1"/>
            <a:tileRect/>
          </a:gradFill>
          <a:ln w="0">
            <a:noFill/>
            <a:miter lim="800000"/>
            <a:headEnd/>
            <a:tailEnd/>
          </a:ln>
          <a:effectLst/>
        </p:spPr>
        <p:txBody>
          <a:bodyPr wrap="none" lIns="91422" tIns="45711" rIns="91422" bIns="4571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"/>
            <a:ext cx="6643196" cy="7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26" y="1199567"/>
            <a:ext cx="8229348" cy="339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4101" name="Picture 5" descr="Logo HMH  neu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911549" y="149949"/>
            <a:ext cx="2010723" cy="47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" y="713190"/>
            <a:ext cx="9138961" cy="27721"/>
          </a:xfrm>
          <a:prstGeom prst="rect">
            <a:avLst/>
          </a:prstGeom>
          <a:solidFill>
            <a:srgbClr val="F4792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2" tIns="45711" rIns="91422" bIns="4571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5pPr>
      <a:lvl6pPr marL="457112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6pPr>
      <a:lvl7pPr marL="914225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7pPr>
      <a:lvl8pPr marL="137133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8pPr>
      <a:lvl9pPr marL="182844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9pPr>
    </p:titleStyle>
    <p:bodyStyle>
      <a:lvl1pPr marL="342834" indent="-342834" algn="l" rtl="0" eaLnBrk="1" fontAlgn="base" hangingPunct="1">
        <a:spcBef>
          <a:spcPct val="20000"/>
        </a:spcBef>
        <a:spcAft>
          <a:spcPct val="0"/>
        </a:spcAft>
        <a:buClr>
          <a:srgbClr val="F47920"/>
        </a:buClr>
        <a:buFontTx/>
        <a:buBlip>
          <a:blip r:embed="rId19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807" indent="-28569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81" indent="-22855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93" indent="-228555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06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117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230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342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454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6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9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8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errnhuter%20auf%20Gr&#246;nland.pd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herrnhuter-missionshilfe.de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iels Gärtner\Documents\Material - Grönland\für Fotobuch\IMG_6601 +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5670000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372200" y="915566"/>
            <a:ext cx="2201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+mn-lt"/>
              </a:rPr>
              <a:t>Herrnhuter Spuren auf Grönland</a:t>
            </a:r>
            <a:endParaRPr lang="de-DE" sz="2800" dirty="0">
              <a:latin typeface="+mn-lt"/>
            </a:endParaRPr>
          </a:p>
        </p:txBody>
      </p:sp>
      <p:sp>
        <p:nvSpPr>
          <p:cNvPr id="5" name="Abgerundetes Rechteck 4">
            <a:hlinkClick r:id="rId3" action="ppaction://hlinkfile"/>
          </p:cNvPr>
          <p:cNvSpPr/>
          <p:nvPr/>
        </p:nvSpPr>
        <p:spPr>
          <a:xfrm>
            <a:off x="6156176" y="2571790"/>
            <a:ext cx="2880000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342900" indent="-342900" algn="ctr"/>
            <a:r>
              <a:rPr lang="de-DE" sz="1200" dirty="0" smtClean="0">
                <a:solidFill>
                  <a:schemeClr val="tx1"/>
                </a:solidFill>
              </a:rPr>
              <a:t>Text der Präsentation als </a:t>
            </a:r>
            <a:r>
              <a:rPr lang="de-DE" sz="1200" dirty="0" err="1" smtClean="0">
                <a:solidFill>
                  <a:schemeClr val="tx1"/>
                </a:solidFill>
              </a:rPr>
              <a:t>pdf</a:t>
            </a:r>
            <a:r>
              <a:rPr lang="de-DE" sz="1200" dirty="0" smtClean="0">
                <a:solidFill>
                  <a:schemeClr val="tx1"/>
                </a:solidFill>
              </a:rPr>
              <a:t>-Dokument</a:t>
            </a:r>
          </a:p>
        </p:txBody>
      </p:sp>
      <p:sp>
        <p:nvSpPr>
          <p:cNvPr id="6" name="Abgerundetes Rechteck 5">
            <a:hlinkClick r:id="rId4"/>
          </p:cNvPr>
          <p:cNvSpPr/>
          <p:nvPr/>
        </p:nvSpPr>
        <p:spPr>
          <a:xfrm>
            <a:off x="6156176" y="3219822"/>
            <a:ext cx="2880000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 algn="ctr"/>
            <a:r>
              <a:rPr lang="de-DE" sz="1200" dirty="0" smtClean="0">
                <a:solidFill>
                  <a:schemeClr val="tx1"/>
                </a:solidFill>
              </a:rPr>
              <a:t>www.herrrnhuter-missionshilfe.de</a:t>
            </a:r>
          </a:p>
        </p:txBody>
      </p:sp>
    </p:spTree>
    <p:extLst>
      <p:ext uri="{BB962C8B-B14F-4D97-AF65-F5344CB8AC3E}">
        <p14:creationId xmlns:p14="http://schemas.microsoft.com/office/powerpoint/2010/main" val="39182844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iels Gärtner\Documents\Material - Grönland\für Fotobuch\IMG_5127 +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737999"/>
            <a:ext cx="9144000" cy="441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Grönland</a:t>
            </a:r>
          </a:p>
        </p:txBody>
      </p:sp>
    </p:spTree>
    <p:extLst>
      <p:ext uri="{BB962C8B-B14F-4D97-AF65-F5344CB8AC3E}">
        <p14:creationId xmlns:p14="http://schemas.microsoft.com/office/powerpoint/2010/main" val="370268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Grönland</a:t>
            </a:r>
          </a:p>
        </p:txBody>
      </p:sp>
      <p:pic>
        <p:nvPicPr>
          <p:cNvPr id="1026" name="Picture 2" descr="C:\Users\Niels Gärtner\Documents\Material - Grönland\für Fotobuch\IMG_62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2952000"/>
            <a:ext cx="2699999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els Gärtner\Documents\Material - Grönland\für Fotobuch\IMG_4993 +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/>
          <a:stretch/>
        </p:blipFill>
        <p:spPr bwMode="auto">
          <a:xfrm>
            <a:off x="3573838" y="1026000"/>
            <a:ext cx="5205022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iels Gärtner\Documents\Material - Grönland\für Fotobuch\IMG_6157 +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270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0828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Grönland</a:t>
            </a:r>
          </a:p>
        </p:txBody>
      </p:sp>
      <p:pic>
        <p:nvPicPr>
          <p:cNvPr id="2050" name="Picture 2" descr="C:\Users\Niels Gärtner\Documents\Material - Grönland\für Fotobuch\IMG_7596 +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1026000"/>
            <a:ext cx="4698367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els Gärtner\Documents\Material - Grönland\für Fotobuch\IMG_7620 +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88" y="2106000"/>
            <a:ext cx="3438727" cy="27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372200" y="1300867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Polarlicht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88505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Grönland</a:t>
            </a:r>
          </a:p>
        </p:txBody>
      </p:sp>
      <p:pic>
        <p:nvPicPr>
          <p:cNvPr id="3074" name="Picture 2" descr="C:\Users\Niels Gärtner\Documents\Material - Grönland\für Fotobuch\IMG_7249 +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2000" y="1026000"/>
            <a:ext cx="252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iels Gärtner\Documents\Material - Grönland\für Fotobuch\IMG_6088 +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1026000"/>
            <a:ext cx="252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Niels Gärtner\Documents\Material - Grönland\für Fotobuch\IMG_6427 +.jpg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3006000"/>
            <a:ext cx="252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Niels Gärtner\Documents\Material - Grönland\für Fotobuch\IMG_6197 +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64000" y="1026000"/>
            <a:ext cx="2520116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Niels Gärtner\Documents\Material - Grönland\für Fotobuch\IMG_6908 +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64116" y="3006000"/>
            <a:ext cx="252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Niels Gärtner\Documents\Material - Grönland\für Fotobuch\IMG_4539 +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2000" y="3006000"/>
            <a:ext cx="252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6591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2123728" y="738000"/>
            <a:ext cx="4869391" cy="4392000"/>
            <a:chOff x="2123728" y="738000"/>
            <a:chExt cx="4869391" cy="439200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8" y="738000"/>
              <a:ext cx="4869391" cy="439200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99" name="Rechteck 98"/>
            <p:cNvSpPr/>
            <p:nvPr/>
          </p:nvSpPr>
          <p:spPr>
            <a:xfrm>
              <a:off x="5933024" y="4918052"/>
              <a:ext cx="942832" cy="1570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800" dirty="0" smtClean="0">
                  <a:solidFill>
                    <a:schemeClr val="tx1"/>
                  </a:solidFill>
                </a:rPr>
                <a:t>© Google </a:t>
              </a:r>
              <a:r>
                <a:rPr lang="de-DE" sz="800" dirty="0" err="1" smtClean="0">
                  <a:solidFill>
                    <a:schemeClr val="tx1"/>
                  </a:solidFill>
                </a:rPr>
                <a:t>Maps</a:t>
              </a:r>
              <a:endParaRPr lang="de-DE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echteckige Legende 7"/>
          <p:cNvSpPr/>
          <p:nvPr/>
        </p:nvSpPr>
        <p:spPr>
          <a:xfrm>
            <a:off x="3527376" y="2097488"/>
            <a:ext cx="1188240" cy="288032"/>
          </a:xfrm>
          <a:prstGeom prst="wedgeRectCallout">
            <a:avLst>
              <a:gd name="adj1" fmla="val -98260"/>
              <a:gd name="adj2" fmla="val 19026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Neuherrnhut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9" name="Rechteckige Legende 8"/>
          <p:cNvSpPr/>
          <p:nvPr/>
        </p:nvSpPr>
        <p:spPr>
          <a:xfrm>
            <a:off x="3527376" y="1707654"/>
            <a:ext cx="1188240" cy="288032"/>
          </a:xfrm>
          <a:prstGeom prst="wedgeRectCallout">
            <a:avLst>
              <a:gd name="adj1" fmla="val -79808"/>
              <a:gd name="adj2" fmla="val 62501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Umanak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0" name="Rechteckige Legende 9"/>
          <p:cNvSpPr/>
          <p:nvPr/>
        </p:nvSpPr>
        <p:spPr>
          <a:xfrm>
            <a:off x="3527376" y="2487321"/>
            <a:ext cx="1188240" cy="288032"/>
          </a:xfrm>
          <a:prstGeom prst="wedgeRectCallout">
            <a:avLst>
              <a:gd name="adj1" fmla="val -68511"/>
              <a:gd name="adj2" fmla="val 117742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Lichtenfels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1" name="Rechteckige Legende 10"/>
          <p:cNvSpPr/>
          <p:nvPr/>
        </p:nvSpPr>
        <p:spPr>
          <a:xfrm>
            <a:off x="5687813" y="3651870"/>
            <a:ext cx="1188240" cy="288032"/>
          </a:xfrm>
          <a:prstGeom prst="wedgeRectCallout">
            <a:avLst>
              <a:gd name="adj1" fmla="val -160978"/>
              <a:gd name="adj2" fmla="val 160321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Lichtenau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2" name="Rechteckige Legende 11"/>
          <p:cNvSpPr/>
          <p:nvPr/>
        </p:nvSpPr>
        <p:spPr>
          <a:xfrm>
            <a:off x="5687813" y="4119922"/>
            <a:ext cx="1188240" cy="288032"/>
          </a:xfrm>
          <a:prstGeom prst="wedgeRectCallout">
            <a:avLst>
              <a:gd name="adj1" fmla="val -156942"/>
              <a:gd name="adj2" fmla="val 30402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Igdlorpait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3" name="Rechteckige Legende 12"/>
          <p:cNvSpPr/>
          <p:nvPr/>
        </p:nvSpPr>
        <p:spPr>
          <a:xfrm>
            <a:off x="5687616" y="4587974"/>
            <a:ext cx="1188240" cy="288032"/>
          </a:xfrm>
          <a:prstGeom prst="wedgeRectCallout">
            <a:avLst>
              <a:gd name="adj1" fmla="val -116869"/>
              <a:gd name="adj2" fmla="val 6011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Friedrichsthal</a:t>
            </a:r>
            <a:endParaRPr lang="de-DE" sz="1200" dirty="0">
              <a:solidFill>
                <a:schemeClr val="tx1"/>
              </a:solidFill>
            </a:endParaRPr>
          </a:p>
        </p:txBody>
      </p:sp>
      <p:grpSp>
        <p:nvGrpSpPr>
          <p:cNvPr id="25" name="Gruppieren 24"/>
          <p:cNvGrpSpPr/>
          <p:nvPr/>
        </p:nvGrpSpPr>
        <p:grpSpPr>
          <a:xfrm>
            <a:off x="7466240" y="1607574"/>
            <a:ext cx="903289" cy="793629"/>
            <a:chOff x="6116983" y="3885910"/>
            <a:chExt cx="648072" cy="584899"/>
          </a:xfrm>
        </p:grpSpPr>
        <p:grpSp>
          <p:nvGrpSpPr>
            <p:cNvPr id="22" name="Gruppieren 21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17" name="Gruppieren 16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14" name="Rechteck 13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" name="Trapezoid 14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8" name="Rechteck 17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Rechteck 18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3" name="Rechteck 22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Gleichschenkliges Dreieck 23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4" name="Rechteckige Legende 93"/>
          <p:cNvSpPr/>
          <p:nvPr/>
        </p:nvSpPr>
        <p:spPr>
          <a:xfrm>
            <a:off x="1115736" y="1455646"/>
            <a:ext cx="1080000" cy="180000"/>
          </a:xfrm>
          <a:prstGeom prst="wedgeRectCallout">
            <a:avLst>
              <a:gd name="adj1" fmla="val 75256"/>
              <a:gd name="adj2" fmla="val -35833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 err="1" smtClean="0">
                <a:solidFill>
                  <a:schemeClr val="tx1"/>
                </a:solidFill>
              </a:rPr>
              <a:t>Maniitsoq</a:t>
            </a: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96" name="Rechteckige Legende 95"/>
          <p:cNvSpPr/>
          <p:nvPr/>
        </p:nvSpPr>
        <p:spPr>
          <a:xfrm>
            <a:off x="2304000" y="3951015"/>
            <a:ext cx="1080000" cy="180000"/>
          </a:xfrm>
          <a:prstGeom prst="wedgeRectCallout">
            <a:avLst>
              <a:gd name="adj1" fmla="val 152972"/>
              <a:gd name="adj2" fmla="val 24824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 err="1" smtClean="0">
                <a:solidFill>
                  <a:schemeClr val="tx1"/>
                </a:solidFill>
              </a:rPr>
              <a:t>Narsarsuaq</a:t>
            </a: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323528" y="899009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Südgrönland</a:t>
            </a:r>
            <a:endParaRPr lang="de-DE" sz="1600" b="1" dirty="0">
              <a:latin typeface="+mn-lt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7029631" y="899009"/>
            <a:ext cx="2150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Herrnhuter Missionsstationen</a:t>
            </a:r>
            <a:endParaRPr lang="de-DE" sz="1600" b="1" dirty="0">
              <a:latin typeface="+mn-lt"/>
            </a:endParaRPr>
          </a:p>
        </p:txBody>
      </p:sp>
      <p:sp>
        <p:nvSpPr>
          <p:cNvPr id="102" name="Abgerundetes Rechteck 101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grpSp>
        <p:nvGrpSpPr>
          <p:cNvPr id="128" name="Gruppieren 127"/>
          <p:cNvGrpSpPr>
            <a:grpSpLocks noChangeAspect="1"/>
          </p:cNvGrpSpPr>
          <p:nvPr/>
        </p:nvGrpSpPr>
        <p:grpSpPr>
          <a:xfrm>
            <a:off x="2741353" y="2152263"/>
            <a:ext cx="205293" cy="180000"/>
            <a:chOff x="6116983" y="3885910"/>
            <a:chExt cx="648072" cy="584899"/>
          </a:xfrm>
        </p:grpSpPr>
        <p:grpSp>
          <p:nvGrpSpPr>
            <p:cNvPr id="129" name="Gruppieren 128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132" name="Gruppieren 131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137" name="Rechteck 136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8" name="Trapezoid 137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33" name="Rechteck 132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4" name="Rechteck 133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5" name="Rechteck 134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6" name="Rechteck 135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30" name="Rechteck 129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Gleichschenkliges Dreieck 130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9" name="Gruppieren 138"/>
          <p:cNvGrpSpPr>
            <a:grpSpLocks noChangeAspect="1"/>
          </p:cNvGrpSpPr>
          <p:nvPr/>
        </p:nvGrpSpPr>
        <p:grpSpPr>
          <a:xfrm>
            <a:off x="3014188" y="1972263"/>
            <a:ext cx="205293" cy="180000"/>
            <a:chOff x="6116983" y="3885910"/>
            <a:chExt cx="648072" cy="584899"/>
          </a:xfrm>
        </p:grpSpPr>
        <p:grpSp>
          <p:nvGrpSpPr>
            <p:cNvPr id="140" name="Gruppieren 139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143" name="Gruppieren 142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148" name="Rechteck 147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9" name="Trapezoid 148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44" name="Rechteck 143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5" name="Rechteck 144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6" name="Rechteck 145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7" name="Rechteck 146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41" name="Rechteck 140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2" name="Gleichschenkliges Dreieck 141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0" name="Gruppieren 149"/>
          <p:cNvGrpSpPr>
            <a:grpSpLocks noChangeAspect="1"/>
          </p:cNvGrpSpPr>
          <p:nvPr/>
        </p:nvGrpSpPr>
        <p:grpSpPr>
          <a:xfrm>
            <a:off x="3084741" y="2934000"/>
            <a:ext cx="205293" cy="180000"/>
            <a:chOff x="6116983" y="3885910"/>
            <a:chExt cx="648072" cy="584899"/>
          </a:xfrm>
        </p:grpSpPr>
        <p:grpSp>
          <p:nvGrpSpPr>
            <p:cNvPr id="151" name="Gruppieren 150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154" name="Gruppieren 153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159" name="Rechteck 158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0" name="Trapezoid 159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55" name="Rechteck 154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6" name="Rechteck 155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7" name="Rechteck 156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8" name="Rechteck 157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52" name="Rechteck 151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Gleichschenkliges Dreieck 152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1" name="Gruppieren 160"/>
          <p:cNvGrpSpPr>
            <a:grpSpLocks noChangeAspect="1"/>
          </p:cNvGrpSpPr>
          <p:nvPr/>
        </p:nvGrpSpPr>
        <p:grpSpPr>
          <a:xfrm>
            <a:off x="4278835" y="4173938"/>
            <a:ext cx="205293" cy="180000"/>
            <a:chOff x="6116983" y="3885910"/>
            <a:chExt cx="648072" cy="584899"/>
          </a:xfrm>
        </p:grpSpPr>
        <p:grpSp>
          <p:nvGrpSpPr>
            <p:cNvPr id="162" name="Gruppieren 161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165" name="Gruppieren 164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170" name="Rechteck 169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1" name="Trapezoid 170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66" name="Rechteck 165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7" name="Rechteck 166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8" name="Rechteck 167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9" name="Rechteck 168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63" name="Rechteck 162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4" name="Gleichschenkliges Dreieck 163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2" name="Gruppieren 171"/>
          <p:cNvGrpSpPr>
            <a:grpSpLocks noChangeAspect="1"/>
          </p:cNvGrpSpPr>
          <p:nvPr/>
        </p:nvGrpSpPr>
        <p:grpSpPr>
          <a:xfrm>
            <a:off x="4788024" y="4641990"/>
            <a:ext cx="205293" cy="180000"/>
            <a:chOff x="6116983" y="3885910"/>
            <a:chExt cx="648072" cy="584899"/>
          </a:xfrm>
        </p:grpSpPr>
        <p:grpSp>
          <p:nvGrpSpPr>
            <p:cNvPr id="173" name="Gruppieren 172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176" name="Gruppieren 175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181" name="Rechteck 180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2" name="Trapezoid 181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77" name="Rechteck 176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8" name="Rechteck 177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9" name="Rechteck 178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0" name="Rechteck 179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74" name="Rechteck 173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Gleichschenkliges Dreieck 174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3" name="Gruppieren 182"/>
          <p:cNvGrpSpPr>
            <a:grpSpLocks noChangeAspect="1"/>
          </p:cNvGrpSpPr>
          <p:nvPr/>
        </p:nvGrpSpPr>
        <p:grpSpPr>
          <a:xfrm>
            <a:off x="4382964" y="4256478"/>
            <a:ext cx="205293" cy="180000"/>
            <a:chOff x="6116983" y="3885910"/>
            <a:chExt cx="648072" cy="584899"/>
          </a:xfrm>
        </p:grpSpPr>
        <p:grpSp>
          <p:nvGrpSpPr>
            <p:cNvPr id="184" name="Gruppieren 183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187" name="Gruppieren 186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192" name="Rechteck 191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93" name="Trapezoid 192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88" name="Rechteck 187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9" name="Rechteck 188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0" name="Rechteck 189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1" name="Rechteck 190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85" name="Rechteck 184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6" name="Gleichschenkliges Dreieck 185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4" name="Rechteckige Legende 193"/>
          <p:cNvSpPr/>
          <p:nvPr/>
        </p:nvSpPr>
        <p:spPr>
          <a:xfrm>
            <a:off x="1439712" y="2241504"/>
            <a:ext cx="1080000" cy="180000"/>
          </a:xfrm>
          <a:prstGeom prst="wedgeRectCallout">
            <a:avLst>
              <a:gd name="adj1" fmla="val 75256"/>
              <a:gd name="adj2" fmla="val -35833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 smtClean="0">
                <a:solidFill>
                  <a:schemeClr val="tx1"/>
                </a:solidFill>
              </a:rPr>
              <a:t>Nuuk</a:t>
            </a: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195" name="Rechteckige Legende 194"/>
          <p:cNvSpPr/>
          <p:nvPr/>
        </p:nvSpPr>
        <p:spPr>
          <a:xfrm>
            <a:off x="2036835" y="3606977"/>
            <a:ext cx="1080000" cy="180000"/>
          </a:xfrm>
          <a:prstGeom prst="wedgeRectCallout">
            <a:avLst>
              <a:gd name="adj1" fmla="val 75256"/>
              <a:gd name="adj2" fmla="val -35833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 err="1" smtClean="0">
                <a:solidFill>
                  <a:schemeClr val="tx1"/>
                </a:solidFill>
              </a:rPr>
              <a:t>Paamiut</a:t>
            </a: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196" name="Rechteckige Legende 195"/>
          <p:cNvSpPr/>
          <p:nvPr/>
        </p:nvSpPr>
        <p:spPr>
          <a:xfrm>
            <a:off x="2811698" y="4295053"/>
            <a:ext cx="1080000" cy="180000"/>
          </a:xfrm>
          <a:prstGeom prst="wedgeRectCallout">
            <a:avLst>
              <a:gd name="adj1" fmla="val 75256"/>
              <a:gd name="adj2" fmla="val -35833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 err="1" smtClean="0">
                <a:solidFill>
                  <a:schemeClr val="tx1"/>
                </a:solidFill>
              </a:rPr>
              <a:t>Qaqortoq</a:t>
            </a: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197" name="Rechteckige Legende 196"/>
          <p:cNvSpPr/>
          <p:nvPr/>
        </p:nvSpPr>
        <p:spPr>
          <a:xfrm>
            <a:off x="3203848" y="4639092"/>
            <a:ext cx="1080000" cy="180000"/>
          </a:xfrm>
          <a:prstGeom prst="wedgeRectCallout">
            <a:avLst>
              <a:gd name="adj1" fmla="val 75256"/>
              <a:gd name="adj2" fmla="val -35833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 w="635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 err="1" smtClean="0">
                <a:solidFill>
                  <a:schemeClr val="tx1"/>
                </a:solidFill>
              </a:rPr>
              <a:t>Nanortalik</a:t>
            </a:r>
            <a:endParaRPr lang="de-DE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988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94" grpId="0" animBg="1"/>
      <p:bldP spid="96" grpId="0" animBg="1"/>
      <p:bldP spid="100" grpId="0"/>
      <p:bldP spid="101" grpId="0"/>
      <p:bldP spid="102" grpId="0" animBg="1"/>
      <p:bldP spid="194" grpId="0" animBg="1"/>
      <p:bldP spid="195" grpId="0" animBg="1"/>
      <p:bldP spid="196" grpId="0" animBg="1"/>
      <p:bldP spid="1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0" y="1024060"/>
            <a:ext cx="1732881" cy="21600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24060"/>
            <a:ext cx="1730310" cy="216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Abgerundetes Rechteck 11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15" name="Inhaltsplatzhalter 14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4060"/>
            <a:ext cx="3998787" cy="2700000"/>
          </a:xfrm>
          <a:ln w="63500" cmpd="thinThick">
            <a:solidFill>
              <a:schemeClr val="tx1">
                <a:lumMod val="75000"/>
                <a:lumOff val="25000"/>
              </a:schemeClr>
            </a:solidFill>
            <a:rou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Abgerundetes Rechteck 17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73662" y="3723878"/>
            <a:ext cx="3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Christian David, Matthäus Stach </a:t>
            </a:r>
            <a:r>
              <a:rPr lang="de-DE" sz="1600" b="1" smtClean="0">
                <a:latin typeface="+mn-lt"/>
              </a:rPr>
              <a:t>und Christian </a:t>
            </a:r>
            <a:r>
              <a:rPr lang="de-DE" sz="1600" b="1" dirty="0" smtClean="0">
                <a:latin typeface="+mn-lt"/>
              </a:rPr>
              <a:t>Stach fuhren 1733 nach Grönland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2483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432" y="1026000"/>
            <a:ext cx="1800000" cy="18000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Inhaltsplatzhalter 8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22" y="1026000"/>
            <a:ext cx="2598436" cy="1800000"/>
          </a:xfr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Inhaltsplatzhalter 6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2549116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C:\Users\Niels Gärtner\Documents\Material - Grönland\für Fotobuch\IMG_5764 +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32" y="3006000"/>
            <a:ext cx="270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bgerundetes Rechteck 10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370872" y="3258322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Hans </a:t>
            </a:r>
            <a:r>
              <a:rPr lang="de-DE" sz="1600" b="1" dirty="0" err="1" smtClean="0">
                <a:latin typeface="+mn-lt"/>
              </a:rPr>
              <a:t>Egede</a:t>
            </a:r>
            <a:r>
              <a:rPr lang="de-DE" sz="1600" b="1" dirty="0" smtClean="0">
                <a:latin typeface="+mn-lt"/>
              </a:rPr>
              <a:t> in </a:t>
            </a:r>
            <a:r>
              <a:rPr lang="de-DE" sz="1600" b="1" dirty="0" err="1" smtClean="0">
                <a:latin typeface="+mn-lt"/>
              </a:rPr>
              <a:t>Godth</a:t>
            </a:r>
            <a:r>
              <a:rPr lang="de-DE" sz="1600" b="1" dirty="0" err="1" smtClean="0">
                <a:latin typeface="+mn-lt"/>
                <a:cs typeface="Times New Roman"/>
              </a:rPr>
              <a:t>å</a:t>
            </a:r>
            <a:r>
              <a:rPr lang="de-DE" sz="1600" b="1" dirty="0" err="1" smtClean="0">
                <a:latin typeface="+mn-lt"/>
              </a:rPr>
              <a:t>b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21279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26000"/>
            <a:ext cx="3483130" cy="2700000"/>
          </a:xfr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Inhaltsplatzhalter 9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006000"/>
            <a:ext cx="1467468" cy="18000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Inhaltsplatzhalter 8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659" y="3006000"/>
            <a:ext cx="1450287" cy="18000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Inhaltsplatzhalter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026000"/>
            <a:ext cx="146193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Abgerundetes Rechteck 10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922294" y="4117461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1733 Neuherrnhut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30318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gerundetes Rechteck 9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534275" y="1962866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Neuherrnhut um 1900</a:t>
            </a:r>
            <a:endParaRPr lang="de-DE" sz="1600" b="1" dirty="0"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26000"/>
            <a:ext cx="5717627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704056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iels Gärtner\Documents\Material - Grönland\für Fotobuch\IMG_5605 +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6000" y="1026000"/>
            <a:ext cx="5325693" cy="27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iels Gärtner\Documents\Material - Grönland\für Fotobuch\IMG_2608 +.jpg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16"/>
          <a:stretch/>
        </p:blipFill>
        <p:spPr bwMode="auto">
          <a:xfrm>
            <a:off x="360000" y="3024000"/>
            <a:ext cx="2699536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326154" y="399873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Nuuk 2013</a:t>
            </a:r>
            <a:endParaRPr lang="de-DE" sz="1600" b="1" dirty="0">
              <a:latin typeface="+mn-lt"/>
            </a:endParaRP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26000"/>
            <a:ext cx="2700000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Abgerundetes Rechteck 16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</p:spTree>
    <p:extLst>
      <p:ext uri="{BB962C8B-B14F-4D97-AF65-F5344CB8AC3E}">
        <p14:creationId xmlns:p14="http://schemas.microsoft.com/office/powerpoint/2010/main" val="11264561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iels Gärtner\Documents\Material - Grönland\für Fotobuch\IMG_6601 +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5670000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372200" y="1995686"/>
            <a:ext cx="2201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+mn-lt"/>
              </a:rPr>
              <a:t>Herrnhuter Spuren auf Grönland</a:t>
            </a:r>
            <a:endParaRPr lang="de-DE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39078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12" y="1026000"/>
            <a:ext cx="3239999" cy="21600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Inhaltsplatzhalter 7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8" y="3349709"/>
            <a:ext cx="2160000" cy="14400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Inhaltsplatzhalter 8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26000"/>
            <a:ext cx="4050000" cy="27000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Inhaltsplatzhalter 9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256" y="3332475"/>
            <a:ext cx="1746255" cy="14400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Abgerundetes Rechteck 10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99592" y="401191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Neuherrnhut – </a:t>
            </a:r>
          </a:p>
          <a:p>
            <a:r>
              <a:rPr lang="de-DE" sz="1600" b="1" dirty="0" smtClean="0">
                <a:latin typeface="+mn-lt"/>
              </a:rPr>
              <a:t>modernes Bürogebäude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76341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2000" y="1026000"/>
            <a:ext cx="2628354" cy="1800000"/>
          </a:xfr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Inhaltsplatzhalter 14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4433602" cy="2880000"/>
          </a:xfr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Inhaltsplatzhalter 15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0" y="3006000"/>
            <a:ext cx="2628000" cy="1800000"/>
          </a:xfr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483784" y="4202673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1758 Lichtenfels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2291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26000"/>
            <a:ext cx="5670000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Inhaltsplatzhalter 21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0" y="1026000"/>
            <a:ext cx="2455069" cy="163671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Inhaltsplatzhalter 23"/>
          <p:cNvPicPr>
            <a:picLocks noGrp="1" noChangeAspect="1"/>
          </p:cNvPicPr>
          <p:nvPr>
            <p:ph sz="quarter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0" y="3169287"/>
            <a:ext cx="2455069" cy="163671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feld 1"/>
          <p:cNvSpPr txBox="1"/>
          <p:nvPr/>
        </p:nvSpPr>
        <p:spPr>
          <a:xfrm>
            <a:off x="6588224" y="2746723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Lichtenfels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2646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0" y="1026000"/>
            <a:ext cx="2455069" cy="163671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16" name="Inhaltsplatzhalter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2000" y="3169256"/>
            <a:ext cx="2455068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25968"/>
            <a:ext cx="5670000" cy="3780000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feld 2"/>
          <p:cNvSpPr txBox="1"/>
          <p:nvPr/>
        </p:nvSpPr>
        <p:spPr>
          <a:xfrm>
            <a:off x="6444208" y="2746691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Gottesacker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90268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6683427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Textfeld 21"/>
          <p:cNvSpPr txBox="1"/>
          <p:nvPr/>
        </p:nvSpPr>
        <p:spPr>
          <a:xfrm>
            <a:off x="7316288" y="2006161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1774</a:t>
            </a:r>
          </a:p>
          <a:p>
            <a:r>
              <a:rPr lang="de-DE" sz="1600" b="1" dirty="0" smtClean="0">
                <a:latin typeface="+mn-lt"/>
              </a:rPr>
              <a:t>Lichtenau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47678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7456168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</p:spTree>
    <p:extLst>
      <p:ext uri="{BB962C8B-B14F-4D97-AF65-F5344CB8AC3E}">
        <p14:creationId xmlns:p14="http://schemas.microsoft.com/office/powerpoint/2010/main" val="17905226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6943469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730482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3763" y="1026000"/>
            <a:ext cx="1909208" cy="180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144" y="3006000"/>
            <a:ext cx="2624827" cy="180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5047790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7898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1026" name="Picture 2" descr="C:\Users\Niels Gärtner\Documents\Material - Grönland\Bilder für Reisebericht\Bilder für Reisebericht bearbeitet\27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1026000"/>
            <a:ext cx="7884691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8619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8" name="Picture 3" descr="C:\Users\Niels Gärtner\Documents\Material - Grönland\Bilder für Reisebericht\Bilder für Reisebericht bearbeitet\26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1026000"/>
            <a:ext cx="7300243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gerundetes Rechteck 8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</p:spTree>
    <p:extLst>
      <p:ext uri="{BB962C8B-B14F-4D97-AF65-F5344CB8AC3E}">
        <p14:creationId xmlns:p14="http://schemas.microsoft.com/office/powerpoint/2010/main" val="30847656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iels Gärtner\Documents\Material - Grönland\für Fotobuch\IMG_6601 +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5670000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393225" y="915566"/>
            <a:ext cx="2201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+mn-lt"/>
              </a:rPr>
              <a:t>Herrnhuter Spuren auf Grönland</a:t>
            </a:r>
            <a:endParaRPr lang="de-DE" sz="2800" dirty="0">
              <a:latin typeface="+mn-lt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6516216" y="2643806"/>
            <a:ext cx="432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600" dirty="0" smtClean="0">
                <a:solidFill>
                  <a:srgbClr val="F47920"/>
                </a:solidFill>
              </a:rPr>
              <a:t>I. </a:t>
            </a:r>
            <a:r>
              <a:rPr lang="de-DE" sz="1600" dirty="0" smtClean="0">
                <a:solidFill>
                  <a:srgbClr val="000000"/>
                </a:solidFill>
              </a:rPr>
              <a:t>Grönland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6516216" y="3291854"/>
            <a:ext cx="432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600" dirty="0" smtClean="0">
                <a:solidFill>
                  <a:srgbClr val="F47920"/>
                </a:solidFill>
              </a:rPr>
              <a:t>II. </a:t>
            </a:r>
            <a:r>
              <a:rPr lang="de-DE" sz="1600" dirty="0" smtClean="0">
                <a:solidFill>
                  <a:srgbClr val="000000"/>
                </a:solidFill>
              </a:rPr>
              <a:t>Missionsstationen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6516216" y="3939902"/>
            <a:ext cx="432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600" dirty="0" smtClean="0">
                <a:solidFill>
                  <a:srgbClr val="F47920"/>
                </a:solidFill>
              </a:rPr>
              <a:t>III. </a:t>
            </a:r>
            <a:r>
              <a:rPr lang="de-DE" sz="1600" dirty="0" smtClean="0">
                <a:solidFill>
                  <a:srgbClr val="000000"/>
                </a:solidFill>
              </a:rPr>
              <a:t>Spuren bis heute</a:t>
            </a:r>
          </a:p>
        </p:txBody>
      </p:sp>
    </p:spTree>
    <p:extLst>
      <p:ext uri="{BB962C8B-B14F-4D97-AF65-F5344CB8AC3E}">
        <p14:creationId xmlns:p14="http://schemas.microsoft.com/office/powerpoint/2010/main" val="11567500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050" name="Picture 2" descr="C:\Users\Niels Gärtner\Documents\Material - Grönland\Bilder für Reisebericht\Bilder für Reisebericht bearbeitet\2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5671477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72" y="3204000"/>
            <a:ext cx="2592000" cy="158982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feld 2"/>
          <p:cNvSpPr txBox="1"/>
          <p:nvPr/>
        </p:nvSpPr>
        <p:spPr>
          <a:xfrm>
            <a:off x="6228472" y="1702241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Der Saal in Lichtenau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92829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6193985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feld 2"/>
          <p:cNvSpPr txBox="1"/>
          <p:nvPr/>
        </p:nvSpPr>
        <p:spPr>
          <a:xfrm>
            <a:off x="6732240" y="1796211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Taufszene aus Grönland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59630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4271749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C:\Users\Niels Gärtner\Documents\Material - Grönland\Bilder für Reisebericht\Bilder für Reisebericht bearbeitet\27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0197" y="2124000"/>
            <a:ext cx="3622243" cy="27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788024" y="1281968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Lichtenau 1853 und 2013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4753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050" name="Picture 2" descr="C:\Users\Niels Gärtner\Documents\Material - Grönland\Bilder für Reisebericht\Bilder für Reisebericht bearbeitet\27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8184" y="2106000"/>
            <a:ext cx="2393545" cy="27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iels Gärtner\Documents\Material - Grönland\für Fotobuch\IMG_6626 +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5670000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588224" y="136910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Gottesacker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04219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7267883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feld 3"/>
          <p:cNvSpPr txBox="1"/>
          <p:nvPr/>
        </p:nvSpPr>
        <p:spPr>
          <a:xfrm>
            <a:off x="7750480" y="3397622"/>
            <a:ext cx="1310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1824 Friedrichs-</a:t>
            </a:r>
            <a:r>
              <a:rPr lang="de-DE" sz="1600" b="1" dirty="0" err="1" smtClean="0">
                <a:latin typeface="+mn-lt"/>
              </a:rPr>
              <a:t>thal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4368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978827"/>
            <a:ext cx="7675920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445507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4004406" cy="270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32" y="1026000"/>
            <a:ext cx="3616702" cy="270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feld 3"/>
          <p:cNvSpPr txBox="1"/>
          <p:nvPr/>
        </p:nvSpPr>
        <p:spPr>
          <a:xfrm>
            <a:off x="2362203" y="4168603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Dienerinnen und Helfer in </a:t>
            </a:r>
            <a:r>
              <a:rPr lang="de-DE" sz="1600" b="1" dirty="0" err="1" smtClean="0">
                <a:latin typeface="+mn-lt"/>
              </a:rPr>
              <a:t>Friedrichsthal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02599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4121624" cy="270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31990"/>
            <a:ext cx="3769374" cy="270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feld 2"/>
          <p:cNvSpPr txBox="1"/>
          <p:nvPr/>
        </p:nvSpPr>
        <p:spPr>
          <a:xfrm>
            <a:off x="5220072" y="127560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Leben in </a:t>
            </a:r>
            <a:r>
              <a:rPr lang="de-DE" sz="1600" b="1" dirty="0" err="1" smtClean="0">
                <a:latin typeface="+mn-lt"/>
              </a:rPr>
              <a:t>Friedrichsthal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6138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pieren 47"/>
          <p:cNvGrpSpPr/>
          <p:nvPr/>
        </p:nvGrpSpPr>
        <p:grpSpPr>
          <a:xfrm>
            <a:off x="2079819" y="738000"/>
            <a:ext cx="4273555" cy="4410000"/>
            <a:chOff x="2079819" y="738000"/>
            <a:chExt cx="4273555" cy="441000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19" y="738000"/>
              <a:ext cx="4273555" cy="441000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47" name="Rechteck 46"/>
            <p:cNvSpPr/>
            <p:nvPr/>
          </p:nvSpPr>
          <p:spPr>
            <a:xfrm>
              <a:off x="5292080" y="4920078"/>
              <a:ext cx="942832" cy="1570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800" dirty="0" smtClean="0">
                  <a:solidFill>
                    <a:schemeClr val="tx1"/>
                  </a:solidFill>
                </a:rPr>
                <a:t>© Google </a:t>
              </a:r>
              <a:r>
                <a:rPr lang="de-DE" sz="800" dirty="0" err="1" smtClean="0">
                  <a:solidFill>
                    <a:schemeClr val="tx1"/>
                  </a:solidFill>
                </a:rPr>
                <a:t>Maps</a:t>
              </a:r>
              <a:endParaRPr lang="de-DE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sp>
        <p:nvSpPr>
          <p:cNvPr id="44" name="Rechteckige Legende 43"/>
          <p:cNvSpPr/>
          <p:nvPr/>
        </p:nvSpPr>
        <p:spPr>
          <a:xfrm>
            <a:off x="4560935" y="1851670"/>
            <a:ext cx="1188240" cy="288032"/>
          </a:xfrm>
          <a:prstGeom prst="wedgeRectCallout">
            <a:avLst>
              <a:gd name="adj1" fmla="val -159353"/>
              <a:gd name="adj2" fmla="val -5208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Neuherrnhut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5" name="Rechteckige Legende 44"/>
          <p:cNvSpPr/>
          <p:nvPr/>
        </p:nvSpPr>
        <p:spPr>
          <a:xfrm>
            <a:off x="4560935" y="1279961"/>
            <a:ext cx="1188240" cy="288032"/>
          </a:xfrm>
          <a:prstGeom prst="wedgeRectCallout">
            <a:avLst>
              <a:gd name="adj1" fmla="val -87445"/>
              <a:gd name="adj2" fmla="val -24741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Umanak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6" name="Rechteckige Legende 45"/>
          <p:cNvSpPr/>
          <p:nvPr/>
        </p:nvSpPr>
        <p:spPr>
          <a:xfrm>
            <a:off x="4560935" y="3285471"/>
            <a:ext cx="1188240" cy="288032"/>
          </a:xfrm>
          <a:prstGeom prst="wedgeRectCallout">
            <a:avLst>
              <a:gd name="adj1" fmla="val -81435"/>
              <a:gd name="adj2" fmla="val 284956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Lichtenfels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6732240" y="114410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nördliche Stationen</a:t>
            </a:r>
            <a:endParaRPr lang="de-DE" sz="1600" b="1" dirty="0">
              <a:latin typeface="+mn-lt"/>
            </a:endParaRPr>
          </a:p>
        </p:txBody>
      </p:sp>
      <p:sp>
        <p:nvSpPr>
          <p:cNvPr id="43" name="Abgerundetes Rechteck 42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50" name="Abgerundetes Rechteck 49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51" name="Abgerundetes Rechteck 50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52" name="Abgerundetes Rechteck 51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grpSp>
        <p:nvGrpSpPr>
          <p:cNvPr id="54" name="Gruppieren 53"/>
          <p:cNvGrpSpPr>
            <a:grpSpLocks noChangeAspect="1"/>
          </p:cNvGrpSpPr>
          <p:nvPr/>
        </p:nvGrpSpPr>
        <p:grpSpPr>
          <a:xfrm>
            <a:off x="3116775" y="1850721"/>
            <a:ext cx="205293" cy="180000"/>
            <a:chOff x="6116983" y="3885910"/>
            <a:chExt cx="648072" cy="584899"/>
          </a:xfrm>
        </p:grpSpPr>
        <p:grpSp>
          <p:nvGrpSpPr>
            <p:cNvPr id="55" name="Gruppieren 54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58" name="Gruppieren 57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63" name="Rechteck 62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4" name="Trapezoid 63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59" name="Rechteck 58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Rechteck 59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" name="Rechteck 60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Rechteck 61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6" name="Rechteck 55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Gleichschenkliges Dreieck 56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5" name="Gruppieren 64"/>
          <p:cNvGrpSpPr>
            <a:grpSpLocks noChangeAspect="1"/>
          </p:cNvGrpSpPr>
          <p:nvPr/>
        </p:nvGrpSpPr>
        <p:grpSpPr>
          <a:xfrm>
            <a:off x="4011303" y="4155926"/>
            <a:ext cx="205293" cy="180000"/>
            <a:chOff x="6116983" y="3885910"/>
            <a:chExt cx="648072" cy="584899"/>
          </a:xfrm>
        </p:grpSpPr>
        <p:grpSp>
          <p:nvGrpSpPr>
            <p:cNvPr id="66" name="Gruppieren 65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69" name="Gruppieren 68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74" name="Rechteck 73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5" name="Trapezoid 74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70" name="Rechteck 69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Rechteck 70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Rechteck 71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Rechteck 72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Gleichschenkliges Dreieck 67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6" name="Gruppieren 75"/>
          <p:cNvGrpSpPr>
            <a:grpSpLocks noChangeAspect="1"/>
          </p:cNvGrpSpPr>
          <p:nvPr/>
        </p:nvGrpSpPr>
        <p:grpSpPr>
          <a:xfrm>
            <a:off x="3850843" y="1167550"/>
            <a:ext cx="205293" cy="180000"/>
            <a:chOff x="6116983" y="3885910"/>
            <a:chExt cx="648072" cy="584899"/>
          </a:xfrm>
        </p:grpSpPr>
        <p:grpSp>
          <p:nvGrpSpPr>
            <p:cNvPr id="77" name="Gruppieren 76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80" name="Gruppieren 79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85" name="Rechteck 84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6" name="Trapezoid 85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81" name="Rechteck 80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2" name="Rechteck 81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3" name="Rechteck 82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4" name="Rechteck 83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78" name="Rechteck 77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Gleichschenkliges Dreieck 78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567322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4851668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76" y="2609516"/>
            <a:ext cx="3033875" cy="2160000"/>
          </a:xfrm>
          <a:prstGeom prst="rect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feld 2"/>
          <p:cNvSpPr txBox="1"/>
          <p:nvPr/>
        </p:nvSpPr>
        <p:spPr>
          <a:xfrm>
            <a:off x="5436096" y="1511966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1861 </a:t>
            </a:r>
            <a:r>
              <a:rPr lang="de-DE" sz="1600" b="1" dirty="0" err="1" smtClean="0">
                <a:latin typeface="+mn-lt"/>
              </a:rPr>
              <a:t>Umanak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34563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Grönland</a:t>
            </a:r>
          </a:p>
        </p:txBody>
      </p:sp>
      <p:pic>
        <p:nvPicPr>
          <p:cNvPr id="5" name="Grafik 4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" y="738605"/>
            <a:ext cx="4428000" cy="442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extfeld 1"/>
          <p:cNvSpPr txBox="1"/>
          <p:nvPr/>
        </p:nvSpPr>
        <p:spPr>
          <a:xfrm>
            <a:off x="4788024" y="1440000"/>
            <a:ext cx="40324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2,2 </a:t>
            </a:r>
            <a:r>
              <a:rPr lang="de-DE" sz="1600" b="1" dirty="0" err="1">
                <a:latin typeface="+mn-lt"/>
              </a:rPr>
              <a:t>Mio</a:t>
            </a:r>
            <a:r>
              <a:rPr lang="de-DE" sz="1600" b="1" dirty="0">
                <a:latin typeface="+mn-lt"/>
              </a:rPr>
              <a:t> km</a:t>
            </a:r>
            <a:r>
              <a:rPr lang="de-DE" sz="1600" b="1" baseline="30000" dirty="0">
                <a:latin typeface="+mn-lt"/>
              </a:rPr>
              <a:t>2 </a:t>
            </a:r>
            <a:r>
              <a:rPr lang="de-DE" sz="1600" b="1" dirty="0">
                <a:latin typeface="+mn-lt"/>
              </a:rPr>
              <a:t>(D 0,3 </a:t>
            </a:r>
            <a:r>
              <a:rPr lang="de-DE" sz="1600" b="1" dirty="0" err="1">
                <a:latin typeface="+mn-lt"/>
              </a:rPr>
              <a:t>Mio</a:t>
            </a:r>
            <a:r>
              <a:rPr lang="de-DE" sz="1600" b="1" dirty="0">
                <a:latin typeface="+mn-lt"/>
              </a:rPr>
              <a:t> km</a:t>
            </a:r>
            <a:r>
              <a:rPr lang="de-DE" sz="1600" b="1" baseline="30000" dirty="0">
                <a:latin typeface="+mn-lt"/>
              </a:rPr>
              <a:t>2</a:t>
            </a:r>
            <a:r>
              <a:rPr lang="de-DE" sz="1600" b="1" dirty="0">
                <a:latin typeface="+mn-lt"/>
              </a:rPr>
              <a:t>)</a:t>
            </a:r>
            <a:endParaRPr lang="de-DE" sz="1600" b="1" baseline="30000" dirty="0">
              <a:latin typeface="+mn-lt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2700 km Nord-Süd-Ausdehnung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1100 km West-Ost-Ausdehnung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700 km bis zum Nordpol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Südspitze auf Höhe Oslo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81% bedeckt vom </a:t>
            </a:r>
            <a:r>
              <a:rPr lang="de-DE" sz="1600" b="1" dirty="0" smtClean="0">
                <a:latin typeface="+mn-lt"/>
              </a:rPr>
              <a:t>Eisschild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62194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7659431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62159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26000"/>
            <a:ext cx="5767393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feld 2"/>
          <p:cNvSpPr txBox="1"/>
          <p:nvPr/>
        </p:nvSpPr>
        <p:spPr>
          <a:xfrm>
            <a:off x="6444208" y="201493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Grönländische Winterhäuser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6990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1026" name="Picture 2" descr="C:\Users\Niels Gärtner\Documents\Material - Grönland\für Fotobuch\IMG_5470 +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1026000"/>
            <a:ext cx="7797672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6462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050" name="Picture 2" descr="C:\Users\Niels Gärtner\Documents\Material - Grönland\für Fotobuch\IMG_5363 +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1026069"/>
            <a:ext cx="5099572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iels Gärtner\Documents\Material - Grönland\Bilder für Reisebericht\Bilder für Reisebericht bearbeitet\12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/>
          <a:stretch/>
        </p:blipFill>
        <p:spPr bwMode="auto">
          <a:xfrm>
            <a:off x="5724128" y="1026069"/>
            <a:ext cx="2706648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iels Gärtner\Documents\Material - Grönland\für Fotobuch\IMG_5428 +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4128" y="3006069"/>
            <a:ext cx="2706648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1414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26000"/>
            <a:ext cx="5891705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6" name="Picture 2" descr="C:\Users\Niels Gärtner\Documents\Material - Grönland\Bilder Grönlandreise 2013\IMG_5447 +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0000" y="1026000"/>
            <a:ext cx="2196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Niels Gärtner\Documents\Material - Grönland\Bilder Grönlandreise 2013\IMG_5379 +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0000" y="3006000"/>
            <a:ext cx="2196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0939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3074" name="Picture 2" descr="C:\Users\Niels Gärtner\Documents\Material - Grönland\für Fotobuch\IMG_5422 +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1026000"/>
            <a:ext cx="6940531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9718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737999"/>
            <a:ext cx="6949752" cy="4428000"/>
            <a:chOff x="0" y="737999"/>
            <a:chExt cx="6949752" cy="4428000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7999"/>
              <a:ext cx="6949752" cy="442800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43" name="Rechteck 42"/>
            <p:cNvSpPr/>
            <p:nvPr/>
          </p:nvSpPr>
          <p:spPr>
            <a:xfrm>
              <a:off x="5868144" y="4920543"/>
              <a:ext cx="942832" cy="1570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800" dirty="0" smtClean="0">
                  <a:solidFill>
                    <a:schemeClr val="tx1"/>
                  </a:solidFill>
                </a:rPr>
                <a:t>© Google </a:t>
              </a:r>
              <a:r>
                <a:rPr lang="de-DE" sz="800" dirty="0" err="1" smtClean="0">
                  <a:solidFill>
                    <a:schemeClr val="tx1"/>
                  </a:solidFill>
                </a:rPr>
                <a:t>Maps</a:t>
              </a:r>
              <a:endParaRPr lang="de-DE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sp>
        <p:nvSpPr>
          <p:cNvPr id="6" name="Rechteckige Legende 5"/>
          <p:cNvSpPr/>
          <p:nvPr/>
        </p:nvSpPr>
        <p:spPr>
          <a:xfrm>
            <a:off x="4355760" y="3159467"/>
            <a:ext cx="1188240" cy="288032"/>
          </a:xfrm>
          <a:prstGeom prst="wedgeRectCallout">
            <a:avLst>
              <a:gd name="adj1" fmla="val -111308"/>
              <a:gd name="adj2" fmla="val 77935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Lichtenau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8" name="Rechteckige Legende 7"/>
          <p:cNvSpPr/>
          <p:nvPr/>
        </p:nvSpPr>
        <p:spPr>
          <a:xfrm>
            <a:off x="4355760" y="3526365"/>
            <a:ext cx="1188240" cy="288032"/>
          </a:xfrm>
          <a:prstGeom prst="wedgeRectCallout">
            <a:avLst>
              <a:gd name="adj1" fmla="val -97023"/>
              <a:gd name="adj2" fmla="val 11983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Igdlorpait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9" name="Rechteckige Legende 8"/>
          <p:cNvSpPr/>
          <p:nvPr/>
        </p:nvSpPr>
        <p:spPr>
          <a:xfrm>
            <a:off x="5419564" y="4155926"/>
            <a:ext cx="1188240" cy="288032"/>
          </a:xfrm>
          <a:prstGeom prst="wedgeRectCallout">
            <a:avLst>
              <a:gd name="adj1" fmla="val -128355"/>
              <a:gd name="adj2" fmla="val 98408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</a:gradFill>
          <a:ln w="952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Friedrichsthal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146762" y="113159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südliche Stationen</a:t>
            </a:r>
            <a:endParaRPr lang="de-DE" sz="1600" b="1" dirty="0">
              <a:latin typeface="+mn-lt"/>
            </a:endParaRPr>
          </a:p>
        </p:txBody>
      </p:sp>
      <p:sp>
        <p:nvSpPr>
          <p:cNvPr id="44" name="Abgerundetes Rechteck 43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45" name="Abgerundetes Rechteck 44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46" name="Abgerundetes Rechteck 45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47" name="Abgerundetes Rechteck 46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48" name="Abgerundetes Rechteck 47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grpSp>
        <p:nvGrpSpPr>
          <p:cNvPr id="49" name="Gruppieren 48"/>
          <p:cNvGrpSpPr>
            <a:grpSpLocks noChangeAspect="1"/>
          </p:cNvGrpSpPr>
          <p:nvPr/>
        </p:nvGrpSpPr>
        <p:grpSpPr>
          <a:xfrm>
            <a:off x="3372229" y="3357499"/>
            <a:ext cx="205293" cy="180000"/>
            <a:chOff x="6116983" y="3885910"/>
            <a:chExt cx="648072" cy="584899"/>
          </a:xfrm>
        </p:grpSpPr>
        <p:grpSp>
          <p:nvGrpSpPr>
            <p:cNvPr id="50" name="Gruppieren 49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53" name="Gruppieren 52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58" name="Rechteck 57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Trapezoid 58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54" name="Rechteck 53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Rechteck 54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" name="Rechteck 55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" name="Rechteck 56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1" name="Rechteck 50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Gleichschenkliges Dreieck 51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uppieren 59"/>
          <p:cNvGrpSpPr>
            <a:grpSpLocks noChangeAspect="1"/>
          </p:cNvGrpSpPr>
          <p:nvPr/>
        </p:nvGrpSpPr>
        <p:grpSpPr>
          <a:xfrm>
            <a:off x="4355760" y="4353958"/>
            <a:ext cx="205293" cy="180000"/>
            <a:chOff x="6116983" y="3885910"/>
            <a:chExt cx="648072" cy="584899"/>
          </a:xfrm>
        </p:grpSpPr>
        <p:grpSp>
          <p:nvGrpSpPr>
            <p:cNvPr id="61" name="Gruppieren 60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64" name="Gruppieren 63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69" name="Rechteck 68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0" name="Trapezoid 69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65" name="Rechteck 64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6" name="Rechteck 65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Rechteck 66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8" name="Rechteck 67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2" name="Rechteck 61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Gleichschenkliges Dreieck 62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1" name="Gruppieren 70"/>
          <p:cNvGrpSpPr>
            <a:grpSpLocks noChangeAspect="1"/>
          </p:cNvGrpSpPr>
          <p:nvPr/>
        </p:nvGrpSpPr>
        <p:grpSpPr>
          <a:xfrm>
            <a:off x="3790643" y="3724397"/>
            <a:ext cx="205293" cy="180000"/>
            <a:chOff x="6116983" y="3885910"/>
            <a:chExt cx="648072" cy="584899"/>
          </a:xfrm>
        </p:grpSpPr>
        <p:grpSp>
          <p:nvGrpSpPr>
            <p:cNvPr id="72" name="Gruppieren 71"/>
            <p:cNvGrpSpPr/>
            <p:nvPr/>
          </p:nvGrpSpPr>
          <p:grpSpPr>
            <a:xfrm>
              <a:off x="6116983" y="4011910"/>
              <a:ext cx="648072" cy="458899"/>
              <a:chOff x="6116983" y="4011910"/>
              <a:chExt cx="648072" cy="458899"/>
            </a:xfrm>
          </p:grpSpPr>
          <p:grpSp>
            <p:nvGrpSpPr>
              <p:cNvPr id="75" name="Gruppieren 74"/>
              <p:cNvGrpSpPr/>
              <p:nvPr/>
            </p:nvGrpSpPr>
            <p:grpSpPr>
              <a:xfrm>
                <a:off x="6116983" y="4011910"/>
                <a:ext cx="648072" cy="458899"/>
                <a:chOff x="6116983" y="4011910"/>
                <a:chExt cx="648072" cy="458899"/>
              </a:xfrm>
            </p:grpSpPr>
            <p:sp>
              <p:nvSpPr>
                <p:cNvPr id="80" name="Rechteck 79"/>
                <p:cNvSpPr/>
                <p:nvPr/>
              </p:nvSpPr>
              <p:spPr>
                <a:xfrm>
                  <a:off x="6188991" y="4227934"/>
                  <a:ext cx="504056" cy="2428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1" name="Trapezoid 80"/>
                <p:cNvSpPr/>
                <p:nvPr/>
              </p:nvSpPr>
              <p:spPr>
                <a:xfrm>
                  <a:off x="6116983" y="4011910"/>
                  <a:ext cx="648072" cy="216024"/>
                </a:xfrm>
                <a:prstGeom prst="trapezoid">
                  <a:avLst>
                    <a:gd name="adj" fmla="val 34477"/>
                  </a:avLst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050" h="190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76" name="Rechteck 75"/>
              <p:cNvSpPr/>
              <p:nvPr/>
            </p:nvSpPr>
            <p:spPr>
              <a:xfrm>
                <a:off x="6228184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7" name="Rechteck 76"/>
              <p:cNvSpPr/>
              <p:nvPr/>
            </p:nvSpPr>
            <p:spPr>
              <a:xfrm>
                <a:off x="6341785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8" name="Rechteck 77"/>
              <p:cNvSpPr/>
              <p:nvPr/>
            </p:nvSpPr>
            <p:spPr>
              <a:xfrm>
                <a:off x="6568988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9" name="Rechteck 78"/>
              <p:cNvSpPr/>
              <p:nvPr/>
            </p:nvSpPr>
            <p:spPr>
              <a:xfrm>
                <a:off x="6455386" y="4273091"/>
                <a:ext cx="7200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73" name="Rechteck 72"/>
            <p:cNvSpPr/>
            <p:nvPr/>
          </p:nvSpPr>
          <p:spPr>
            <a:xfrm>
              <a:off x="6408784" y="3957910"/>
              <a:ext cx="72008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Gleichschenkliges Dreieck 73"/>
            <p:cNvSpPr/>
            <p:nvPr/>
          </p:nvSpPr>
          <p:spPr>
            <a:xfrm>
              <a:off x="6408788" y="3885910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733092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8763221" y="3934015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360001" y="1026000"/>
            <a:ext cx="6702716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feld 2"/>
          <p:cNvSpPr txBox="1"/>
          <p:nvPr/>
        </p:nvSpPr>
        <p:spPr>
          <a:xfrm>
            <a:off x="7283080" y="1851670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1864 </a:t>
            </a:r>
            <a:r>
              <a:rPr lang="de-DE" sz="1600" b="1" dirty="0" err="1" smtClean="0">
                <a:latin typeface="+mn-lt"/>
              </a:rPr>
              <a:t>Igdlorpait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11361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8763221" y="3934015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7786409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92459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8763221" y="3934015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050" name="Picture 2" descr="C:\Users\Niels Gärtner\Documents\Material - Grönland\Bilder für Reisebericht\Bilder für Reisebericht bearbeitet\28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1026000"/>
            <a:ext cx="8029603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2303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Grönland</a:t>
            </a:r>
          </a:p>
        </p:txBody>
      </p:sp>
      <p:pic>
        <p:nvPicPr>
          <p:cNvPr id="5" name="Grafik 4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" y="738605"/>
            <a:ext cx="4428000" cy="442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extfeld 6"/>
          <p:cNvSpPr txBox="1"/>
          <p:nvPr/>
        </p:nvSpPr>
        <p:spPr>
          <a:xfrm>
            <a:off x="4788024" y="1440000"/>
            <a:ext cx="40324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+mn-lt"/>
              </a:rPr>
              <a:t>unbekanntes </a:t>
            </a:r>
            <a:r>
              <a:rPr lang="de-DE" sz="1600" b="1" dirty="0">
                <a:latin typeface="+mn-lt"/>
              </a:rPr>
              <a:t>Land</a:t>
            </a:r>
            <a:endParaRPr lang="de-DE" sz="1600" b="1" baseline="30000" dirty="0">
              <a:latin typeface="+mn-lt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+mn-lt"/>
              </a:rPr>
              <a:t>kaum </a:t>
            </a:r>
            <a:r>
              <a:rPr lang="de-DE" sz="1600" b="1" dirty="0">
                <a:latin typeface="+mn-lt"/>
              </a:rPr>
              <a:t>Vegetation, keine Bäume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+mn-lt"/>
              </a:rPr>
              <a:t>lebensfeindliches </a:t>
            </a:r>
            <a:r>
              <a:rPr lang="de-DE" sz="1600" b="1" dirty="0">
                <a:latin typeface="+mn-lt"/>
              </a:rPr>
              <a:t>Klima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Klimaschwankungen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+mn-lt"/>
              </a:rPr>
              <a:t>keine </a:t>
            </a:r>
            <a:r>
              <a:rPr lang="de-DE" sz="1600" b="1" dirty="0">
                <a:latin typeface="+mn-lt"/>
              </a:rPr>
              <a:t>ursprüngliche Bevölkerung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+mn-lt"/>
              </a:rPr>
              <a:t>heute </a:t>
            </a:r>
            <a:r>
              <a:rPr lang="de-DE" sz="1600" b="1" dirty="0">
                <a:latin typeface="+mn-lt"/>
              </a:rPr>
              <a:t>56.600 Einwohner</a:t>
            </a:r>
          </a:p>
        </p:txBody>
      </p:sp>
    </p:spTree>
    <p:extLst>
      <p:ext uri="{BB962C8B-B14F-4D97-AF65-F5344CB8AC3E}">
        <p14:creationId xmlns:p14="http://schemas.microsoft.com/office/powerpoint/2010/main" val="5856812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8763221" y="3934015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1026" name="Picture 2" descr="C:\Users\Niels Gärtner\Documents\Material - Grönland\für Fotobuch\IMG_6721 +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6176" y="1026000"/>
            <a:ext cx="2556000" cy="18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els Gärtner\Documents\Material - Grönland\für Fotobuch\IMG_6742 +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8035" y="3006000"/>
            <a:ext cx="2554141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iels Gärtner\Documents\Material - Grönland\für Fotobuch\IMG_6743 +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5669999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6084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8763221" y="3934015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3074" name="Picture 2" descr="C:\Users\Niels Gärtner\Documents\Material - Grönland\Bilder für Reisebericht\Bilder für Reisebericht bearbeitet\28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7696" y="1026000"/>
            <a:ext cx="5431605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iels Gärtner\Documents\Material - Grönland\Bilder für Reisebericht\Bilder für Reisebericht bearbeitet\28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2700704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Niels Gärtner\Documents\Material - Grönland\Bilder für Reisebericht\Bilder für Reisebericht bearbeitet\28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006000"/>
            <a:ext cx="2700705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527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8763221" y="3934015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5488623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feld 2"/>
          <p:cNvSpPr txBox="1"/>
          <p:nvPr/>
        </p:nvSpPr>
        <p:spPr>
          <a:xfrm>
            <a:off x="6156176" y="1681243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Außenstationen im Bereich Lichtenau - </a:t>
            </a:r>
            <a:r>
              <a:rPr lang="de-DE" sz="1600" b="1" dirty="0" err="1" smtClean="0">
                <a:latin typeface="+mn-lt"/>
              </a:rPr>
              <a:t>Igdlorpait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830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8763221" y="3934015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6311408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feld 2"/>
          <p:cNvSpPr txBox="1"/>
          <p:nvPr/>
        </p:nvSpPr>
        <p:spPr>
          <a:xfrm>
            <a:off x="6899514" y="185167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Außenplatz </a:t>
            </a:r>
            <a:r>
              <a:rPr lang="de-DE" sz="1600" b="1" dirty="0" err="1" smtClean="0">
                <a:latin typeface="+mn-lt"/>
              </a:rPr>
              <a:t>Igdlokasik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9434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8763221" y="3934015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3" name="Abgerundetes Rechteck 12"/>
          <p:cNvSpPr/>
          <p:nvPr/>
        </p:nvSpPr>
        <p:spPr>
          <a:xfrm rot="16200000">
            <a:off x="8763221" y="455570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1900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216000" y="1602000"/>
            <a:ext cx="3780000" cy="2619554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708" y="2101777"/>
            <a:ext cx="4331676" cy="270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Textfeld 16"/>
          <p:cNvSpPr txBox="1"/>
          <p:nvPr/>
        </p:nvSpPr>
        <p:spPr>
          <a:xfrm>
            <a:off x="3563888" y="1203597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1900 Übergabe der Missionsstationen an die Dänen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77727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8763221" y="3934015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3" name="Abgerundetes Rechteck 12"/>
          <p:cNvSpPr/>
          <p:nvPr/>
        </p:nvSpPr>
        <p:spPr>
          <a:xfrm rot="16200000">
            <a:off x="8763221" y="455570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1900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168" y="2646000"/>
            <a:ext cx="2160000" cy="216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C:\Users\Niels Gärtner\Documents\Material - Grönland\Dokumente aus Archiv\IMG_8561 +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2459446" cy="3780000"/>
          </a:xfrm>
          <a:prstGeom prst="rect">
            <a:avLst/>
          </a:prstGeom>
          <a:noFill/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els Gärtner\Documents\Material - Grönland\Dokumente aus Archiv\IMG_8562 +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26000"/>
            <a:ext cx="2522368" cy="3780000"/>
          </a:xfrm>
          <a:prstGeom prst="rect">
            <a:avLst/>
          </a:prstGeom>
          <a:noFill/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940152" y="1338903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Verzeichnis der Missionsstationen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49802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 rot="16200000">
            <a:off x="8763221" y="825550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1733</a:t>
            </a:r>
          </a:p>
        </p:txBody>
      </p:sp>
      <p:sp>
        <p:nvSpPr>
          <p:cNvPr id="8" name="Abgerundetes Rechteck 7"/>
          <p:cNvSpPr/>
          <p:nvPr/>
        </p:nvSpPr>
        <p:spPr>
          <a:xfrm rot="16200000">
            <a:off x="8763221" y="1447243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1758</a:t>
            </a: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8763221" y="2068936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1774</a:t>
            </a: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8763221" y="269062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Abgerundetes Rechteck 10"/>
          <p:cNvSpPr/>
          <p:nvPr/>
        </p:nvSpPr>
        <p:spPr>
          <a:xfrm rot="16200000">
            <a:off x="8763221" y="3312322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1861</a:t>
            </a:r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8763221" y="3934015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3" name="Abgerundetes Rechteck 12"/>
          <p:cNvSpPr/>
          <p:nvPr/>
        </p:nvSpPr>
        <p:spPr>
          <a:xfrm rot="16200000">
            <a:off x="8763221" y="4555709"/>
            <a:ext cx="576000" cy="468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342900" indent="-342900"/>
            <a:r>
              <a:rPr lang="de-DE" sz="1200" b="1" dirty="0" smtClean="0">
                <a:solidFill>
                  <a:schemeClr val="tx1"/>
                </a:solidFill>
              </a:rPr>
              <a:t>1900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Missionsstationen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7544" y="987574"/>
            <a:ext cx="381642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u="sng" dirty="0" smtClean="0">
                <a:latin typeface="+mn-lt"/>
              </a:rPr>
              <a:t>Des </a:t>
            </a:r>
            <a:r>
              <a:rPr lang="de-DE" sz="1100" u="sng" dirty="0">
                <a:latin typeface="+mn-lt"/>
              </a:rPr>
              <a:t>Missionars Abschied von </a:t>
            </a:r>
            <a:r>
              <a:rPr lang="de-DE" sz="1100" u="sng" dirty="0" smtClean="0">
                <a:latin typeface="+mn-lt"/>
              </a:rPr>
              <a:t>Grönland</a:t>
            </a:r>
            <a:endParaRPr lang="de-DE" sz="1100" dirty="0">
              <a:latin typeface="+mn-lt"/>
            </a:endParaRPr>
          </a:p>
          <a:p>
            <a:r>
              <a:rPr lang="de-DE" sz="1100" dirty="0">
                <a:latin typeface="+mn-lt"/>
              </a:rPr>
              <a:t> </a:t>
            </a:r>
          </a:p>
          <a:p>
            <a:r>
              <a:rPr lang="de-DE" sz="1100" dirty="0">
                <a:latin typeface="+mn-lt"/>
              </a:rPr>
              <a:t>Die Wogen, die zum öden Strande dringen,</a:t>
            </a:r>
          </a:p>
          <a:p>
            <a:r>
              <a:rPr lang="de-DE" sz="1100" dirty="0">
                <a:latin typeface="+mn-lt"/>
              </a:rPr>
              <a:t>wenn Winterstürme </a:t>
            </a:r>
            <a:r>
              <a:rPr lang="de-DE" sz="1100" dirty="0" err="1">
                <a:latin typeface="+mn-lt"/>
              </a:rPr>
              <a:t>rauhe</a:t>
            </a:r>
            <a:r>
              <a:rPr lang="de-DE" sz="1100" dirty="0">
                <a:latin typeface="+mn-lt"/>
              </a:rPr>
              <a:t> Weisen singen, </a:t>
            </a:r>
          </a:p>
          <a:p>
            <a:r>
              <a:rPr lang="de-DE" sz="1100" dirty="0">
                <a:latin typeface="+mn-lt"/>
              </a:rPr>
              <a:t>des Mondlichts Strahlen in vereisten Kanten</a:t>
            </a:r>
          </a:p>
          <a:p>
            <a:r>
              <a:rPr lang="de-DE" sz="1100" dirty="0">
                <a:latin typeface="+mn-lt"/>
              </a:rPr>
              <a:t>erglänzen gleich Millionen Diamanten!</a:t>
            </a:r>
          </a:p>
          <a:p>
            <a:r>
              <a:rPr lang="de-DE" sz="1100" dirty="0">
                <a:latin typeface="+mn-lt"/>
              </a:rPr>
              <a:t> </a:t>
            </a:r>
          </a:p>
          <a:p>
            <a:r>
              <a:rPr lang="de-DE" sz="1100" dirty="0">
                <a:latin typeface="+mn-lt"/>
              </a:rPr>
              <a:t>Und auch des kargen Sommers spärlich Blühen</a:t>
            </a:r>
          </a:p>
          <a:p>
            <a:r>
              <a:rPr lang="de-DE" sz="1100" dirty="0">
                <a:latin typeface="+mn-lt"/>
              </a:rPr>
              <a:t>lernt ich der Pracht des Südens vorzuziehen,</a:t>
            </a:r>
          </a:p>
          <a:p>
            <a:r>
              <a:rPr lang="de-DE" sz="1100" dirty="0">
                <a:latin typeface="+mn-lt"/>
              </a:rPr>
              <a:t>sie wurden mir vertraut als </a:t>
            </a:r>
            <a:r>
              <a:rPr lang="de-DE" sz="1100" dirty="0" err="1">
                <a:latin typeface="+mn-lt"/>
              </a:rPr>
              <a:t>wären’s</a:t>
            </a:r>
            <a:r>
              <a:rPr lang="de-DE" sz="1100" dirty="0">
                <a:latin typeface="+mn-lt"/>
              </a:rPr>
              <a:t> meine, </a:t>
            </a:r>
          </a:p>
          <a:p>
            <a:r>
              <a:rPr lang="de-DE" sz="1100" dirty="0">
                <a:latin typeface="+mn-lt"/>
              </a:rPr>
              <a:t>die Blumen, Kräuter und bemoosten Steine.</a:t>
            </a:r>
          </a:p>
          <a:p>
            <a:r>
              <a:rPr lang="de-DE" sz="1100" dirty="0">
                <a:latin typeface="+mn-lt"/>
              </a:rPr>
              <a:t> </a:t>
            </a:r>
          </a:p>
          <a:p>
            <a:r>
              <a:rPr lang="de-DE" sz="1100" dirty="0">
                <a:latin typeface="+mn-lt"/>
              </a:rPr>
              <a:t>Als ich zum ersten Male kam zu Lande,</a:t>
            </a:r>
          </a:p>
          <a:p>
            <a:r>
              <a:rPr lang="de-DE" sz="1100" dirty="0">
                <a:latin typeface="+mn-lt"/>
              </a:rPr>
              <a:t>nach langer Meeresfahrt und sah am Strande</a:t>
            </a:r>
          </a:p>
          <a:p>
            <a:r>
              <a:rPr lang="de-DE" sz="1100" dirty="0">
                <a:latin typeface="+mn-lt"/>
              </a:rPr>
              <a:t>das wirre Felsgestein zu meinen Füßen,</a:t>
            </a:r>
          </a:p>
          <a:p>
            <a:r>
              <a:rPr lang="de-DE" sz="1100" dirty="0">
                <a:latin typeface="+mn-lt"/>
              </a:rPr>
              <a:t>da schien es mich so fremd und kalt zu grüßen.</a:t>
            </a:r>
          </a:p>
          <a:p>
            <a:r>
              <a:rPr lang="de-DE" sz="1100" dirty="0">
                <a:latin typeface="+mn-lt"/>
              </a:rPr>
              <a:t> </a:t>
            </a:r>
          </a:p>
          <a:p>
            <a:r>
              <a:rPr lang="de-DE" sz="1100" dirty="0">
                <a:latin typeface="+mn-lt"/>
              </a:rPr>
              <a:t>Fremd auch die braunen Menschen, die in Scharen</a:t>
            </a:r>
          </a:p>
          <a:p>
            <a:r>
              <a:rPr lang="de-DE" sz="1100" dirty="0">
                <a:latin typeface="+mn-lt"/>
              </a:rPr>
              <a:t>den Neuling zu </a:t>
            </a:r>
            <a:r>
              <a:rPr lang="de-DE" sz="1100" dirty="0" err="1">
                <a:latin typeface="+mn-lt"/>
              </a:rPr>
              <a:t>beschau’n</a:t>
            </a:r>
            <a:r>
              <a:rPr lang="de-DE" sz="1100" dirty="0">
                <a:latin typeface="+mn-lt"/>
              </a:rPr>
              <a:t> gekommen waren - ,</a:t>
            </a:r>
          </a:p>
          <a:p>
            <a:r>
              <a:rPr lang="de-DE" sz="1100" dirty="0">
                <a:latin typeface="+mn-lt"/>
              </a:rPr>
              <a:t>gedenk ich ihrer nun - wie kann’s geschehen,</a:t>
            </a:r>
          </a:p>
          <a:p>
            <a:r>
              <a:rPr lang="de-DE" sz="1100" dirty="0" err="1">
                <a:latin typeface="+mn-lt"/>
              </a:rPr>
              <a:t>daß</a:t>
            </a:r>
            <a:r>
              <a:rPr lang="de-DE" sz="1100" dirty="0">
                <a:latin typeface="+mn-lt"/>
              </a:rPr>
              <a:t> mir noch heut im Auge Tränen </a:t>
            </a:r>
            <a:r>
              <a:rPr lang="de-DE" sz="1100" dirty="0" smtClean="0">
                <a:latin typeface="+mn-lt"/>
              </a:rPr>
              <a:t>stehen.</a:t>
            </a:r>
            <a:r>
              <a:rPr lang="de-DE" sz="1200" dirty="0">
                <a:latin typeface="+mn-lt"/>
              </a:rPr>
              <a:t>	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56209" y="847779"/>
            <a:ext cx="36161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+mn-lt"/>
              </a:rPr>
              <a:t>Ich weiß es gut und hab’s seit langen Jahren</a:t>
            </a:r>
          </a:p>
          <a:p>
            <a:r>
              <a:rPr lang="de-DE" sz="1100" dirty="0">
                <a:latin typeface="+mn-lt"/>
              </a:rPr>
              <a:t>an mir und ihnen wunderbar erfahren:</a:t>
            </a:r>
          </a:p>
          <a:p>
            <a:r>
              <a:rPr lang="de-DE" sz="1100" dirty="0">
                <a:latin typeface="+mn-lt"/>
              </a:rPr>
              <a:t>Was keine Macht der Erden kann verbinden,</a:t>
            </a:r>
          </a:p>
          <a:p>
            <a:r>
              <a:rPr lang="de-DE" sz="1100" dirty="0">
                <a:latin typeface="+mn-lt"/>
              </a:rPr>
              <a:t>das </a:t>
            </a:r>
            <a:r>
              <a:rPr lang="de-DE" sz="1100" dirty="0" err="1">
                <a:latin typeface="+mn-lt"/>
              </a:rPr>
              <a:t>muß</a:t>
            </a:r>
            <a:r>
              <a:rPr lang="de-DE" sz="1100" dirty="0">
                <a:latin typeface="+mn-lt"/>
              </a:rPr>
              <a:t> sich </a:t>
            </a:r>
            <a:r>
              <a:rPr lang="de-DE" sz="1100" dirty="0" err="1">
                <a:latin typeface="+mn-lt"/>
              </a:rPr>
              <a:t>unter’m</a:t>
            </a:r>
            <a:r>
              <a:rPr lang="de-DE" sz="1100" dirty="0">
                <a:latin typeface="+mn-lt"/>
              </a:rPr>
              <a:t> Kreuz zusammenfinden.</a:t>
            </a:r>
          </a:p>
          <a:p>
            <a:r>
              <a:rPr lang="de-DE" sz="1100" dirty="0">
                <a:latin typeface="+mn-lt"/>
              </a:rPr>
              <a:t> </a:t>
            </a:r>
          </a:p>
          <a:p>
            <a:r>
              <a:rPr lang="de-DE" sz="1100" dirty="0">
                <a:latin typeface="+mn-lt"/>
              </a:rPr>
              <a:t>Es war vorbei! Ich lauschte abschiedsmüde, </a:t>
            </a:r>
          </a:p>
          <a:p>
            <a:r>
              <a:rPr lang="de-DE" sz="1100" dirty="0">
                <a:latin typeface="+mn-lt"/>
              </a:rPr>
              <a:t>zum Mast gelehnt, der Freunde letztem Liede; </a:t>
            </a:r>
          </a:p>
          <a:p>
            <a:r>
              <a:rPr lang="de-DE" sz="1100" dirty="0">
                <a:latin typeface="+mn-lt"/>
              </a:rPr>
              <a:t>am Strand entlang sah ich sie </a:t>
            </a:r>
            <a:r>
              <a:rPr lang="de-DE" sz="1100" dirty="0" err="1">
                <a:latin typeface="+mn-lt"/>
              </a:rPr>
              <a:t>stehn</a:t>
            </a:r>
            <a:r>
              <a:rPr lang="de-DE" sz="1100" dirty="0">
                <a:latin typeface="+mn-lt"/>
              </a:rPr>
              <a:t> und winken,</a:t>
            </a:r>
          </a:p>
          <a:p>
            <a:r>
              <a:rPr lang="de-DE" sz="1100" dirty="0">
                <a:latin typeface="+mn-lt"/>
              </a:rPr>
              <a:t>sah die Posaunen in der Sonne blinken.</a:t>
            </a:r>
          </a:p>
          <a:p>
            <a:r>
              <a:rPr lang="de-DE" sz="1100" dirty="0">
                <a:latin typeface="+mn-lt"/>
              </a:rPr>
              <a:t> </a:t>
            </a:r>
          </a:p>
          <a:p>
            <a:r>
              <a:rPr lang="de-DE" sz="1100" dirty="0">
                <a:latin typeface="+mn-lt"/>
              </a:rPr>
              <a:t>Als wir um jene Felsenecke bogen,</a:t>
            </a:r>
          </a:p>
          <a:p>
            <a:r>
              <a:rPr lang="de-DE" sz="1100" dirty="0">
                <a:latin typeface="+mn-lt"/>
              </a:rPr>
              <a:t>da war die Stätte meinem Blick entzogen,</a:t>
            </a:r>
          </a:p>
          <a:p>
            <a:r>
              <a:rPr lang="de-DE" sz="1100" dirty="0">
                <a:latin typeface="+mn-lt"/>
              </a:rPr>
              <a:t>und es begannen langsam sich zu breiten</a:t>
            </a:r>
          </a:p>
          <a:p>
            <a:r>
              <a:rPr lang="de-DE" sz="1100" dirty="0">
                <a:latin typeface="+mn-lt"/>
              </a:rPr>
              <a:t>stets wachsend zwischen uns des Meeres Weiten.</a:t>
            </a:r>
          </a:p>
          <a:p>
            <a:r>
              <a:rPr lang="de-DE" sz="1100" dirty="0">
                <a:latin typeface="+mn-lt"/>
              </a:rPr>
              <a:t> </a:t>
            </a:r>
          </a:p>
          <a:p>
            <a:r>
              <a:rPr lang="de-DE" sz="1100" dirty="0">
                <a:latin typeface="+mn-lt"/>
              </a:rPr>
              <a:t>Noch bin ich täglich wachend und in Träumen</a:t>
            </a:r>
          </a:p>
          <a:p>
            <a:r>
              <a:rPr lang="de-DE" sz="1100" dirty="0">
                <a:latin typeface="+mn-lt"/>
              </a:rPr>
              <a:t>im Geist dort oben in den trauten Räumen,</a:t>
            </a:r>
          </a:p>
          <a:p>
            <a:r>
              <a:rPr lang="de-DE" sz="1100" dirty="0">
                <a:latin typeface="+mn-lt"/>
              </a:rPr>
              <a:t>ich höre die bekannten Laute tönen,</a:t>
            </a:r>
          </a:p>
          <a:p>
            <a:r>
              <a:rPr lang="de-DE" sz="1100" dirty="0" err="1">
                <a:latin typeface="+mn-lt"/>
              </a:rPr>
              <a:t>erfaßt</a:t>
            </a:r>
            <a:r>
              <a:rPr lang="de-DE" sz="1100" dirty="0">
                <a:latin typeface="+mn-lt"/>
              </a:rPr>
              <a:t> von immer neuem, heißem Sehnen.</a:t>
            </a:r>
          </a:p>
          <a:p>
            <a:r>
              <a:rPr lang="de-DE" sz="1100" dirty="0">
                <a:latin typeface="+mn-lt"/>
              </a:rPr>
              <a:t> </a:t>
            </a:r>
          </a:p>
          <a:p>
            <a:r>
              <a:rPr lang="de-DE" sz="1100" dirty="0">
                <a:latin typeface="+mn-lt"/>
              </a:rPr>
              <a:t>Ihr braunen Freunde, war’s für dieses Leben?</a:t>
            </a:r>
          </a:p>
          <a:p>
            <a:r>
              <a:rPr lang="de-DE" sz="1100" dirty="0">
                <a:latin typeface="+mn-lt"/>
              </a:rPr>
              <a:t>Soll ich euch nimmermehr die Hände geben</a:t>
            </a:r>
          </a:p>
          <a:p>
            <a:r>
              <a:rPr lang="de-DE" sz="1100" dirty="0">
                <a:latin typeface="+mn-lt"/>
              </a:rPr>
              <a:t>zum Wiedersehn? - Doch nein, ich will sie falten</a:t>
            </a:r>
          </a:p>
          <a:p>
            <a:r>
              <a:rPr lang="de-DE" sz="1100" dirty="0">
                <a:latin typeface="+mn-lt"/>
              </a:rPr>
              <a:t>und betend stille sein! Gott wird es walten!</a:t>
            </a:r>
          </a:p>
        </p:txBody>
      </p:sp>
    </p:spTree>
    <p:extLst>
      <p:ext uri="{BB962C8B-B14F-4D97-AF65-F5344CB8AC3E}">
        <p14:creationId xmlns:p14="http://schemas.microsoft.com/office/powerpoint/2010/main" val="20474145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4098" name="Picture 2" descr="C:\Users\Niels Gärtner\Documents\Material - Grönland\Bilder Grönlandreise 2013 Jette\IMG_6489 +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7547" y="1026000"/>
            <a:ext cx="2100917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iels Gärtner\Documents\Material - Grönland\Bilder Grönlandreise 2013 Jette\IMG_6491 +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1026000"/>
            <a:ext cx="4531930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iels Gärtner\Documents\Material - Grönland\für Fotobuch\IMG_6549 +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/>
          <a:stretch/>
        </p:blipFill>
        <p:spPr bwMode="auto">
          <a:xfrm>
            <a:off x="5459354" y="3006000"/>
            <a:ext cx="328911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292080" y="1563638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Musik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43348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338" y="1026000"/>
            <a:ext cx="2659126" cy="378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026000"/>
            <a:ext cx="2259392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feld 3"/>
          <p:cNvSpPr txBox="1"/>
          <p:nvPr/>
        </p:nvSpPr>
        <p:spPr>
          <a:xfrm>
            <a:off x="3127160" y="1419622"/>
            <a:ext cx="2664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Samuel Kleinschmidt</a:t>
            </a:r>
          </a:p>
          <a:p>
            <a:endParaRPr lang="de-DE" sz="1600" b="1" dirty="0" smtClean="0">
              <a:latin typeface="+mn-lt"/>
            </a:endParaRPr>
          </a:p>
          <a:p>
            <a:r>
              <a:rPr lang="de-DE" sz="1600" dirty="0" smtClean="0">
                <a:latin typeface="+mn-lt"/>
                <a:cs typeface="Times New Roman"/>
              </a:rPr>
              <a:t>* 27.2.1814 in Lichtenau</a:t>
            </a:r>
          </a:p>
          <a:p>
            <a:r>
              <a:rPr lang="de-DE" sz="1600" dirty="0" smtClean="0">
                <a:latin typeface="+mn-lt"/>
                <a:cs typeface="Times New Roman"/>
              </a:rPr>
              <a:t>† 9.2.1886 in </a:t>
            </a:r>
            <a:r>
              <a:rPr lang="de-DE" sz="1600" dirty="0" err="1" smtClean="0">
                <a:latin typeface="+mn-lt"/>
                <a:cs typeface="Times New Roman"/>
              </a:rPr>
              <a:t>Godthåb</a:t>
            </a:r>
            <a:endParaRPr lang="de-DE" sz="1600" dirty="0">
              <a:latin typeface="+mn-lt"/>
            </a:endParaRPr>
          </a:p>
          <a:p>
            <a:endParaRPr lang="de-DE" dirty="0"/>
          </a:p>
        </p:txBody>
      </p:sp>
      <p:pic>
        <p:nvPicPr>
          <p:cNvPr id="6" name="Picture 2" descr="C:\Users\Niels Gärtner\Documents\Material - Grönland\Unitaetsarchiv - all rights reserved\zugeschnitten\LBS_07293-Ausschnitt_Kleinschmid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645" y="3006000"/>
            <a:ext cx="1403439" cy="1800000"/>
          </a:xfrm>
          <a:prstGeom prst="rect">
            <a:avLst/>
          </a:prstGeom>
          <a:noFill/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1160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2050" name="Picture 2" descr="C:\Users\Niels Gärtner\Documents\Material - Grönland\Bilder Grönlandreise 2013\IMG_5685 +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3374" y="2826000"/>
            <a:ext cx="3639106" cy="19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els Gärtner\Documents\Material - Grönland\Bilder Grönlandreise 2013\IMG_5687 +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1026000"/>
            <a:ext cx="4711996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436096" y="1491630"/>
            <a:ext cx="2772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Samuel Kleinschmidts Laternenpfahl in Nuuk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14314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3115"/>
            <a:ext cx="9144000" cy="440038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Abgerundetes Rechteck 4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Grönland</a:t>
            </a:r>
          </a:p>
        </p:txBody>
      </p:sp>
    </p:spTree>
    <p:extLst>
      <p:ext uri="{BB962C8B-B14F-4D97-AF65-F5344CB8AC3E}">
        <p14:creationId xmlns:p14="http://schemas.microsoft.com/office/powerpoint/2010/main" val="21014256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1027" name="Picture 3" descr="C:\Users\Niels Gärtner\Documents\Material - Grönland\Unitaetsarchiv - all rights reserved\zugeschnitten\Philateliestische_Sammlung_o_Nr._(4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6676" y="1026000"/>
            <a:ext cx="252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iels Gärtner\Documents\Material - Grönland\Unitaetsarchiv - all rights reserved\zugeschnitten\Philateliestische_Sammlung_o_Nr._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/>
          <a:stretch/>
        </p:blipFill>
        <p:spPr bwMode="auto">
          <a:xfrm>
            <a:off x="360000" y="1440000"/>
            <a:ext cx="5644613" cy="335915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iels Gärtner\Documents\Material - Grönland\Unitaetsarchiv - all rights reserved\zugeschnitten\Philateliestische_Sammlung_o_Nr._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/>
          <a:stretch/>
        </p:blipFill>
        <p:spPr bwMode="auto">
          <a:xfrm>
            <a:off x="6336676" y="3006000"/>
            <a:ext cx="252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71600" y="915566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Würdigung auf Briefmarken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13413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3075" name="Picture 3" descr="C:\Users\Niels Gärtner\Documents\Material - Grönland\Bilder Grönlandreise 2013\IMG_5796 +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8900" r="23369" b="32248"/>
          <a:stretch/>
        </p:blipFill>
        <p:spPr bwMode="auto">
          <a:xfrm>
            <a:off x="5256000" y="2160000"/>
            <a:ext cx="3519930" cy="27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iels Gärtner\Documents\Material - Grönland\Bilder Grönlandreise 2013\IMG_5787 +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5" r="7375" b="12936"/>
          <a:stretch/>
        </p:blipFill>
        <p:spPr bwMode="auto">
          <a:xfrm>
            <a:off x="360000" y="1026000"/>
            <a:ext cx="4699235" cy="27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220072" y="1275606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Herrnhuter Straßennamen in Nuuk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7422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5122" name="Picture 2" descr="C:\Users\Niels Gärtner\Documents\Material - Grönland\für Fotobuch\IMG_5605 +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00" y="1026000"/>
            <a:ext cx="5670000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iels Gärtner\Documents\Material - Grönland\für Fotobuch\IMG_5623 +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" b="48439"/>
          <a:stretch/>
        </p:blipFill>
        <p:spPr bwMode="auto">
          <a:xfrm>
            <a:off x="360000" y="3006000"/>
            <a:ext cx="2480314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7736" y="1495985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 dirty="0" smtClean="0">
                <a:latin typeface="+mn-lt"/>
              </a:rPr>
              <a:t>Historische Gebäude in Nuuk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1822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9218" name="Picture 2" descr="C:\Users\Niels Gärtner\Documents\Material - Grönland\für Fotobuch\IMG_6522 +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/>
          <a:stretch/>
        </p:blipFill>
        <p:spPr bwMode="auto">
          <a:xfrm>
            <a:off x="360000" y="1026000"/>
            <a:ext cx="5287614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iels Gärtner\Documents\Material - Grönland\für Fotobuch\IMG_6556 +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r="11135" b="9786"/>
          <a:stretch/>
        </p:blipFill>
        <p:spPr bwMode="auto">
          <a:xfrm>
            <a:off x="5796136" y="2466000"/>
            <a:ext cx="2964078" cy="234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810623" y="1275606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Gedenkstein in Lichtenau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43882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6147" name="Picture 3" descr="C:\Users\Niels Gärtner\Documents\Material - Grönland\für Fotobuch\IMG_6561 +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13078" r="20766" b="32944"/>
          <a:stretch/>
        </p:blipFill>
        <p:spPr bwMode="auto">
          <a:xfrm>
            <a:off x="5436095" y="3186000"/>
            <a:ext cx="3322549" cy="162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Niels Gärtner\Documents\Material - Grönland\für Fotobuch\IMG_6581 +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/>
          <a:stretch/>
        </p:blipFill>
        <p:spPr bwMode="auto">
          <a:xfrm>
            <a:off x="360000" y="1026000"/>
            <a:ext cx="4907508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Niels Gärtner\Documents\Material - Grönland\Bilder Grönlandreise 2013\IMG_6583 +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t="12625" r="6810" b="20039"/>
          <a:stretch/>
        </p:blipFill>
        <p:spPr bwMode="auto">
          <a:xfrm>
            <a:off x="7070605" y="1026000"/>
            <a:ext cx="1688039" cy="19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436095" y="1430765"/>
            <a:ext cx="1464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Ausstellung in Lichtenau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4336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7170" name="Picture 2" descr="C:\Users\Niels Gärtner\Documents\Material - Grönland\Bilder Grönlandreise 2013\IMG_5962 +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2" b="20924"/>
          <a:stretch/>
        </p:blipFill>
        <p:spPr bwMode="auto">
          <a:xfrm>
            <a:off x="360000" y="2540471"/>
            <a:ext cx="2520000" cy="226552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iels Gärtner\Documents\Material - Grönland\für Fotobuch\IMG_6022 +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00" y="1026000"/>
            <a:ext cx="5670000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82502" y="1203598"/>
            <a:ext cx="2016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 dirty="0" smtClean="0">
                <a:latin typeface="+mn-lt"/>
              </a:rPr>
              <a:t>Hinweistafel auf den Gottesacker in Lichtenfels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17686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15" name="Picture 3" descr="C:\Users\Niels Gärtner\Documents\Material - Grönland\für Fotobuch\IMG_5363 +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" t="9276" r="43015" b="35303"/>
          <a:stretch/>
        </p:blipFill>
        <p:spPr bwMode="auto">
          <a:xfrm>
            <a:off x="360000" y="2466000"/>
            <a:ext cx="3125081" cy="234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iels Gärtner\Documents\Material - Grönland\Bilder Grönlandreise 2013\IMG_5436 +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10521" r="26026" b="8384"/>
          <a:stretch/>
        </p:blipFill>
        <p:spPr bwMode="auto">
          <a:xfrm>
            <a:off x="3780000" y="1026000"/>
            <a:ext cx="4977400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04761" y="134761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 dirty="0" smtClean="0">
                <a:latin typeface="+mn-lt"/>
              </a:rPr>
              <a:t>Wiederaufbau und Ausstellung in </a:t>
            </a:r>
            <a:r>
              <a:rPr lang="de-DE" sz="1600" b="1" dirty="0" err="1" smtClean="0">
                <a:latin typeface="+mn-lt"/>
              </a:rPr>
              <a:t>Umanak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10293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10242" name="Picture 2" descr="C:\Users\Niels Gärtner\Documents\Material - Grönland\für Fotobuch\IMG_4920 +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4256482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Niels Gärtner\Documents\Material - Grönland\Bilder Grönlandreise 2013 Jette\IMG_7516 +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t="14082" r="30137"/>
          <a:stretch/>
        </p:blipFill>
        <p:spPr bwMode="auto">
          <a:xfrm>
            <a:off x="6984000" y="1026000"/>
            <a:ext cx="180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Niels Gärtner\Documents\Material - Grönland\Bilder Grönlandreise 2013 Jette\IMG_7521 +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12059" r="27678"/>
          <a:stretch/>
        </p:blipFill>
        <p:spPr bwMode="auto">
          <a:xfrm>
            <a:off x="6984000" y="3006000"/>
            <a:ext cx="180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iels Gärtner\Documents\Material - Grönland\für Fotobuch\IMG_7232 +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3" t="18838" r="25126" b="21852"/>
          <a:stretch/>
        </p:blipFill>
        <p:spPr bwMode="auto">
          <a:xfrm>
            <a:off x="4716016" y="3006000"/>
            <a:ext cx="2105521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716015" y="1419622"/>
            <a:ext cx="21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Grönländer und Grönländerinnen heute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7094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9218" name="Picture 2" descr="C:\Users\Niels Gärtner\Documents\Material - Grönland\für Fotobuch\IMG_6682 +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2699999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iels Gärtner\Documents\Material - Grönland\für Fotobuch\IMG_5751 +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970000"/>
            <a:ext cx="270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Niels Gärtner\Documents\Material - Grönland\für Fotobuch\IMG_5702 +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1026000"/>
            <a:ext cx="2699999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iels Gärtner\Documents\Material - Grönland\für Fotobuch\IMG_5780 +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3006000"/>
            <a:ext cx="270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707904" y="1707654"/>
            <a:ext cx="183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zwischen Tradition und Moderne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6261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pic>
        <p:nvPicPr>
          <p:cNvPr id="10242" name="Picture 2" descr="C:\Users\Niels Gärtner\Documents\Material - Grönland\für Fotobuch\IMG_4614 +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1026000"/>
            <a:ext cx="2699999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Niels Gärtner\Documents\Material - Grönland\für Fotobuch\IMG_4973 +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3006000"/>
            <a:ext cx="270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Niels Gärtner\Documents\Material - Grönland\für Fotobuch\IMG_4722 +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970000"/>
            <a:ext cx="270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3707904" y="1707654"/>
            <a:ext cx="183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zwischen Tradition und Moderne</a:t>
            </a:r>
            <a:endParaRPr lang="de-DE" sz="1600" b="1" dirty="0">
              <a:latin typeface="+mn-lt"/>
            </a:endParaRPr>
          </a:p>
        </p:txBody>
      </p:sp>
      <p:pic>
        <p:nvPicPr>
          <p:cNvPr id="3074" name="Picture 2" descr="C:\Users\Niels Gärtner\Documents\Material - Grönland\Bilder Grönlandreise 2013\IMG_6861 +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270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4181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els Gärtner\Documents\Material - Grönland\Bilder Grönlandreise 2013\IMG_47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11" y="1026000"/>
            <a:ext cx="270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els Gärtner\Documents\Material - Grönland\Bilder Grönlandreise 2013\IMG_460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1026000"/>
            <a:ext cx="5019349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iels Gärtner\Documents\Material - Grönland\Bilder Grönlandreise 2013\IMG_588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10" y="3006000"/>
            <a:ext cx="2700001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Grönland</a:t>
            </a:r>
          </a:p>
        </p:txBody>
      </p:sp>
    </p:spTree>
    <p:extLst>
      <p:ext uri="{BB962C8B-B14F-4D97-AF65-F5344CB8AC3E}">
        <p14:creationId xmlns:p14="http://schemas.microsoft.com/office/powerpoint/2010/main" val="30047406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Spuren bis heute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491880" y="1131590"/>
            <a:ext cx="1415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Grönland </a:t>
            </a:r>
            <a:endParaRPr lang="de-DE" sz="1600" b="1" dirty="0">
              <a:latin typeface="+mn-lt"/>
            </a:endParaRPr>
          </a:p>
        </p:txBody>
      </p:sp>
      <p:pic>
        <p:nvPicPr>
          <p:cNvPr id="2050" name="Picture 2" descr="C:\Users\Niels Gärtner\Documents\Material - Grönland\für Fotobuch\IMG_7057 +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0" y="1026000"/>
            <a:ext cx="270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els Gärtner\Documents\Material - Grönland\für Fotobuch\IMG_7521 +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9" b="35984"/>
          <a:stretch/>
        </p:blipFill>
        <p:spPr bwMode="auto">
          <a:xfrm>
            <a:off x="7506865" y="3006000"/>
            <a:ext cx="1277135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26000"/>
            <a:ext cx="2746380" cy="1800000"/>
          </a:xfrm>
          <a:prstGeom prst="rect">
            <a:avLst/>
          </a:prstGeom>
          <a:ln w="63500" cmpd="thickThin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2" name="Picture 4" descr="C:\Users\Niels Gärtner\Documents\Material - Grönland\für Fotobuch\IMG_5047 +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5" t="10851" r="3851"/>
          <a:stretch/>
        </p:blipFill>
        <p:spPr bwMode="auto">
          <a:xfrm>
            <a:off x="1929460" y="3006000"/>
            <a:ext cx="2166219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nhaltsplatzhalter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3" r="56987" b="36652"/>
          <a:stretch/>
        </p:blipFill>
        <p:spPr>
          <a:xfrm>
            <a:off x="360000" y="3006000"/>
            <a:ext cx="1213867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3" name="Picture 5" descr="C:\Users\Niels Gärtner\Documents\Material - Grönland\für Fotobuch\IMG_6522 +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272" y="3006000"/>
            <a:ext cx="2700000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131840" y="1563638"/>
            <a:ext cx="2974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+mn-lt"/>
              </a:rPr>
              <a:t>Auf dem Weg in die Moderne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+mn-lt"/>
              </a:rPr>
              <a:t>Zunehmendes Geschichtsbewusstsein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25625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iels Gärtner\Documents\Material - Grönland\für Fotobuch\IMG_6601 +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5670000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393225" y="915566"/>
            <a:ext cx="2201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+mn-lt"/>
              </a:rPr>
              <a:t>Herrnhuter Spuren auf Grönland</a:t>
            </a:r>
            <a:endParaRPr lang="de-DE" sz="2800" dirty="0">
              <a:latin typeface="+mn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251442" y="3075806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Freehand471 BT" panose="03080802040402060304" pitchFamily="66" charset="0"/>
              </a:rPr>
              <a:t>Vielen Dank für Ihre Aufmerksamkeit!</a:t>
            </a:r>
            <a:endParaRPr lang="de-DE" sz="2400" dirty="0">
              <a:latin typeface="Freehand471 BT" panose="0308080204040206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870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508104" y="1058400"/>
            <a:ext cx="361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Unser Angebot</a:t>
            </a:r>
            <a:endParaRPr lang="de-DE" b="1" dirty="0">
              <a:latin typeface="+mj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6516216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Weltweit verbunden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6516216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Medien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6516216" y="2772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Newsletter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6516216" y="3348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Vorträge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6516216" y="3924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Reisen</a:t>
            </a:r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4182166" y="1944783"/>
            <a:ext cx="1550670" cy="1429744"/>
            <a:chOff x="4113874" y="2886410"/>
            <a:chExt cx="1938336" cy="1787180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1" t="-1" r="9728" b="19510"/>
            <a:stretch/>
          </p:blipFill>
          <p:spPr>
            <a:xfrm>
              <a:off x="4788024" y="2886410"/>
              <a:ext cx="1264186" cy="178718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00000">
              <a:off x="4113874" y="3544978"/>
              <a:ext cx="1115120" cy="110266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" h="254000"/>
            </a:sp3d>
          </p:spPr>
        </p:pic>
      </p:grpSp>
      <p:grpSp>
        <p:nvGrpSpPr>
          <p:cNvPr id="18" name="Gruppieren 17"/>
          <p:cNvGrpSpPr>
            <a:grpSpLocks noChangeAspect="1"/>
          </p:cNvGrpSpPr>
          <p:nvPr/>
        </p:nvGrpSpPr>
        <p:grpSpPr>
          <a:xfrm>
            <a:off x="406196" y="1303408"/>
            <a:ext cx="2185823" cy="2112657"/>
            <a:chOff x="894995" y="1280048"/>
            <a:chExt cx="2252672" cy="2366015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0000">
              <a:off x="894995" y="1280048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0000">
              <a:off x="1035757" y="1280048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189082" y="1290167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0000">
              <a:off x="1350000" y="1314000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0545">
              <a:off x="1512000" y="1332000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000">
            <a:off x="3240696" y="1253221"/>
            <a:ext cx="891124" cy="8844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254000"/>
          </a:sp3d>
        </p:spPr>
      </p:pic>
      <p:sp>
        <p:nvSpPr>
          <p:cNvPr id="20" name="Abgerundetes Rechteck 19"/>
          <p:cNvSpPr/>
          <p:nvPr/>
        </p:nvSpPr>
        <p:spPr>
          <a:xfrm>
            <a:off x="467864" y="3924000"/>
            <a:ext cx="2880000" cy="1080000"/>
          </a:xfrm>
          <a:prstGeom prst="roundRect">
            <a:avLst>
              <a:gd name="adj" fmla="val 1365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Herrnhuter Missionshilfe </a:t>
            </a:r>
          </a:p>
          <a:p>
            <a:pPr algn="ctr"/>
            <a:r>
              <a:rPr lang="de-DE" sz="1200" dirty="0" err="1">
                <a:solidFill>
                  <a:schemeClr val="tx1"/>
                </a:solidFill>
              </a:rPr>
              <a:t>Badwasen</a:t>
            </a:r>
            <a:r>
              <a:rPr lang="de-DE" sz="1200" dirty="0">
                <a:solidFill>
                  <a:schemeClr val="tx1"/>
                </a:solidFill>
              </a:rPr>
              <a:t> 6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73087 Bad Boll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071 64/ 94 21-0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www.herrnhuter-missionshilfe.de</a:t>
            </a:r>
          </a:p>
        </p:txBody>
      </p:sp>
      <p:sp>
        <p:nvSpPr>
          <p:cNvPr id="21" name="Abgerundetes Rechteck 20"/>
          <p:cNvSpPr/>
          <p:nvPr/>
        </p:nvSpPr>
        <p:spPr>
          <a:xfrm>
            <a:off x="3492200" y="3924000"/>
            <a:ext cx="2880000" cy="1080000"/>
          </a:xfrm>
          <a:prstGeom prst="roundRect">
            <a:avLst>
              <a:gd name="adj" fmla="val 1365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Herrnhuter Missionshilfe e.V. </a:t>
            </a:r>
          </a:p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IBAN: </a:t>
            </a:r>
          </a:p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DE25 </a:t>
            </a:r>
            <a:r>
              <a:rPr lang="de-DE" sz="1200" dirty="0">
                <a:solidFill>
                  <a:schemeClr val="tx1"/>
                </a:solidFill>
              </a:rPr>
              <a:t>5206 0410 0000 4151 </a:t>
            </a:r>
            <a:r>
              <a:rPr lang="de-DE" sz="1200" dirty="0" smtClean="0">
                <a:solidFill>
                  <a:schemeClr val="tx1"/>
                </a:solidFill>
              </a:rPr>
              <a:t>03</a:t>
            </a:r>
            <a:endParaRPr lang="de-DE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867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Grönland</a:t>
            </a:r>
          </a:p>
        </p:txBody>
      </p:sp>
      <p:pic>
        <p:nvPicPr>
          <p:cNvPr id="1026" name="Picture 2" descr="C:\Users\Niels Gärtner\Documents\Material - Grönland\für Fotobuch\IMG_7445 +.jpg"/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38000"/>
            <a:ext cx="9144000" cy="441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042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Grönland</a:t>
            </a:r>
          </a:p>
        </p:txBody>
      </p:sp>
      <p:pic>
        <p:nvPicPr>
          <p:cNvPr id="2050" name="Picture 2" descr="C:\Users\Niels Gärtner\Documents\Material - Grönland\für Fotobuch\IMG_5251 +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6000" y="1026000"/>
            <a:ext cx="5364000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els Gärtner\Documents\Material - Grönland\für Fotobuch\IMG_5273 +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006000"/>
            <a:ext cx="2700001" cy="180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iels Gärtner\Documents\Material - Grönland\für Fotobuch\IMG_5346 +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26000"/>
            <a:ext cx="270000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2632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MH standart">
  <a:themeElements>
    <a:clrScheme name="1_HMH Standa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HMH Standart">
      <a:majorFont>
        <a:latin typeface="Futura Hv BT"/>
        <a:ea typeface=""/>
        <a:cs typeface=""/>
      </a:majorFont>
      <a:minorFont>
        <a:latin typeface="Futura Md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HMH Stand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HMH standart</Template>
  <TotalTime>0</TotalTime>
  <Words>726</Words>
  <Application>Microsoft Office PowerPoint</Application>
  <PresentationFormat>Bildschirmpräsentation (16:9)</PresentationFormat>
  <Paragraphs>384</Paragraphs>
  <Slides>72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72</vt:i4>
      </vt:variant>
    </vt:vector>
  </HeadingPairs>
  <TitlesOfParts>
    <vt:vector size="80" baseType="lpstr">
      <vt:lpstr>Arial</vt:lpstr>
      <vt:lpstr>Wingdings</vt:lpstr>
      <vt:lpstr>Times New Roman</vt:lpstr>
      <vt:lpstr>Freehand471 BT</vt:lpstr>
      <vt:lpstr>Futura Md BT</vt:lpstr>
      <vt:lpstr>Calibri</vt:lpstr>
      <vt:lpstr>Futura Hv BT</vt:lpstr>
      <vt:lpstr>HMH standart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nahe bei den Menschen</dc:title>
  <dc:creator>Niels Gärtner</dc:creator>
  <cp:lastModifiedBy>Niels Gärtner</cp:lastModifiedBy>
  <cp:revision>583</cp:revision>
  <cp:lastPrinted>2013-07-01T16:22:40Z</cp:lastPrinted>
  <dcterms:created xsi:type="dcterms:W3CDTF">2010-03-15T13:20:35Z</dcterms:created>
  <dcterms:modified xsi:type="dcterms:W3CDTF">2014-02-24T15:54:23Z</dcterms:modified>
</cp:coreProperties>
</file>