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6"/>
  </p:notesMasterIdLst>
  <p:sldIdLst>
    <p:sldId id="256" r:id="rId2"/>
    <p:sldId id="327" r:id="rId3"/>
    <p:sldId id="261" r:id="rId4"/>
    <p:sldId id="262" r:id="rId5"/>
    <p:sldId id="263" r:id="rId6"/>
    <p:sldId id="267" r:id="rId7"/>
    <p:sldId id="270" r:id="rId8"/>
    <p:sldId id="268" r:id="rId9"/>
    <p:sldId id="269" r:id="rId10"/>
    <p:sldId id="273" r:id="rId11"/>
    <p:sldId id="274" r:id="rId12"/>
    <p:sldId id="282" r:id="rId13"/>
    <p:sldId id="324" r:id="rId14"/>
    <p:sldId id="264" r:id="rId15"/>
    <p:sldId id="320" r:id="rId16"/>
    <p:sldId id="283" r:id="rId17"/>
    <p:sldId id="323" r:id="rId18"/>
    <p:sldId id="322" r:id="rId19"/>
    <p:sldId id="284" r:id="rId20"/>
    <p:sldId id="281" r:id="rId21"/>
    <p:sldId id="321" r:id="rId22"/>
    <p:sldId id="285" r:id="rId23"/>
    <p:sldId id="286" r:id="rId24"/>
    <p:sldId id="287" r:id="rId25"/>
    <p:sldId id="298" r:id="rId26"/>
    <p:sldId id="315" r:id="rId27"/>
    <p:sldId id="299" r:id="rId28"/>
    <p:sldId id="300" r:id="rId29"/>
    <p:sldId id="318" r:id="rId30"/>
    <p:sldId id="314" r:id="rId31"/>
    <p:sldId id="301" r:id="rId32"/>
    <p:sldId id="302" r:id="rId33"/>
    <p:sldId id="303" r:id="rId34"/>
    <p:sldId id="317" r:id="rId35"/>
    <p:sldId id="304" r:id="rId36"/>
    <p:sldId id="316" r:id="rId37"/>
    <p:sldId id="309" r:id="rId38"/>
    <p:sldId id="310" r:id="rId39"/>
    <p:sldId id="305" r:id="rId40"/>
    <p:sldId id="311" r:id="rId41"/>
    <p:sldId id="312" r:id="rId42"/>
    <p:sldId id="306" r:id="rId43"/>
    <p:sldId id="319" r:id="rId44"/>
    <p:sldId id="308" r:id="rId45"/>
  </p:sldIdLst>
  <p:sldSz cx="9144000" cy="5143500" type="screen16x9"/>
  <p:notesSz cx="7099300" cy="102346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DZvKCpRHwjqPymQVNfkE3A==" hashData="YX35o1nvQZmVX/EWbFkQhkgvsFw="/>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7920"/>
    <a:srgbClr val="3333FF"/>
    <a:srgbClr val="000000"/>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77" autoAdjust="0"/>
    <p:restoredTop sz="83961" autoAdjust="0"/>
  </p:normalViewPr>
  <p:slideViewPr>
    <p:cSldViewPr snapToObjects="1">
      <p:cViewPr varScale="1">
        <p:scale>
          <a:sx n="130" d="100"/>
          <a:sy n="130" d="100"/>
        </p:scale>
        <p:origin x="-1074" y="-96"/>
      </p:cViewPr>
      <p:guideLst>
        <p:guide orient="horz" pos="2845"/>
        <p:guide pos="1610"/>
      </p:guideLst>
    </p:cSldViewPr>
  </p:slideViewPr>
  <p:outlineViewPr>
    <p:cViewPr>
      <p:scale>
        <a:sx n="33" d="100"/>
        <a:sy n="33" d="100"/>
      </p:scale>
      <p:origin x="0" y="0"/>
    </p:cViewPr>
  </p:outlineViewPr>
  <p:notesTextViewPr>
    <p:cViewPr>
      <p:scale>
        <a:sx n="200" d="100"/>
        <a:sy n="200" d="100"/>
      </p:scale>
      <p:origin x="0" y="0"/>
    </p:cViewPr>
  </p:notesTextViewPr>
  <p:sorterViewPr>
    <p:cViewPr>
      <p:scale>
        <a:sx n="66" d="100"/>
        <a:sy n="66" d="100"/>
      </p:scale>
      <p:origin x="0" y="0"/>
    </p:cViewPr>
  </p:sorterViewPr>
  <p:notesViewPr>
    <p:cSldViewPr snapToObjects="1">
      <p:cViewPr varScale="1">
        <p:scale>
          <a:sx n="71" d="100"/>
          <a:sy n="71" d="100"/>
        </p:scale>
        <p:origin x="-2124" y="-120"/>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lienbildplatzhalter 3"/>
          <p:cNvSpPr>
            <a:spLocks noGrp="1" noRot="1" noChangeAspect="1"/>
          </p:cNvSpPr>
          <p:nvPr>
            <p:ph type="sldImg" idx="2"/>
          </p:nvPr>
        </p:nvSpPr>
        <p:spPr>
          <a:xfrm>
            <a:off x="138113" y="-4763"/>
            <a:ext cx="6823075" cy="3838576"/>
          </a:xfrm>
          <a:prstGeom prst="rect">
            <a:avLst/>
          </a:prstGeom>
          <a:noFill/>
          <a:ln w="12700">
            <a:solidFill>
              <a:prstClr val="black"/>
            </a:solidFill>
          </a:ln>
        </p:spPr>
        <p:txBody>
          <a:bodyPr vert="horz" lIns="96067" tIns="48033" rIns="96067" bIns="48033" rtlCol="0" anchor="ctr"/>
          <a:lstStyle/>
          <a:p>
            <a:endParaRPr lang="de-DE"/>
          </a:p>
        </p:txBody>
      </p:sp>
      <p:sp>
        <p:nvSpPr>
          <p:cNvPr id="5" name="Notizenplatzhalter 4"/>
          <p:cNvSpPr>
            <a:spLocks noGrp="1"/>
          </p:cNvSpPr>
          <p:nvPr>
            <p:ph type="body" sz="quarter" idx="3"/>
          </p:nvPr>
        </p:nvSpPr>
        <p:spPr>
          <a:xfrm>
            <a:off x="1" y="4003945"/>
            <a:ext cx="7099299" cy="5789482"/>
          </a:xfrm>
          <a:prstGeom prst="rect">
            <a:avLst/>
          </a:prstGeom>
        </p:spPr>
        <p:txBody>
          <a:bodyPr vert="horz" lIns="96067" tIns="48033" rIns="96067" bIns="48033" rtlCol="0">
            <a:normAutofit/>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7" name="Foliennummernplatzhalter 6"/>
          <p:cNvSpPr>
            <a:spLocks noGrp="1"/>
          </p:cNvSpPr>
          <p:nvPr>
            <p:ph type="sldNum" sz="quarter" idx="5"/>
          </p:nvPr>
        </p:nvSpPr>
        <p:spPr>
          <a:xfrm>
            <a:off x="1" y="9986876"/>
            <a:ext cx="7097657" cy="261828"/>
          </a:xfrm>
          <a:prstGeom prst="rect">
            <a:avLst/>
          </a:prstGeom>
          <a:noFill/>
        </p:spPr>
        <p:txBody>
          <a:bodyPr vert="horz" lIns="96067" tIns="48033" rIns="96067" bIns="48033" rtlCol="0" anchor="ctr" anchorCtr="1"/>
          <a:lstStyle>
            <a:lvl1pPr algn="ctr">
              <a:defRPr sz="1300" b="1">
                <a:latin typeface="Futura Md BT" pitchFamily="34" charset="0"/>
              </a:defRPr>
            </a:lvl1pPr>
          </a:lstStyle>
          <a:p>
            <a:r>
              <a:rPr lang="de-DE" dirty="0" smtClean="0"/>
              <a:t>50 Jahre Sternberg – </a:t>
            </a:r>
            <a:fld id="{E19E2468-C923-468B-8514-1F83328EBD23}" type="slidenum">
              <a:rPr lang="de-DE" smtClean="0"/>
              <a:pPr/>
              <a:t>‹Nr.›</a:t>
            </a:fld>
            <a:endParaRPr lang="de-DE" dirty="0"/>
          </a:p>
        </p:txBody>
      </p:sp>
    </p:spTree>
    <p:extLst>
      <p:ext uri="{BB962C8B-B14F-4D97-AF65-F5344CB8AC3E}">
        <p14:creationId xmlns:p14="http://schemas.microsoft.com/office/powerpoint/2010/main" val="644028140"/>
      </p:ext>
    </p:extLst>
  </p:cSld>
  <p:clrMap bg1="lt1" tx1="dk1" bg2="lt2" tx2="dk2" accent1="accent1" accent2="accent2" accent3="accent3" accent4="accent4" accent5="accent5" accent6="accent6" hlink="hlink" folHlink="folHlink"/>
  <p:notesStyle>
    <a:lvl1pPr marL="0" algn="l" defTabSz="914400" rtl="0" eaLnBrk="1" latinLnBrk="0" hangingPunct="1">
      <a:defRPr sz="1800" kern="1200">
        <a:solidFill>
          <a:schemeClr val="tx1"/>
        </a:solidFill>
        <a:latin typeface="Garamond Premr Pro" pitchFamily="18" charset="0"/>
        <a:ea typeface="+mn-ea"/>
        <a:cs typeface="+mn-cs"/>
      </a:defRPr>
    </a:lvl1pPr>
    <a:lvl2pPr marL="457200" algn="l" defTabSz="914400" rtl="0" eaLnBrk="1" latinLnBrk="0" hangingPunct="1">
      <a:defRPr sz="1800" kern="1200">
        <a:solidFill>
          <a:schemeClr val="tx1"/>
        </a:solidFill>
        <a:latin typeface="Garamond Premr Pro" pitchFamily="18" charset="0"/>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8113" y="-4763"/>
            <a:ext cx="6823075" cy="3838576"/>
          </a:xfrm>
        </p:spPr>
      </p:sp>
      <p:sp>
        <p:nvSpPr>
          <p:cNvPr id="3" name="Notizenplatzhalter 2"/>
          <p:cNvSpPr>
            <a:spLocks noGrp="1"/>
          </p:cNvSpPr>
          <p:nvPr>
            <p:ph type="body" idx="1"/>
          </p:nvPr>
        </p:nvSpPr>
        <p:spPr/>
        <p:txBody>
          <a:bodyPr>
            <a:noAutofit/>
          </a:bodyPr>
          <a:lstStyle/>
          <a:p>
            <a:pPr algn="ctr"/>
            <a:r>
              <a:rPr lang="de-DE" sz="2900" b="1" dirty="0" smtClean="0">
                <a:latin typeface="Futura Md BT" pitchFamily="34" charset="0"/>
              </a:rPr>
              <a:t>Der Sternberg </a:t>
            </a:r>
          </a:p>
          <a:p>
            <a:pPr algn="ctr"/>
            <a:r>
              <a:rPr lang="de-DE" sz="2900" dirty="0" smtClean="0">
                <a:latin typeface="Futura Lt BT" pitchFamily="34" charset="0"/>
              </a:rPr>
              <a:t>50 Jahre Sozialarbeit in Palästina</a:t>
            </a:r>
          </a:p>
          <a:p>
            <a:pPr algn="ctr"/>
            <a:endParaRPr lang="de-DE" sz="1500" dirty="0" smtClean="0">
              <a:latin typeface="Futura Lt BT" pitchFamily="34" charset="0"/>
            </a:endParaRPr>
          </a:p>
          <a:p>
            <a:endParaRPr lang="de-DE" dirty="0" smtClean="0">
              <a:latin typeface="Garamond Premr Pro" pitchFamily="18" charset="0"/>
            </a:endParaRPr>
          </a:p>
          <a:p>
            <a:endParaRPr lang="de-DE" dirty="0" smtClean="0"/>
          </a:p>
          <a:p>
            <a:r>
              <a:rPr lang="de-DE" sz="1500" i="1" dirty="0" smtClean="0"/>
              <a:t>Falls Sie den Text zur Präsentation ausdrucken möchten, klicken Sie bitte auf die Schaltfläche. </a:t>
            </a:r>
          </a:p>
          <a:p>
            <a:r>
              <a:rPr lang="de-DE" sz="1500" i="1" dirty="0" smtClean="0"/>
              <a:t>Der Adobe Reader öffnet dann das </a:t>
            </a:r>
            <a:r>
              <a:rPr lang="de-DE" sz="1500" i="1" dirty="0" err="1" smtClean="0"/>
              <a:t>pdf</a:t>
            </a:r>
            <a:r>
              <a:rPr lang="de-DE" sz="1500" i="1" dirty="0" smtClean="0"/>
              <a:t>-Dokument, das Sie ausdrucken können.</a:t>
            </a:r>
          </a:p>
          <a:p>
            <a:r>
              <a:rPr lang="de-DE" sz="1500" i="1" dirty="0" smtClean="0"/>
              <a:t>Den Adobe Reader erhalten Sie kostenlos unter www.adobe.de.</a:t>
            </a:r>
          </a:p>
          <a:p>
            <a:endParaRPr lang="de-DE" dirty="0" smtClean="0">
              <a:latin typeface="Garamond Premr Pro" pitchFamily="18" charset="0"/>
            </a:endParaRPr>
          </a:p>
          <a:p>
            <a:r>
              <a:rPr lang="de-DE" sz="2100" dirty="0" smtClean="0">
                <a:latin typeface="Garamond Premr Pro Smbd" pitchFamily="18" charset="0"/>
                <a:sym typeface="Wingdings" pitchFamily="2" charset="2"/>
              </a:rPr>
              <a:t></a:t>
            </a:r>
            <a:r>
              <a:rPr lang="de-DE" dirty="0" smtClean="0">
                <a:latin typeface="Garamond Premr Pro Smbd" pitchFamily="18" charset="0"/>
                <a:sym typeface="Wingdings" pitchFamily="2" charset="2"/>
              </a:rPr>
              <a:t> </a:t>
            </a:r>
            <a:r>
              <a:rPr lang="de-DE" sz="1300" i="1" dirty="0" smtClean="0">
                <a:sym typeface="Wingdings" pitchFamily="2" charset="2"/>
              </a:rPr>
              <a:t>(Bitte drücken Sie bei diesem Symbol eine Taste, damit die Präsentation fortfährt)</a:t>
            </a:r>
          </a:p>
          <a:p>
            <a:endParaRPr lang="de-DE" dirty="0" smtClean="0"/>
          </a:p>
          <a:p>
            <a:endParaRPr lang="de-DE" dirty="0" smtClean="0"/>
          </a:p>
          <a:p>
            <a:endParaRPr lang="de-DE" dirty="0" smtClean="0"/>
          </a:p>
          <a:p>
            <a:endParaRPr lang="de-DE" dirty="0" smtClean="0"/>
          </a:p>
          <a:p>
            <a:pPr algn="ctr"/>
            <a:r>
              <a:rPr lang="de-DE" sz="1700" b="1" dirty="0" smtClean="0"/>
              <a:t>Die Präsentation ist inklusive aller Bilder und Grafiken urheberrechtlich geschützt. Sie darf nur für die von der Herrnhuter Missionshilfe genehmigten Zwecke verwendet werden.</a:t>
            </a:r>
          </a:p>
          <a:p>
            <a:pPr algn="ctr"/>
            <a:endParaRPr lang="de-DE" sz="1700" dirty="0" smtClean="0">
              <a:sym typeface="Symbol"/>
            </a:endParaRPr>
          </a:p>
          <a:p>
            <a:pPr algn="ctr"/>
            <a:r>
              <a:rPr lang="de-DE" sz="1500" b="1" dirty="0" smtClean="0">
                <a:sym typeface="Symbol"/>
              </a:rPr>
              <a:t> HMH 2010</a:t>
            </a:r>
            <a:endParaRPr lang="de-DE" sz="1500" b="1" dirty="0" smtClean="0"/>
          </a:p>
          <a:p>
            <a:pPr algn="ctr"/>
            <a:endParaRPr lang="de-DE" sz="1700" b="1" dirty="0"/>
          </a:p>
        </p:txBody>
      </p:sp>
      <p:sp>
        <p:nvSpPr>
          <p:cNvPr id="4" name="Foliennummernplatzhalter 3"/>
          <p:cNvSpPr>
            <a:spLocks noGrp="1"/>
          </p:cNvSpPr>
          <p:nvPr>
            <p:ph type="sldNum" sz="quarter" idx="10"/>
          </p:nvPr>
        </p:nvSpPr>
        <p:spPr>
          <a:xfrm>
            <a:off x="0" y="9949472"/>
            <a:ext cx="7097657" cy="261828"/>
          </a:xfrm>
        </p:spPr>
        <p:txBody>
          <a:bodyPr/>
          <a:lstStyle/>
          <a:p>
            <a:r>
              <a:rPr lang="de-DE" dirty="0" smtClean="0"/>
              <a:t>50 Jahre Sternberg - </a:t>
            </a:r>
            <a:fld id="{E19E2468-C923-468B-8514-1F83328EBD23}" type="slidenum">
              <a:rPr lang="de-DE" smtClean="0"/>
              <a:pPr/>
              <a:t>1</a:t>
            </a:fld>
            <a:endParaRPr lang="de-DE"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Eine Diakonisse, die schon längere Zeit in der </a:t>
            </a:r>
            <a:r>
              <a:rPr lang="de-DE" i="1" dirty="0" smtClean="0"/>
              <a:t>Jesus-Hilfe</a:t>
            </a:r>
            <a:r>
              <a:rPr lang="de-DE" dirty="0" smtClean="0"/>
              <a:t> gearbeitet hatte – Schwester Johanna Larsen – zog nach </a:t>
            </a:r>
            <a:r>
              <a:rPr lang="de-DE" dirty="0" err="1" smtClean="0"/>
              <a:t>Silwan</a:t>
            </a:r>
            <a:r>
              <a:rPr lang="de-DE" dirty="0" smtClean="0"/>
              <a:t>, um die arabischen Leprakranken nicht im Stich zu lassen. Sie hat sich leidenschaftlich in der Herrnhuter Brüdergemeine dafür eingesetzt, dass die Lepraarbeit mit dem Verkauf der </a:t>
            </a:r>
            <a:r>
              <a:rPr lang="de-DE" i="1" dirty="0" smtClean="0"/>
              <a:t>Jesus-Hilfe </a:t>
            </a:r>
            <a:r>
              <a:rPr lang="de-DE" dirty="0" smtClean="0"/>
              <a:t>nicht beendet wird. Ihrem Ehrgeiz und Zähigkeit ist es zu verdanken, dass die Generalsynode 1957 beschloss, die Lepraarbeit an einem neuen Ort fortzusetzen. Kurze Zeit später organisierte sie den Kauf eines Grundstücks an der Straße zwischen Ramallah und </a:t>
            </a:r>
            <a:r>
              <a:rPr lang="de-DE" dirty="0" err="1" smtClean="0"/>
              <a:t>Birzeit</a:t>
            </a:r>
            <a:r>
              <a:rPr lang="de-DE" dirty="0" smtClean="0"/>
              <a:t>, im damals jordanisch besetzten Gebiet: das Gelände des </a:t>
            </a:r>
            <a:r>
              <a:rPr lang="de-DE" i="1" dirty="0" smtClean="0"/>
              <a:t>Sternbergs</a:t>
            </a:r>
            <a:r>
              <a:rPr lang="de-DE" dirty="0" smtClean="0"/>
              <a:t>!</a:t>
            </a:r>
          </a:p>
          <a:p>
            <a:endParaRPr lang="de-DE" dirty="0" smtClean="0"/>
          </a:p>
          <a:p>
            <a:r>
              <a:rPr lang="de-DE" sz="2100" dirty="0" smtClean="0">
                <a:solidFill>
                  <a:prstClr val="black"/>
                </a:solidFill>
                <a:latin typeface="Garamond Premr Pro Smbd" pitchFamily="18" charset="0"/>
                <a:sym typeface="Wingdings" pitchFamily="2" charset="2"/>
              </a:rPr>
              <a:t></a:t>
            </a:r>
            <a:endParaRPr lang="de-DE" dirty="0"/>
          </a:p>
        </p:txBody>
      </p:sp>
      <p:sp>
        <p:nvSpPr>
          <p:cNvPr id="4" name="Foliennummernplatzhalter 3"/>
          <p:cNvSpPr>
            <a:spLocks noGrp="1"/>
          </p:cNvSpPr>
          <p:nvPr>
            <p:ph type="sldNum" sz="quarter" idx="10"/>
          </p:nvPr>
        </p:nvSpPr>
        <p:spPr/>
        <p:txBody>
          <a:bodyPr/>
          <a:lstStyle/>
          <a:p>
            <a:r>
              <a:rPr lang="de-DE" smtClean="0"/>
              <a:t>50 Jahre Sternberg – </a:t>
            </a:r>
            <a:fld id="{E19E2468-C923-468B-8514-1F83328EBD23}" type="slidenum">
              <a:rPr lang="de-DE" smtClean="0"/>
              <a:pPr/>
              <a:t>10</a:t>
            </a:fld>
            <a:endParaRPr lang="de-DE"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8113" y="-4763"/>
            <a:ext cx="6823075" cy="3838576"/>
          </a:xfrm>
        </p:spPr>
      </p:sp>
      <p:sp>
        <p:nvSpPr>
          <p:cNvPr id="3" name="Notizenplatzhalter 2"/>
          <p:cNvSpPr>
            <a:spLocks noGrp="1"/>
          </p:cNvSpPr>
          <p:nvPr>
            <p:ph type="body" idx="1"/>
          </p:nvPr>
        </p:nvSpPr>
        <p:spPr/>
        <p:txBody>
          <a:bodyPr>
            <a:normAutofit/>
          </a:bodyPr>
          <a:lstStyle/>
          <a:p>
            <a:r>
              <a:rPr lang="de-DE" dirty="0" smtClean="0"/>
              <a:t>Der nun folgende zweite Teil möchte in einigen groben Zügen die 50 Jahre </a:t>
            </a:r>
            <a:r>
              <a:rPr lang="de-DE" i="1" dirty="0" smtClean="0"/>
              <a:t>Sternberg</a:t>
            </a:r>
            <a:r>
              <a:rPr lang="de-DE" dirty="0" smtClean="0"/>
              <a:t> </a:t>
            </a:r>
            <a:r>
              <a:rPr lang="de-DE" dirty="0" err="1" smtClean="0"/>
              <a:t>revue</a:t>
            </a:r>
            <a:r>
              <a:rPr lang="de-DE" dirty="0" smtClean="0"/>
              <a:t> passieren lassen. Dabei werden nur die wesentlichen Veränderungen und Wechsel dargestellt. Daneben gab und gibt es viele persönliche Geschichten und Verbindungen zum </a:t>
            </a:r>
            <a:r>
              <a:rPr lang="de-DE" i="1" dirty="0" smtClean="0"/>
              <a:t>Sternberg</a:t>
            </a:r>
            <a:r>
              <a:rPr lang="de-DE" dirty="0" smtClean="0"/>
              <a:t>, die hier leider nicht berücksichtigt werden können.</a:t>
            </a:r>
          </a:p>
          <a:p>
            <a:endParaRPr lang="de-DE" dirty="0" smtClean="0"/>
          </a:p>
          <a:p>
            <a:r>
              <a:rPr lang="de-DE" sz="2100" dirty="0" smtClean="0">
                <a:solidFill>
                  <a:prstClr val="black"/>
                </a:solidFill>
                <a:latin typeface="Garamond Premr Pro Smbd" pitchFamily="18" charset="0"/>
                <a:sym typeface="Wingdings" pitchFamily="2" charset="2"/>
              </a:rPr>
              <a:t></a:t>
            </a:r>
            <a:endParaRPr lang="de-DE" dirty="0"/>
          </a:p>
        </p:txBody>
      </p:sp>
      <p:sp>
        <p:nvSpPr>
          <p:cNvPr id="4" name="Foliennummernplatzhalter 3"/>
          <p:cNvSpPr>
            <a:spLocks noGrp="1"/>
          </p:cNvSpPr>
          <p:nvPr>
            <p:ph type="sldNum" sz="quarter" idx="10"/>
          </p:nvPr>
        </p:nvSpPr>
        <p:spPr/>
        <p:txBody>
          <a:bodyPr/>
          <a:lstStyle/>
          <a:p>
            <a:r>
              <a:rPr lang="de-DE" smtClean="0"/>
              <a:t>50 Jahre Sternberg – </a:t>
            </a:r>
            <a:fld id="{E19E2468-C923-468B-8514-1F83328EBD23}" type="slidenum">
              <a:rPr lang="de-DE" smtClean="0"/>
              <a:pPr/>
              <a:t>11</a:t>
            </a:fld>
            <a:endParaRPr lang="de-DE"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8113" y="-4763"/>
            <a:ext cx="6823075" cy="3838576"/>
          </a:xfrm>
        </p:spPr>
      </p:sp>
      <p:sp>
        <p:nvSpPr>
          <p:cNvPr id="3" name="Notizenplatzhalter 2"/>
          <p:cNvSpPr>
            <a:spLocks noGrp="1"/>
          </p:cNvSpPr>
          <p:nvPr>
            <p:ph type="body" idx="1"/>
          </p:nvPr>
        </p:nvSpPr>
        <p:spPr/>
        <p:txBody>
          <a:bodyPr>
            <a:normAutofit/>
          </a:bodyPr>
          <a:lstStyle/>
          <a:p>
            <a:r>
              <a:rPr lang="de-DE" dirty="0" smtClean="0"/>
              <a:t>Schwester Johanna Larsen hatte es geschafft: nach langen Vorbereitungen und Bautätigkeiten konnte am 12. Juni 1960 das neue Gelände mit dem funktionalen Krankenhaus und den Nebengebäuden eingeweiht werden. Viele Freunde auch aus dem Ausland kamen, um der offiziellen Einweihungsfeier beizuwohnen.</a:t>
            </a:r>
          </a:p>
          <a:p>
            <a:r>
              <a:rPr lang="de-DE" dirty="0" smtClean="0"/>
              <a:t>Das neue Gelände und die Einrichtung wurde </a:t>
            </a:r>
            <a:r>
              <a:rPr lang="de-DE" i="1" dirty="0" smtClean="0"/>
              <a:t>Sternberg</a:t>
            </a:r>
            <a:r>
              <a:rPr lang="de-DE" dirty="0" smtClean="0"/>
              <a:t> genannt, auf arabisch </a:t>
            </a:r>
            <a:r>
              <a:rPr lang="de-DE" i="1" dirty="0" smtClean="0"/>
              <a:t>Gebel </a:t>
            </a:r>
            <a:r>
              <a:rPr lang="de-DE" i="1" dirty="0" err="1" smtClean="0"/>
              <a:t>enNijmeh</a:t>
            </a:r>
            <a:r>
              <a:rPr lang="de-DE" dirty="0" smtClean="0"/>
              <a:t>.</a:t>
            </a:r>
          </a:p>
          <a:p>
            <a:endParaRPr lang="de-DE" dirty="0" smtClean="0"/>
          </a:p>
          <a:p>
            <a:pPr lvl="0"/>
            <a:r>
              <a:rPr lang="de-DE" sz="2100" dirty="0" smtClean="0">
                <a:solidFill>
                  <a:prstClr val="black"/>
                </a:solidFill>
                <a:latin typeface="Garamond Premr Pro Smbd" pitchFamily="18" charset="0"/>
                <a:sym typeface="Wingdings" pitchFamily="2" charset="2"/>
              </a:rPr>
              <a:t></a:t>
            </a:r>
            <a:endParaRPr lang="de-DE" dirty="0" smtClean="0">
              <a:solidFill>
                <a:prstClr val="black"/>
              </a:solidFill>
            </a:endParaRPr>
          </a:p>
          <a:p>
            <a:endParaRPr lang="de-DE" dirty="0"/>
          </a:p>
        </p:txBody>
      </p:sp>
      <p:sp>
        <p:nvSpPr>
          <p:cNvPr id="4" name="Foliennummernplatzhalter 3"/>
          <p:cNvSpPr>
            <a:spLocks noGrp="1"/>
          </p:cNvSpPr>
          <p:nvPr>
            <p:ph type="sldNum" sz="quarter" idx="10"/>
          </p:nvPr>
        </p:nvSpPr>
        <p:spPr/>
        <p:txBody>
          <a:bodyPr/>
          <a:lstStyle/>
          <a:p>
            <a:r>
              <a:rPr lang="de-DE" smtClean="0"/>
              <a:t>50 Jahre Sternberg – </a:t>
            </a:r>
            <a:fld id="{E19E2468-C923-468B-8514-1F83328EBD23}" type="slidenum">
              <a:rPr lang="de-DE" smtClean="0"/>
              <a:pPr/>
              <a:t>12</a:t>
            </a:fld>
            <a:endParaRPr lang="de-DE"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Endlich konnten die arabischen Leprapatienten wieder unter menschenwürdigen Verhältnissen betreut werden. Neben dem Krankenhausgebäude mit seinem Behandlungstrakt und den Patientenzimmern, gab es auch drei Nebengebäude für Ehepaare. Hier konnten sie relativ selbständig leben, sich ein paar Schafe halten und im Garten eigenes Gemüse anbauen.</a:t>
            </a:r>
          </a:p>
          <a:p>
            <a:endParaRPr lang="de-DE" dirty="0" smtClean="0"/>
          </a:p>
          <a:p>
            <a:r>
              <a:rPr lang="de-DE" sz="2100" dirty="0" smtClean="0">
                <a:solidFill>
                  <a:prstClr val="black"/>
                </a:solidFill>
                <a:latin typeface="Garamond Premr Pro Smbd" pitchFamily="18" charset="0"/>
                <a:sym typeface="Wingdings" pitchFamily="2" charset="2"/>
              </a:rPr>
              <a:t></a:t>
            </a:r>
            <a:endParaRPr lang="de-DE" dirty="0"/>
          </a:p>
        </p:txBody>
      </p:sp>
      <p:sp>
        <p:nvSpPr>
          <p:cNvPr id="4" name="Foliennummernplatzhalter 3"/>
          <p:cNvSpPr>
            <a:spLocks noGrp="1"/>
          </p:cNvSpPr>
          <p:nvPr>
            <p:ph type="sldNum" sz="quarter" idx="10"/>
          </p:nvPr>
        </p:nvSpPr>
        <p:spPr/>
        <p:txBody>
          <a:bodyPr/>
          <a:lstStyle/>
          <a:p>
            <a:r>
              <a:rPr lang="de-DE" smtClean="0"/>
              <a:t>50 Jahre Sternberg – </a:t>
            </a:r>
            <a:fld id="{E19E2468-C923-468B-8514-1F83328EBD23}" type="slidenum">
              <a:rPr lang="de-DE" smtClean="0"/>
              <a:pPr/>
              <a:t>13</a:t>
            </a:fld>
            <a:endParaRPr lang="de-DE"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Der </a:t>
            </a:r>
            <a:r>
              <a:rPr lang="de-DE" i="1" dirty="0" smtClean="0"/>
              <a:t>Sternberg</a:t>
            </a:r>
            <a:r>
              <a:rPr lang="de-DE" dirty="0" smtClean="0"/>
              <a:t> hat sich nicht verändert, aber die Welt um ihn herum. Gegründet wurde er an der kleinen Straße, die von Ramallah, der alten Sommerresidenz des jordanischen Könighauses, nach </a:t>
            </a:r>
            <a:r>
              <a:rPr lang="de-DE" dirty="0" err="1" smtClean="0"/>
              <a:t>Birzeit</a:t>
            </a:r>
            <a:r>
              <a:rPr lang="de-DE" dirty="0" smtClean="0"/>
              <a:t> führt, wo sich eine der wenigen palästinensischen Universitäten befindet. Damals befand sich die ganze Westbank seit 1948 unter jordanischer Besetzung.</a:t>
            </a:r>
          </a:p>
          <a:p>
            <a:r>
              <a:rPr lang="de-DE" dirty="0" smtClean="0"/>
              <a:t>1967 begann der Sechs-Tage-Krieg zwischen Israel und seinen arabischen Nachbarn, der mit der Besetzung des Gazastreifens, der Westbank und der Golanhöhen endete. </a:t>
            </a:r>
            <a:r>
              <a:rPr lang="de-DE" sz="2100" dirty="0" smtClean="0">
                <a:solidFill>
                  <a:prstClr val="black"/>
                </a:solidFill>
                <a:latin typeface="Garamond Premr Pro Smbd" pitchFamily="18" charset="0"/>
                <a:sym typeface="Wingdings" pitchFamily="2" charset="2"/>
              </a:rPr>
              <a:t></a:t>
            </a:r>
            <a:endParaRPr lang="de-DE" dirty="0" smtClean="0"/>
          </a:p>
          <a:p>
            <a:r>
              <a:rPr lang="de-DE" dirty="0" smtClean="0"/>
              <a:t>Große Teile der palästinensischen Bevölkerung lebten nun unter israelischer Besatzung. In der ländlichen Umgebung des </a:t>
            </a:r>
            <a:r>
              <a:rPr lang="de-DE" i="1" dirty="0" smtClean="0"/>
              <a:t>Sternberg</a:t>
            </a:r>
            <a:r>
              <a:rPr lang="de-DE" dirty="0" smtClean="0"/>
              <a:t> wurden die Kampfhandlungen kaum wahrgenommen. Nur einmal kamen israelische Soldaten auf das Gelände und fragten, wer dort wohne. Ansonsten konnte die Arbeit zunächst recht ungestört weitergehen.</a:t>
            </a:r>
          </a:p>
          <a:p>
            <a:endParaRPr lang="de-DE" dirty="0" smtClean="0"/>
          </a:p>
          <a:p>
            <a:r>
              <a:rPr lang="de-DE" sz="2100" dirty="0" smtClean="0">
                <a:solidFill>
                  <a:prstClr val="black"/>
                </a:solidFill>
                <a:latin typeface="Garamond Premr Pro Smbd" pitchFamily="18" charset="0"/>
                <a:sym typeface="Wingdings" pitchFamily="2" charset="2"/>
              </a:rPr>
              <a:t></a:t>
            </a:r>
            <a:endParaRPr lang="de-DE" dirty="0"/>
          </a:p>
        </p:txBody>
      </p:sp>
      <p:sp>
        <p:nvSpPr>
          <p:cNvPr id="4" name="Foliennummernplatzhalter 3"/>
          <p:cNvSpPr>
            <a:spLocks noGrp="1"/>
          </p:cNvSpPr>
          <p:nvPr>
            <p:ph type="sldNum" sz="quarter" idx="10"/>
          </p:nvPr>
        </p:nvSpPr>
        <p:spPr/>
        <p:txBody>
          <a:bodyPr/>
          <a:lstStyle/>
          <a:p>
            <a:r>
              <a:rPr lang="de-DE" smtClean="0"/>
              <a:t>50 Jahre Sternberg – </a:t>
            </a:r>
            <a:fld id="{E19E2468-C923-468B-8514-1F83328EBD23}" type="slidenum">
              <a:rPr lang="de-DE" smtClean="0"/>
              <a:pPr/>
              <a:t>14</a:t>
            </a:fld>
            <a:endParaRPr lang="de-DE"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Mit der israelischen Besatzung hat sich das Land verändert: legale und illegale jüdische Siedlungen wurden gegründet, neue Straßen wurden gebaut möglichst außerhalb der ursprünglichen Wege, die die palästinensischen Dörfer und Städte verbanden, Kontrollpunkte und Straßensperren behindern und verhindern den täglichen Verkehr. Deutlich kann man das an der roten Straße Nummer 60 erkennen. Sie führte früher direkt von Jerusalem nach Ramallah. Heute biegt sie beim ehemaligen Flughafen </a:t>
            </a:r>
            <a:r>
              <a:rPr lang="de-DE" dirty="0" err="1" smtClean="0"/>
              <a:t>Atarot</a:t>
            </a:r>
            <a:r>
              <a:rPr lang="de-DE" dirty="0" smtClean="0"/>
              <a:t> nach rechts ab und umgeht Ramallah weiträumig.</a:t>
            </a:r>
          </a:p>
          <a:p>
            <a:r>
              <a:rPr lang="de-DE" dirty="0" smtClean="0"/>
              <a:t>Der </a:t>
            </a:r>
            <a:r>
              <a:rPr lang="de-DE" i="1" dirty="0" smtClean="0"/>
              <a:t>Sternberg</a:t>
            </a:r>
            <a:r>
              <a:rPr lang="de-DE" dirty="0" smtClean="0"/>
              <a:t> liegt an der kleinen weißen Straße nördlich von Ramallah an der Straße nach </a:t>
            </a:r>
            <a:r>
              <a:rPr lang="de-DE" dirty="0" err="1" smtClean="0"/>
              <a:t>Birzeit</a:t>
            </a:r>
            <a:r>
              <a:rPr lang="de-DE" dirty="0" smtClean="0"/>
              <a:t>. Wenn man von Ramallah über die Höhe des Ortes </a:t>
            </a:r>
            <a:r>
              <a:rPr lang="de-DE" dirty="0" err="1" smtClean="0"/>
              <a:t>Surda</a:t>
            </a:r>
            <a:r>
              <a:rPr lang="de-DE" dirty="0" smtClean="0"/>
              <a:t> kommt, kann man den grünen </a:t>
            </a:r>
            <a:r>
              <a:rPr lang="de-DE" i="1" dirty="0" smtClean="0"/>
              <a:t>Sternberg</a:t>
            </a:r>
            <a:r>
              <a:rPr lang="de-DE" dirty="0" smtClean="0"/>
              <a:t> erkennen und dahinter das Dorf </a:t>
            </a:r>
            <a:r>
              <a:rPr lang="de-DE" dirty="0" err="1" smtClean="0"/>
              <a:t>AbuKash</a:t>
            </a:r>
            <a:r>
              <a:rPr lang="de-DE" dirty="0" smtClean="0"/>
              <a:t>.</a:t>
            </a:r>
          </a:p>
          <a:p>
            <a:endParaRPr lang="de-DE" dirty="0" smtClean="0"/>
          </a:p>
          <a:p>
            <a:pPr lvl="0"/>
            <a:r>
              <a:rPr lang="de-DE" sz="2100" dirty="0" smtClean="0">
                <a:solidFill>
                  <a:prstClr val="black"/>
                </a:solidFill>
                <a:latin typeface="Garamond Premr Pro Smbd" pitchFamily="18" charset="0"/>
                <a:sym typeface="Wingdings" pitchFamily="2" charset="2"/>
              </a:rPr>
              <a:t></a:t>
            </a:r>
            <a:endParaRPr lang="de-DE" dirty="0" smtClean="0">
              <a:solidFill>
                <a:prstClr val="black"/>
              </a:solidFill>
            </a:endParaRPr>
          </a:p>
          <a:p>
            <a:endParaRPr lang="de-DE" dirty="0"/>
          </a:p>
        </p:txBody>
      </p:sp>
      <p:sp>
        <p:nvSpPr>
          <p:cNvPr id="4" name="Foliennummernplatzhalter 3"/>
          <p:cNvSpPr>
            <a:spLocks noGrp="1"/>
          </p:cNvSpPr>
          <p:nvPr>
            <p:ph type="sldNum" sz="quarter" idx="10"/>
          </p:nvPr>
        </p:nvSpPr>
        <p:spPr/>
        <p:txBody>
          <a:bodyPr/>
          <a:lstStyle/>
          <a:p>
            <a:r>
              <a:rPr lang="de-DE" smtClean="0"/>
              <a:t>50 Jahre Sternberg – </a:t>
            </a:r>
            <a:fld id="{E19E2468-C923-468B-8514-1F83328EBD23}" type="slidenum">
              <a:rPr lang="de-DE" smtClean="0"/>
              <a:pPr/>
              <a:t>15</a:t>
            </a:fld>
            <a:endParaRPr lang="de-DE"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8113" y="-4763"/>
            <a:ext cx="6823075" cy="3838576"/>
          </a:xfrm>
        </p:spPr>
      </p:sp>
      <p:sp>
        <p:nvSpPr>
          <p:cNvPr id="3" name="Notizenplatzhalter 2"/>
          <p:cNvSpPr>
            <a:spLocks noGrp="1"/>
          </p:cNvSpPr>
          <p:nvPr>
            <p:ph type="body" idx="1"/>
          </p:nvPr>
        </p:nvSpPr>
        <p:spPr/>
        <p:txBody>
          <a:bodyPr>
            <a:normAutofit/>
          </a:bodyPr>
          <a:lstStyle/>
          <a:p>
            <a:r>
              <a:rPr lang="de-DE" dirty="0" smtClean="0"/>
              <a:t>Eigentlich war der </a:t>
            </a:r>
            <a:r>
              <a:rPr lang="de-DE" i="1" dirty="0" smtClean="0"/>
              <a:t>Sternberg</a:t>
            </a:r>
            <a:r>
              <a:rPr lang="de-DE" dirty="0" smtClean="0"/>
              <a:t> schon zu seiner Gründungszeit ein Auslaufmodell, denn es gab inzwischen gute Medikamente gegen Lepra. Die Krankheit musste nicht mehr zum Ausbruch kommen und auch ihre Auswirkungen konnten gestoppt werden. So kamen in den 1960er Jahren kaum neue Patienten hinzu. </a:t>
            </a:r>
          </a:p>
          <a:p>
            <a:r>
              <a:rPr lang="de-DE" dirty="0" smtClean="0"/>
              <a:t>In den 1970er Jahren sah man schon das Ende der Lepraarbeit auf dem </a:t>
            </a:r>
            <a:r>
              <a:rPr lang="de-DE" i="1" dirty="0" smtClean="0"/>
              <a:t>Sternberg</a:t>
            </a:r>
            <a:r>
              <a:rPr lang="de-DE" dirty="0" smtClean="0"/>
              <a:t> kommen und suchte nach Alternativen. Leprakranke waren schon seit Jesu Zeiten ausgegrenzt und lebten von der Gesellschaft isoliert. Das hat sich nun geändert. Aber wer sind die heute ausgegrenzten Menschen?</a:t>
            </a:r>
          </a:p>
          <a:p>
            <a:r>
              <a:rPr lang="de-DE" dirty="0" smtClean="0"/>
              <a:t>Die weltweite Herrnhuter Brüdergemeine entschied sich die Lepraarbeit 1979 zu beenden und das Gelände für eine neu zu formierende Arbeit mit Mädchen mit Behinderungen zu nutzen. Schwester Johanna Larsen kehrte zum wohlverdienten Ruhestand nach Deutschland zurück.</a:t>
            </a:r>
          </a:p>
          <a:p>
            <a:endParaRPr lang="de-DE" dirty="0" smtClean="0"/>
          </a:p>
          <a:p>
            <a:pPr lvl="0"/>
            <a:r>
              <a:rPr lang="de-DE" sz="2100" dirty="0" smtClean="0">
                <a:solidFill>
                  <a:prstClr val="black"/>
                </a:solidFill>
                <a:latin typeface="Garamond Premr Pro Smbd" pitchFamily="18" charset="0"/>
                <a:sym typeface="Wingdings" pitchFamily="2" charset="2"/>
              </a:rPr>
              <a:t></a:t>
            </a:r>
            <a:endParaRPr lang="de-DE" dirty="0" smtClean="0">
              <a:solidFill>
                <a:prstClr val="black"/>
              </a:solidFill>
            </a:endParaRPr>
          </a:p>
          <a:p>
            <a:endParaRPr lang="de-DE" dirty="0"/>
          </a:p>
        </p:txBody>
      </p:sp>
      <p:sp>
        <p:nvSpPr>
          <p:cNvPr id="4" name="Foliennummernplatzhalter 3"/>
          <p:cNvSpPr>
            <a:spLocks noGrp="1"/>
          </p:cNvSpPr>
          <p:nvPr>
            <p:ph type="sldNum" sz="quarter" idx="10"/>
          </p:nvPr>
        </p:nvSpPr>
        <p:spPr/>
        <p:txBody>
          <a:bodyPr/>
          <a:lstStyle/>
          <a:p>
            <a:r>
              <a:rPr lang="de-DE" smtClean="0"/>
              <a:t>50 Jahre Sternberg – </a:t>
            </a:r>
            <a:fld id="{E19E2468-C923-468B-8514-1F83328EBD23}" type="slidenum">
              <a:rPr lang="de-DE" smtClean="0"/>
              <a:pPr/>
              <a:t>16</a:t>
            </a:fld>
            <a:endParaRPr lang="de-DE"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8113" y="-4763"/>
            <a:ext cx="6823075" cy="3838576"/>
          </a:xfrm>
        </p:spPr>
      </p:sp>
      <p:sp>
        <p:nvSpPr>
          <p:cNvPr id="3" name="Notizenplatzhalter 2"/>
          <p:cNvSpPr>
            <a:spLocks noGrp="1"/>
          </p:cNvSpPr>
          <p:nvPr>
            <p:ph type="body" idx="1"/>
          </p:nvPr>
        </p:nvSpPr>
        <p:spPr/>
        <p:txBody>
          <a:bodyPr>
            <a:normAutofit/>
          </a:bodyPr>
          <a:lstStyle/>
          <a:p>
            <a:r>
              <a:rPr lang="de-DE" dirty="0" smtClean="0"/>
              <a:t>1980 begann das Pfarrehepaar Waas mit der Vorbereitung für die neue Arbeit. Kontakte mussten geknüpft werden, Mädchen mit Behinderungen mussten „gefunden“ werden. Gerade Mädchen mit Behinderungen wurden von den Familien als Schande angesehen und meist im Haus versteckt. An eine ordentliche Betreuung oder gar eine Förderung wurde nicht gedacht. Jungen mit Behinderungen konnten wenigstens noch als „Dorftrottel“ in der Öffentlichkeit erscheinen. Mädchen und jungen Frauen war dieser Weg aufgrund der frauenfeindlichen  Gesellschaftsstruktur versperrt.</a:t>
            </a:r>
          </a:p>
          <a:p>
            <a:r>
              <a:rPr lang="de-DE" dirty="0" smtClean="0"/>
              <a:t>Am 2. Februar 1981 konnte in Anwesenheit von Vertretern der weltweiten Herrnhuter Brüdergemeine und lokalen Vertretern die Arbeit offiziell beginnen.</a:t>
            </a:r>
          </a:p>
          <a:p>
            <a:endParaRPr lang="de-DE" dirty="0" smtClean="0"/>
          </a:p>
          <a:p>
            <a:pPr lvl="0"/>
            <a:r>
              <a:rPr lang="de-DE" sz="2100" dirty="0" smtClean="0">
                <a:solidFill>
                  <a:prstClr val="black"/>
                </a:solidFill>
                <a:latin typeface="Garamond Premr Pro Smbd" pitchFamily="18" charset="0"/>
                <a:sym typeface="Wingdings" pitchFamily="2" charset="2"/>
              </a:rPr>
              <a:t></a:t>
            </a:r>
            <a:endParaRPr lang="de-DE" dirty="0" smtClean="0">
              <a:solidFill>
                <a:prstClr val="black"/>
              </a:solidFill>
            </a:endParaRPr>
          </a:p>
          <a:p>
            <a:endParaRPr lang="de-DE" dirty="0"/>
          </a:p>
        </p:txBody>
      </p:sp>
      <p:sp>
        <p:nvSpPr>
          <p:cNvPr id="4" name="Foliennummernplatzhalter 3"/>
          <p:cNvSpPr>
            <a:spLocks noGrp="1"/>
          </p:cNvSpPr>
          <p:nvPr>
            <p:ph type="sldNum" sz="quarter" idx="10"/>
          </p:nvPr>
        </p:nvSpPr>
        <p:spPr/>
        <p:txBody>
          <a:bodyPr/>
          <a:lstStyle/>
          <a:p>
            <a:r>
              <a:rPr lang="de-DE" smtClean="0"/>
              <a:t>50 Jahre Sternberg – </a:t>
            </a:r>
            <a:fld id="{E19E2468-C923-468B-8514-1F83328EBD23}" type="slidenum">
              <a:rPr lang="de-DE" smtClean="0"/>
              <a:pPr/>
              <a:t>17</a:t>
            </a:fld>
            <a:endParaRPr lang="de-DE"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8113" y="-4763"/>
            <a:ext cx="6823075" cy="3838576"/>
          </a:xfrm>
        </p:spPr>
      </p:sp>
      <p:sp>
        <p:nvSpPr>
          <p:cNvPr id="3" name="Notizenplatzhalter 2"/>
          <p:cNvSpPr>
            <a:spLocks noGrp="1"/>
          </p:cNvSpPr>
          <p:nvPr>
            <p:ph type="body" idx="1"/>
          </p:nvPr>
        </p:nvSpPr>
        <p:spPr/>
        <p:txBody>
          <a:bodyPr>
            <a:normAutofit/>
          </a:bodyPr>
          <a:lstStyle/>
          <a:p>
            <a:r>
              <a:rPr lang="de-DE" dirty="0" smtClean="0"/>
              <a:t>Die ersten Jahre waren mühsam und brauchten viel Kraft. Erst allmählich wuchs das Vertrauen zwischen den Familien in den palästinensischen Dörfern rund um den </a:t>
            </a:r>
            <a:r>
              <a:rPr lang="de-DE" i="1" dirty="0" smtClean="0"/>
              <a:t>Sternberg</a:t>
            </a:r>
            <a:r>
              <a:rPr lang="de-DE" dirty="0" smtClean="0"/>
              <a:t> und den meist aus Deutschland kommenden Mitarbeiterinnen und Mitarbeitern des </a:t>
            </a:r>
            <a:r>
              <a:rPr lang="de-DE" i="1" dirty="0" smtClean="0"/>
              <a:t>Sternbergs</a:t>
            </a:r>
            <a:r>
              <a:rPr lang="de-DE" dirty="0" smtClean="0"/>
              <a:t>. </a:t>
            </a:r>
          </a:p>
          <a:p>
            <a:r>
              <a:rPr lang="de-DE" dirty="0" smtClean="0"/>
              <a:t>Die Arbeit war als stationäre Arbeit angelegt, das heißt, dass die Kinder die Woche über auf dem </a:t>
            </a:r>
            <a:r>
              <a:rPr lang="de-DE" i="1" dirty="0" smtClean="0"/>
              <a:t>Sternberg</a:t>
            </a:r>
            <a:r>
              <a:rPr lang="de-DE" dirty="0" smtClean="0"/>
              <a:t> blieben und nur am Wochenende zu ihren Familien zurückkehrten. Während der Woche wurde gelernt, aber es blieb auch Zeit für Freizeitbeschäftigungen wie zum Beispiel Sport, wozu das gesamte Gelände einlud. </a:t>
            </a:r>
          </a:p>
          <a:p>
            <a:r>
              <a:rPr lang="de-DE" dirty="0" smtClean="0"/>
              <a:t>Rechts ein Bild von einer Vorführung zum Thema Arche Noah. </a:t>
            </a:r>
          </a:p>
          <a:p>
            <a:r>
              <a:rPr lang="de-DE" dirty="0" smtClean="0"/>
              <a:t>Ausländische Gäste besuchten immer wieder den </a:t>
            </a:r>
            <a:r>
              <a:rPr lang="de-DE" i="1" dirty="0" smtClean="0"/>
              <a:t>Sternberg</a:t>
            </a:r>
            <a:r>
              <a:rPr lang="de-DE" dirty="0" smtClean="0"/>
              <a:t> und drückten damit auch ihre Wertschätzung aus.</a:t>
            </a:r>
          </a:p>
          <a:p>
            <a:endParaRPr lang="de-DE" dirty="0" smtClean="0"/>
          </a:p>
          <a:p>
            <a:pPr lvl="0"/>
            <a:r>
              <a:rPr lang="de-DE" sz="2100" dirty="0" smtClean="0">
                <a:solidFill>
                  <a:prstClr val="black"/>
                </a:solidFill>
                <a:latin typeface="Garamond Premr Pro Smbd" pitchFamily="18" charset="0"/>
                <a:sym typeface="Wingdings" pitchFamily="2" charset="2"/>
              </a:rPr>
              <a:t></a:t>
            </a:r>
            <a:endParaRPr lang="de-DE" dirty="0" smtClean="0">
              <a:solidFill>
                <a:prstClr val="black"/>
              </a:solidFill>
            </a:endParaRPr>
          </a:p>
          <a:p>
            <a:endParaRPr lang="de-DE" dirty="0"/>
          </a:p>
        </p:txBody>
      </p:sp>
      <p:sp>
        <p:nvSpPr>
          <p:cNvPr id="4" name="Foliennummernplatzhalter 3"/>
          <p:cNvSpPr>
            <a:spLocks noGrp="1"/>
          </p:cNvSpPr>
          <p:nvPr>
            <p:ph type="sldNum" sz="quarter" idx="10"/>
          </p:nvPr>
        </p:nvSpPr>
        <p:spPr/>
        <p:txBody>
          <a:bodyPr/>
          <a:lstStyle/>
          <a:p>
            <a:r>
              <a:rPr lang="de-DE" smtClean="0"/>
              <a:t>50 Jahre Sternberg – </a:t>
            </a:r>
            <a:fld id="{E19E2468-C923-468B-8514-1F83328EBD23}" type="slidenum">
              <a:rPr lang="de-DE" smtClean="0"/>
              <a:pPr/>
              <a:t>18</a:t>
            </a:fld>
            <a:endParaRPr lang="de-DE"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8113" y="-4763"/>
            <a:ext cx="6823075" cy="3838576"/>
          </a:xfrm>
        </p:spPr>
      </p:sp>
      <p:sp>
        <p:nvSpPr>
          <p:cNvPr id="3" name="Notizenplatzhalter 2"/>
          <p:cNvSpPr>
            <a:spLocks noGrp="1"/>
          </p:cNvSpPr>
          <p:nvPr>
            <p:ph type="body" idx="1"/>
          </p:nvPr>
        </p:nvSpPr>
        <p:spPr/>
        <p:txBody>
          <a:bodyPr>
            <a:normAutofit/>
          </a:bodyPr>
          <a:lstStyle/>
          <a:p>
            <a:r>
              <a:rPr lang="de-DE" dirty="0" smtClean="0"/>
              <a:t>Da das Hauptgebäude des </a:t>
            </a:r>
            <a:r>
              <a:rPr lang="de-DE" i="1" dirty="0" smtClean="0"/>
              <a:t>Sternberg</a:t>
            </a:r>
            <a:r>
              <a:rPr lang="de-DE" dirty="0" smtClean="0"/>
              <a:t> als Krankenhaus konzipiert war, eignete es sich nur bedingt für die Arbeit mit Kindern mit Behinderungen. Schon bald wurde ein Speisesaal und eine neue Küche angebaut, damit man endlich einen großen zentralen Raum hatte. In den 1990er Jahren wurde der Anbau aufgestockt um einen eigenen Unterrichtstrakt zu haben. Nun konnten Administration und Unterricht besser getrennt werden.</a:t>
            </a:r>
          </a:p>
          <a:p>
            <a:r>
              <a:rPr lang="de-DE" dirty="0" smtClean="0"/>
              <a:t>Der untere Teil des Gästehauses wurde deutlich erweitert und beherbergt nun die Berufsausbildung der Jugendlichen mit Behinderungen.</a:t>
            </a:r>
          </a:p>
          <a:p>
            <a:r>
              <a:rPr lang="de-DE" dirty="0" smtClean="0"/>
              <a:t>So hat sich der </a:t>
            </a:r>
            <a:r>
              <a:rPr lang="de-DE" i="1" dirty="0" smtClean="0"/>
              <a:t>Sternberg</a:t>
            </a:r>
            <a:r>
              <a:rPr lang="de-DE" dirty="0" smtClean="0"/>
              <a:t> von einem abgeschiedenen Leprakrankenhaus zu einem offenen lebendigen Schulzentrum entwickelt, das weit über seine Steinmauern hinaus bekannt ist.</a:t>
            </a:r>
          </a:p>
          <a:p>
            <a:endParaRPr lang="de-DE" dirty="0" smtClean="0"/>
          </a:p>
          <a:p>
            <a:pPr lvl="0"/>
            <a:r>
              <a:rPr lang="de-DE" sz="2100" dirty="0" smtClean="0">
                <a:solidFill>
                  <a:prstClr val="black"/>
                </a:solidFill>
                <a:latin typeface="Garamond Premr Pro Smbd" pitchFamily="18" charset="0"/>
                <a:sym typeface="Wingdings" pitchFamily="2" charset="2"/>
              </a:rPr>
              <a:t></a:t>
            </a:r>
            <a:endParaRPr lang="de-DE" dirty="0" smtClean="0">
              <a:solidFill>
                <a:prstClr val="black"/>
              </a:solidFill>
            </a:endParaRPr>
          </a:p>
          <a:p>
            <a:endParaRPr lang="de-DE" dirty="0"/>
          </a:p>
        </p:txBody>
      </p:sp>
      <p:sp>
        <p:nvSpPr>
          <p:cNvPr id="4" name="Foliennummernplatzhalter 3"/>
          <p:cNvSpPr>
            <a:spLocks noGrp="1"/>
          </p:cNvSpPr>
          <p:nvPr>
            <p:ph type="sldNum" sz="quarter" idx="10"/>
          </p:nvPr>
        </p:nvSpPr>
        <p:spPr/>
        <p:txBody>
          <a:bodyPr/>
          <a:lstStyle/>
          <a:p>
            <a:r>
              <a:rPr lang="de-DE" smtClean="0"/>
              <a:t>50 Jahre Sternberg – </a:t>
            </a:r>
            <a:fld id="{E19E2468-C923-468B-8514-1F83328EBD23}" type="slidenum">
              <a:rPr lang="de-DE" smtClean="0"/>
              <a:pPr/>
              <a:t>19</a:t>
            </a:fld>
            <a:endParaRPr lang="de-DE"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8113" y="-4763"/>
            <a:ext cx="6823075" cy="3838576"/>
          </a:xfrm>
        </p:spPr>
      </p:sp>
      <p:sp>
        <p:nvSpPr>
          <p:cNvPr id="3" name="Notizenplatzhalter 2"/>
          <p:cNvSpPr>
            <a:spLocks noGrp="1"/>
          </p:cNvSpPr>
          <p:nvPr>
            <p:ph type="body" idx="1"/>
          </p:nvPr>
        </p:nvSpPr>
        <p:spPr/>
        <p:txBody>
          <a:bodyPr>
            <a:normAutofit/>
          </a:bodyPr>
          <a:lstStyle/>
          <a:p>
            <a:pPr algn="ctr"/>
            <a:r>
              <a:rPr lang="de-DE" sz="2900" b="1" dirty="0" smtClean="0">
                <a:latin typeface="Futura Md BT" pitchFamily="34" charset="0"/>
              </a:rPr>
              <a:t>Der Sternberg </a:t>
            </a:r>
          </a:p>
          <a:p>
            <a:pPr algn="ctr"/>
            <a:r>
              <a:rPr lang="de-DE" sz="2900" dirty="0" smtClean="0">
                <a:latin typeface="Futura Lt BT" pitchFamily="34" charset="0"/>
              </a:rPr>
              <a:t>50 Jahre Sozialarbeit in Palästina</a:t>
            </a:r>
          </a:p>
          <a:p>
            <a:pPr algn="ctr"/>
            <a:endParaRPr lang="de-DE" sz="1500" dirty="0" smtClean="0">
              <a:latin typeface="Futura Lt BT" pitchFamily="34" charset="0"/>
            </a:endParaRPr>
          </a:p>
          <a:p>
            <a:r>
              <a:rPr lang="de-DE" dirty="0" smtClean="0">
                <a:latin typeface="Garamond Premr Pro" pitchFamily="18" charset="0"/>
              </a:rPr>
              <a:t>Seit 50 Jahren betreibt die weltweite Herrnhuter Brüdergemeine / Evangelische Brüder-Unität Sozialarbeit auf dem </a:t>
            </a:r>
            <a:r>
              <a:rPr lang="de-DE" i="1" dirty="0" smtClean="0">
                <a:latin typeface="Garamond Premr Pro" pitchFamily="18" charset="0"/>
              </a:rPr>
              <a:t>Sternberg</a:t>
            </a:r>
            <a:r>
              <a:rPr lang="de-DE" dirty="0" smtClean="0">
                <a:latin typeface="Garamond Premr Pro" pitchFamily="18" charset="0"/>
              </a:rPr>
              <a:t>, nördlich von Ramallah. Aus diesem Anlass  möchte diese Präsentation den Ort </a:t>
            </a:r>
            <a:r>
              <a:rPr lang="de-DE" i="1" dirty="0" smtClean="0">
                <a:latin typeface="Garamond Premr Pro" pitchFamily="18" charset="0"/>
              </a:rPr>
              <a:t>Sternberg</a:t>
            </a:r>
            <a:r>
              <a:rPr lang="de-DE" dirty="0" smtClean="0">
                <a:latin typeface="Garamond Premr Pro" pitchFamily="18" charset="0"/>
              </a:rPr>
              <a:t> und seine Bedeutung darstellen von den geschichtlichen Wurzeln bis hin zu der aktuellen Arbeit mit Menschen mit Behinderungen heute.</a:t>
            </a:r>
          </a:p>
          <a:p>
            <a:r>
              <a:rPr lang="de-DE" dirty="0" smtClean="0"/>
              <a:t>50 Jahre </a:t>
            </a:r>
            <a:r>
              <a:rPr lang="de-DE" i="1" dirty="0" smtClean="0"/>
              <a:t>Sternberg</a:t>
            </a:r>
            <a:r>
              <a:rPr lang="de-DE" dirty="0" smtClean="0"/>
              <a:t> – ein Grund zum Feiern und zum Nachdenken über die Zukunft des </a:t>
            </a:r>
            <a:r>
              <a:rPr lang="de-DE" i="1" dirty="0" smtClean="0"/>
              <a:t>Sternbergs</a:t>
            </a:r>
            <a:r>
              <a:rPr lang="de-DE" dirty="0" smtClean="0"/>
              <a:t> in diesem politisch verfahrenen „Heiligen Land“.</a:t>
            </a:r>
          </a:p>
          <a:p>
            <a:endParaRPr lang="de-DE" dirty="0" smtClean="0">
              <a:latin typeface="Garamond Premr Pro" pitchFamily="18" charset="0"/>
            </a:endParaRPr>
          </a:p>
          <a:p>
            <a:r>
              <a:rPr lang="de-DE" sz="2100" dirty="0" smtClean="0">
                <a:latin typeface="Garamond Premr Pro Smbd" pitchFamily="18" charset="0"/>
                <a:sym typeface="Wingdings" pitchFamily="2" charset="2"/>
              </a:rPr>
              <a:t></a:t>
            </a:r>
            <a:r>
              <a:rPr lang="de-DE" dirty="0" smtClean="0">
                <a:latin typeface="Garamond Premr Pro Smbd" pitchFamily="18" charset="0"/>
                <a:sym typeface="Wingdings" pitchFamily="2" charset="2"/>
              </a:rPr>
              <a:t> </a:t>
            </a:r>
            <a:endParaRPr lang="de-DE" sz="1300" i="1" dirty="0" smtClean="0">
              <a:sym typeface="Wingdings" pitchFamily="2" charset="2"/>
            </a:endParaRPr>
          </a:p>
          <a:p>
            <a:endParaRPr lang="de-DE" dirty="0"/>
          </a:p>
        </p:txBody>
      </p:sp>
      <p:sp>
        <p:nvSpPr>
          <p:cNvPr id="4" name="Foliennummernplatzhalter 3"/>
          <p:cNvSpPr>
            <a:spLocks noGrp="1"/>
          </p:cNvSpPr>
          <p:nvPr>
            <p:ph type="sldNum" sz="quarter" idx="10"/>
          </p:nvPr>
        </p:nvSpPr>
        <p:spPr>
          <a:xfrm>
            <a:off x="0" y="9949472"/>
            <a:ext cx="7097657" cy="261828"/>
          </a:xfrm>
        </p:spPr>
        <p:txBody>
          <a:bodyPr/>
          <a:lstStyle/>
          <a:p>
            <a:r>
              <a:rPr lang="de-DE" dirty="0" smtClean="0"/>
              <a:t>50 Jahre Sternberg - </a:t>
            </a:r>
            <a:fld id="{E19E2468-C923-468B-8514-1F83328EBD23}" type="slidenum">
              <a:rPr lang="de-DE" smtClean="0"/>
              <a:pPr/>
              <a:t>2</a:t>
            </a:fld>
            <a:endParaRPr lang="de-DE"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8113" y="-4763"/>
            <a:ext cx="6823075" cy="3838576"/>
          </a:xfrm>
        </p:spPr>
      </p:sp>
      <p:sp>
        <p:nvSpPr>
          <p:cNvPr id="3" name="Notizenplatzhalter 2"/>
          <p:cNvSpPr>
            <a:spLocks noGrp="1"/>
          </p:cNvSpPr>
          <p:nvPr>
            <p:ph type="body" idx="1"/>
          </p:nvPr>
        </p:nvSpPr>
        <p:spPr/>
        <p:txBody>
          <a:bodyPr>
            <a:normAutofit/>
          </a:bodyPr>
          <a:lstStyle/>
          <a:p>
            <a:r>
              <a:rPr lang="de-DE" dirty="0" smtClean="0"/>
              <a:t>Im Laufe der Zeit hat sich auch die Mitarbeiterschaft des </a:t>
            </a:r>
            <a:r>
              <a:rPr lang="de-DE" i="1" dirty="0" smtClean="0"/>
              <a:t>Sternbergs</a:t>
            </a:r>
            <a:r>
              <a:rPr lang="de-DE" dirty="0" smtClean="0"/>
              <a:t> stark verändert. Während zunächst deutsche Mitarbeiterinnen die Arbeit auf dem </a:t>
            </a:r>
            <a:r>
              <a:rPr lang="de-DE" i="1" dirty="0" smtClean="0"/>
              <a:t>Sternberg</a:t>
            </a:r>
            <a:r>
              <a:rPr lang="de-DE" dirty="0" smtClean="0"/>
              <a:t> leisteten, sind inzwischen immer mehr einheimische Mitarbeiterinnen eingestellt, die nicht nur auf dem </a:t>
            </a:r>
            <a:r>
              <a:rPr lang="de-DE" i="1" dirty="0" smtClean="0"/>
              <a:t>Sternberg</a:t>
            </a:r>
            <a:r>
              <a:rPr lang="de-DE" dirty="0" smtClean="0"/>
              <a:t> arbeiteten, sondern auch zur Betreuung und Beratung in die umliegenden Dörfer zogen. Damit begann die Dorfarbeit oder </a:t>
            </a:r>
            <a:r>
              <a:rPr lang="de-DE" dirty="0" err="1" smtClean="0"/>
              <a:t>Gemeinwesenarbeit</a:t>
            </a:r>
            <a:r>
              <a:rPr lang="de-DE" dirty="0" smtClean="0"/>
              <a:t>.</a:t>
            </a:r>
          </a:p>
          <a:p>
            <a:r>
              <a:rPr lang="de-DE" dirty="0" smtClean="0"/>
              <a:t>Anfänglich wurde der </a:t>
            </a:r>
            <a:r>
              <a:rPr lang="de-DE" i="1" dirty="0" smtClean="0"/>
              <a:t>Sternberg</a:t>
            </a:r>
            <a:r>
              <a:rPr lang="de-DE" dirty="0" smtClean="0"/>
              <a:t> immer von Männern aus Europa geleitet. 1998 ging die Leitung in einheimische weibliche Hände über. Europäische Mitarbeiter arbeiten seitdem oft beratend auf der zweiten Leitungsebene.</a:t>
            </a:r>
          </a:p>
          <a:p>
            <a:endParaRPr lang="de-DE" dirty="0" smtClean="0"/>
          </a:p>
          <a:p>
            <a:pPr lvl="0"/>
            <a:r>
              <a:rPr lang="de-DE" sz="2100" dirty="0" smtClean="0">
                <a:solidFill>
                  <a:prstClr val="black"/>
                </a:solidFill>
                <a:latin typeface="Garamond Premr Pro Smbd" pitchFamily="18" charset="0"/>
                <a:sym typeface="Wingdings" pitchFamily="2" charset="2"/>
              </a:rPr>
              <a:t></a:t>
            </a:r>
            <a:endParaRPr lang="de-DE" dirty="0" smtClean="0">
              <a:solidFill>
                <a:prstClr val="black"/>
              </a:solidFill>
            </a:endParaRPr>
          </a:p>
          <a:p>
            <a:endParaRPr lang="de-DE" dirty="0"/>
          </a:p>
        </p:txBody>
      </p:sp>
      <p:sp>
        <p:nvSpPr>
          <p:cNvPr id="4" name="Foliennummernplatzhalter 3"/>
          <p:cNvSpPr>
            <a:spLocks noGrp="1"/>
          </p:cNvSpPr>
          <p:nvPr>
            <p:ph type="sldNum" sz="quarter" idx="10"/>
          </p:nvPr>
        </p:nvSpPr>
        <p:spPr/>
        <p:txBody>
          <a:bodyPr/>
          <a:lstStyle/>
          <a:p>
            <a:r>
              <a:rPr lang="de-DE" smtClean="0"/>
              <a:t>50 Jahre Sternberg – </a:t>
            </a:r>
            <a:fld id="{E19E2468-C923-468B-8514-1F83328EBD23}" type="slidenum">
              <a:rPr lang="de-DE" smtClean="0"/>
              <a:pPr/>
              <a:t>20</a:t>
            </a:fld>
            <a:endParaRPr lang="de-DE"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Die politische Geschichte zwischen Israel und Palästina ist ein auf und ab zwischen Zeiten der Hoffnung und Annäherung und Zeiten des bewaffneten Konflikts. Mit dem Oslo I-Abkommen 1994 brach nach der ersten Intifada eine Zeit der Hoffnung an. Das Autonomieabkommen erlaubte den Palästinensern eine gewisse Selbstständigkeit. Durch den gewaltsamen Tod Rabins, die zögerliche Haltung Israels, aber auch durch Selbstmordattentate und Korruption auf palästinensischer Seite sind die Lager wieder verfeindet. Die Mauer, der „Sicherheitszaun“, ist nur ein Symbol für die Aussichtslosigkeit der Situation. Für viele Palästinenser und auch für den </a:t>
            </a:r>
            <a:r>
              <a:rPr lang="de-DE" i="1" dirty="0" smtClean="0"/>
              <a:t>Sternberg</a:t>
            </a:r>
            <a:r>
              <a:rPr lang="de-DE" dirty="0" smtClean="0"/>
              <a:t> bedeutet das: leben hinter Mauern wie in einem Gefängnis.</a:t>
            </a:r>
          </a:p>
          <a:p>
            <a:endParaRPr lang="de-DE" dirty="0" smtClean="0"/>
          </a:p>
          <a:p>
            <a:pPr lvl="0"/>
            <a:r>
              <a:rPr lang="de-DE" sz="2100" dirty="0" smtClean="0">
                <a:solidFill>
                  <a:prstClr val="black"/>
                </a:solidFill>
                <a:latin typeface="Garamond Premr Pro Smbd" pitchFamily="18" charset="0"/>
                <a:sym typeface="Wingdings" pitchFamily="2" charset="2"/>
              </a:rPr>
              <a:t></a:t>
            </a:r>
            <a:endParaRPr lang="de-DE" dirty="0" smtClean="0">
              <a:solidFill>
                <a:prstClr val="black"/>
              </a:solidFill>
            </a:endParaRPr>
          </a:p>
          <a:p>
            <a:endParaRPr lang="de-DE" dirty="0"/>
          </a:p>
        </p:txBody>
      </p:sp>
      <p:sp>
        <p:nvSpPr>
          <p:cNvPr id="4" name="Foliennummernplatzhalter 3"/>
          <p:cNvSpPr>
            <a:spLocks noGrp="1"/>
          </p:cNvSpPr>
          <p:nvPr>
            <p:ph type="sldNum" sz="quarter" idx="10"/>
          </p:nvPr>
        </p:nvSpPr>
        <p:spPr/>
        <p:txBody>
          <a:bodyPr/>
          <a:lstStyle/>
          <a:p>
            <a:r>
              <a:rPr lang="de-DE" smtClean="0"/>
              <a:t>50 Jahre Sternberg – </a:t>
            </a:r>
            <a:fld id="{E19E2468-C923-468B-8514-1F83328EBD23}" type="slidenum">
              <a:rPr lang="de-DE" smtClean="0"/>
              <a:pPr/>
              <a:t>21</a:t>
            </a:fld>
            <a:endParaRPr lang="de-DE"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8113" y="-4763"/>
            <a:ext cx="6823075" cy="3838576"/>
          </a:xfrm>
        </p:spPr>
      </p:sp>
      <p:sp>
        <p:nvSpPr>
          <p:cNvPr id="3" name="Notizenplatzhalter 2"/>
          <p:cNvSpPr>
            <a:spLocks noGrp="1"/>
          </p:cNvSpPr>
          <p:nvPr>
            <p:ph type="body" idx="1"/>
          </p:nvPr>
        </p:nvSpPr>
        <p:spPr/>
        <p:txBody>
          <a:bodyPr>
            <a:normAutofit/>
          </a:bodyPr>
          <a:lstStyle/>
          <a:p>
            <a:r>
              <a:rPr lang="de-DE" dirty="0" smtClean="0"/>
              <a:t>Auch wenn der </a:t>
            </a:r>
            <a:r>
              <a:rPr lang="de-DE" i="1" dirty="0" smtClean="0"/>
              <a:t>Sternberg</a:t>
            </a:r>
            <a:r>
              <a:rPr lang="de-DE" dirty="0" smtClean="0"/>
              <a:t> selbst relativ weit weg ist von der Mauer, bestimmt die israelische Besatzung immer wieder den Alltag. Neben den bürokratischen Hemmnissen wie die Zuteilung von Erlaubnissen für alle möglichen Dinge, sind vor allem die Checkpoints der Armee ein wesentliches Problem für die </a:t>
            </a:r>
            <a:r>
              <a:rPr lang="de-DE" i="1" dirty="0" smtClean="0"/>
              <a:t>Sternberg</a:t>
            </a:r>
            <a:r>
              <a:rPr lang="de-DE" dirty="0" smtClean="0"/>
              <a:t>arbeit. Neben den offiziellen ausgebauten Checkpoints gibt es immer wieder temporäre Straßensperren. Im rechten Bild ist solch eine Straßensperre zu sehen: Ein Panzer blockiert die Straße, Soldaten kontrollieren und lassen willkürlich Menschen passieren oder nicht. Immer wieder müssen Mitarbeiterinnen deshalb unverrichteter Dinge umkehren oder Kinder können den </a:t>
            </a:r>
            <a:r>
              <a:rPr lang="de-DE" i="1" dirty="0" smtClean="0"/>
              <a:t>Sternberg</a:t>
            </a:r>
            <a:r>
              <a:rPr lang="de-DE" dirty="0" smtClean="0"/>
              <a:t> nicht erreichen. Das ist Alltag in Palästina, das ist der Alltag des </a:t>
            </a:r>
            <a:r>
              <a:rPr lang="de-DE" i="1" dirty="0" smtClean="0"/>
              <a:t>Sternbergs</a:t>
            </a:r>
            <a:r>
              <a:rPr lang="de-DE" dirty="0" smtClean="0"/>
              <a:t>.</a:t>
            </a:r>
          </a:p>
          <a:p>
            <a:endParaRPr lang="de-DE" dirty="0" smtClean="0"/>
          </a:p>
          <a:p>
            <a:pPr lvl="0"/>
            <a:r>
              <a:rPr lang="de-DE" sz="2100" dirty="0" smtClean="0">
                <a:solidFill>
                  <a:prstClr val="black"/>
                </a:solidFill>
                <a:latin typeface="Garamond Premr Pro Smbd" pitchFamily="18" charset="0"/>
                <a:sym typeface="Wingdings" pitchFamily="2" charset="2"/>
              </a:rPr>
              <a:t></a:t>
            </a:r>
            <a:endParaRPr lang="de-DE" dirty="0" smtClean="0">
              <a:solidFill>
                <a:prstClr val="black"/>
              </a:solidFill>
            </a:endParaRPr>
          </a:p>
          <a:p>
            <a:endParaRPr lang="de-DE" dirty="0"/>
          </a:p>
        </p:txBody>
      </p:sp>
      <p:sp>
        <p:nvSpPr>
          <p:cNvPr id="4" name="Foliennummernplatzhalter 3"/>
          <p:cNvSpPr>
            <a:spLocks noGrp="1"/>
          </p:cNvSpPr>
          <p:nvPr>
            <p:ph type="sldNum" sz="quarter" idx="10"/>
          </p:nvPr>
        </p:nvSpPr>
        <p:spPr/>
        <p:txBody>
          <a:bodyPr/>
          <a:lstStyle/>
          <a:p>
            <a:r>
              <a:rPr lang="de-DE" smtClean="0"/>
              <a:t>50 Jahre Sternberg – </a:t>
            </a:r>
            <a:fld id="{E19E2468-C923-468B-8514-1F83328EBD23}" type="slidenum">
              <a:rPr lang="de-DE" smtClean="0"/>
              <a:pPr/>
              <a:t>22</a:t>
            </a:fld>
            <a:endParaRPr lang="de-DE"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algn="ctr"/>
            <a:r>
              <a:rPr lang="de-DE" b="1" dirty="0" smtClean="0"/>
              <a:t>Sternberg 2010</a:t>
            </a:r>
          </a:p>
          <a:p>
            <a:r>
              <a:rPr lang="de-DE" dirty="0" smtClean="0"/>
              <a:t>Dieser nun folgende dritte Teil beschäftigt sich mit der aktuellen Arbeit auf dem </a:t>
            </a:r>
            <a:r>
              <a:rPr lang="de-DE" i="1" dirty="0" smtClean="0"/>
              <a:t>Sternberg</a:t>
            </a:r>
            <a:r>
              <a:rPr lang="de-DE" dirty="0" smtClean="0"/>
              <a:t>.</a:t>
            </a:r>
          </a:p>
          <a:p>
            <a:endParaRPr lang="de-DE" dirty="0" smtClean="0"/>
          </a:p>
          <a:p>
            <a:pPr lvl="0"/>
            <a:r>
              <a:rPr lang="de-DE" sz="2100" dirty="0" smtClean="0">
                <a:solidFill>
                  <a:prstClr val="black"/>
                </a:solidFill>
                <a:latin typeface="Garamond Premr Pro Smbd" pitchFamily="18" charset="0"/>
                <a:sym typeface="Wingdings" pitchFamily="2" charset="2"/>
              </a:rPr>
              <a:t></a:t>
            </a:r>
            <a:endParaRPr lang="de-DE" dirty="0" smtClean="0">
              <a:solidFill>
                <a:prstClr val="black"/>
              </a:solidFill>
            </a:endParaRPr>
          </a:p>
          <a:p>
            <a:endParaRPr lang="de-DE" dirty="0"/>
          </a:p>
        </p:txBody>
      </p:sp>
      <p:sp>
        <p:nvSpPr>
          <p:cNvPr id="4" name="Foliennummernplatzhalter 3"/>
          <p:cNvSpPr>
            <a:spLocks noGrp="1"/>
          </p:cNvSpPr>
          <p:nvPr>
            <p:ph type="sldNum" sz="quarter" idx="10"/>
          </p:nvPr>
        </p:nvSpPr>
        <p:spPr/>
        <p:txBody>
          <a:bodyPr/>
          <a:lstStyle/>
          <a:p>
            <a:r>
              <a:rPr lang="de-DE" dirty="0" smtClean="0"/>
              <a:t>50 Jahre Sternberg – </a:t>
            </a:r>
            <a:fld id="{E19E2468-C923-468B-8514-1F83328EBD23}" type="slidenum">
              <a:rPr lang="de-DE" smtClean="0"/>
              <a:pPr/>
              <a:t>23</a:t>
            </a:fld>
            <a:endParaRPr lang="de-DE"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Grob lässt sich die Arbeit mit Menschen mit Behinderungen auf dem </a:t>
            </a:r>
            <a:r>
              <a:rPr lang="de-DE" i="1" dirty="0" smtClean="0"/>
              <a:t>Sternberg</a:t>
            </a:r>
            <a:r>
              <a:rPr lang="de-DE" dirty="0" smtClean="0"/>
              <a:t> in vier Bereiche unterteilen. Der älteste und ursprüngliche Teil ist die Förderschule (Special Education Programm). Schon bald wurde aber klar, dass nicht alle bedürftigen Kinder auf den </a:t>
            </a:r>
            <a:r>
              <a:rPr lang="de-DE" i="1" dirty="0" smtClean="0"/>
              <a:t>Sternberg</a:t>
            </a:r>
            <a:r>
              <a:rPr lang="de-DE" dirty="0" smtClean="0"/>
              <a:t> zum Unterricht kommen können und so entwickelte sich bald die Dorfarbeit (Community Work Programm), die auch </a:t>
            </a:r>
            <a:r>
              <a:rPr lang="de-DE" dirty="0" err="1" smtClean="0"/>
              <a:t>Gemeinwesenarbeit</a:t>
            </a:r>
            <a:r>
              <a:rPr lang="de-DE" dirty="0" smtClean="0"/>
              <a:t> genannt wird. In den 90er Jahren wurde als Ergänzung zur Schule die Berufsausbildung hinzugefügt (</a:t>
            </a:r>
            <a:r>
              <a:rPr lang="de-DE" dirty="0" err="1" smtClean="0"/>
              <a:t>Vocational</a:t>
            </a:r>
            <a:r>
              <a:rPr lang="de-DE" dirty="0" smtClean="0"/>
              <a:t> Training Programm). Das jüngste Arbeitsfeld des </a:t>
            </a:r>
            <a:r>
              <a:rPr lang="de-DE" i="1" dirty="0" smtClean="0"/>
              <a:t>Sternberg</a:t>
            </a:r>
            <a:r>
              <a:rPr lang="de-DE" dirty="0" smtClean="0"/>
              <a:t> ist der Kindergarten, der 2007 eingerichtet wurde (Kindergarten Programm).</a:t>
            </a:r>
          </a:p>
          <a:p>
            <a:endParaRPr lang="de-DE" dirty="0" smtClean="0"/>
          </a:p>
          <a:p>
            <a:pPr lvl="0"/>
            <a:r>
              <a:rPr lang="de-DE" sz="2100" dirty="0" smtClean="0">
                <a:solidFill>
                  <a:prstClr val="black"/>
                </a:solidFill>
                <a:latin typeface="Garamond Premr Pro Smbd" pitchFamily="18" charset="0"/>
                <a:sym typeface="Wingdings" pitchFamily="2" charset="2"/>
              </a:rPr>
              <a:t></a:t>
            </a:r>
            <a:endParaRPr lang="de-DE" dirty="0" smtClean="0">
              <a:solidFill>
                <a:prstClr val="black"/>
              </a:solidFill>
            </a:endParaRPr>
          </a:p>
          <a:p>
            <a:endParaRPr lang="de-DE" dirty="0"/>
          </a:p>
        </p:txBody>
      </p:sp>
      <p:sp>
        <p:nvSpPr>
          <p:cNvPr id="4" name="Foliennummernplatzhalter 3"/>
          <p:cNvSpPr>
            <a:spLocks noGrp="1"/>
          </p:cNvSpPr>
          <p:nvPr>
            <p:ph type="sldNum" sz="quarter" idx="10"/>
          </p:nvPr>
        </p:nvSpPr>
        <p:spPr/>
        <p:txBody>
          <a:bodyPr/>
          <a:lstStyle/>
          <a:p>
            <a:r>
              <a:rPr lang="de-DE" dirty="0" smtClean="0"/>
              <a:t>50 Jahre Sternberg - </a:t>
            </a:r>
            <a:fld id="{E19E2468-C923-468B-8514-1F83328EBD23}" type="slidenum">
              <a:rPr lang="de-DE" smtClean="0"/>
              <a:pPr/>
              <a:t>24</a:t>
            </a:fld>
            <a:endParaRPr lang="de-DE"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Der Unterricht in der Förderschule findet in den Gebäuden oder auf dem Gelände des </a:t>
            </a:r>
            <a:r>
              <a:rPr lang="de-DE" i="1" dirty="0" smtClean="0"/>
              <a:t>Sternbergs</a:t>
            </a:r>
            <a:r>
              <a:rPr lang="de-DE" dirty="0" smtClean="0"/>
              <a:t> statt. Die Schülerinnen und Schüler sind in verschiedene Klassen eingeteilt. Daneben gibt es aber auch viel individuelle Förderung im Rahmen von Einzelunterricht. Schon seit einiger Zeit wird die Maltherapie als eine besondere Ausdrucksform erfolgreich angewendet. Auch Sport und Bewegung nehmen einen wichtigen Platz im pädagogischen Konzept ein.</a:t>
            </a:r>
          </a:p>
          <a:p>
            <a:r>
              <a:rPr lang="de-DE" dirty="0" smtClean="0"/>
              <a:t>Inzwischen differenziert sich die Arbeit mit Menschen mit geistiger Behinderung auch in Palästina aus. Auf dem </a:t>
            </a:r>
            <a:r>
              <a:rPr lang="de-DE" i="1" dirty="0" smtClean="0"/>
              <a:t>Sternberg</a:t>
            </a:r>
            <a:r>
              <a:rPr lang="de-DE" dirty="0" smtClean="0"/>
              <a:t> entsteht nun ein Programm, das sich auf autistische Kinder spezialisiert.</a:t>
            </a:r>
          </a:p>
          <a:p>
            <a:endParaRPr lang="de-DE" dirty="0" smtClean="0"/>
          </a:p>
          <a:p>
            <a:pPr lvl="0"/>
            <a:r>
              <a:rPr lang="de-DE" sz="2100" dirty="0" smtClean="0">
                <a:solidFill>
                  <a:prstClr val="black"/>
                </a:solidFill>
                <a:latin typeface="Garamond Premr Pro Smbd" pitchFamily="18" charset="0"/>
                <a:sym typeface="Wingdings" pitchFamily="2" charset="2"/>
              </a:rPr>
              <a:t></a:t>
            </a:r>
            <a:endParaRPr lang="de-DE" dirty="0" smtClean="0">
              <a:solidFill>
                <a:prstClr val="black"/>
              </a:solidFill>
            </a:endParaRPr>
          </a:p>
          <a:p>
            <a:endParaRPr lang="de-DE" dirty="0"/>
          </a:p>
        </p:txBody>
      </p:sp>
      <p:sp>
        <p:nvSpPr>
          <p:cNvPr id="4" name="Foliennummernplatzhalter 3"/>
          <p:cNvSpPr>
            <a:spLocks noGrp="1"/>
          </p:cNvSpPr>
          <p:nvPr>
            <p:ph type="sldNum" sz="quarter" idx="10"/>
          </p:nvPr>
        </p:nvSpPr>
        <p:spPr/>
        <p:txBody>
          <a:bodyPr/>
          <a:lstStyle/>
          <a:p>
            <a:r>
              <a:rPr lang="de-DE" dirty="0" smtClean="0"/>
              <a:t>50 Jahre Sternberg - </a:t>
            </a:r>
            <a:fld id="{E19E2468-C923-468B-8514-1F83328EBD23}" type="slidenum">
              <a:rPr lang="de-DE" smtClean="0"/>
              <a:pPr/>
              <a:t>25</a:t>
            </a:fld>
            <a:endParaRPr lang="de-DE"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Auch mit Musik wird bei den Kindern viel erreicht sowohl in der Gruppe als auch im Einzelunterricht.</a:t>
            </a:r>
          </a:p>
          <a:p>
            <a:endParaRPr lang="de-DE" dirty="0" smtClean="0"/>
          </a:p>
          <a:p>
            <a:pPr lvl="0"/>
            <a:r>
              <a:rPr lang="de-DE" sz="2100" dirty="0" smtClean="0">
                <a:solidFill>
                  <a:prstClr val="black"/>
                </a:solidFill>
                <a:latin typeface="Garamond Premr Pro Smbd" pitchFamily="18" charset="0"/>
                <a:sym typeface="Wingdings" pitchFamily="2" charset="2"/>
              </a:rPr>
              <a:t></a:t>
            </a:r>
            <a:endParaRPr lang="de-DE" dirty="0" smtClean="0">
              <a:solidFill>
                <a:prstClr val="black"/>
              </a:solidFill>
            </a:endParaRPr>
          </a:p>
          <a:p>
            <a:r>
              <a:rPr lang="de-DE" dirty="0" smtClean="0"/>
              <a:t> </a:t>
            </a:r>
            <a:endParaRPr lang="de-DE" dirty="0"/>
          </a:p>
        </p:txBody>
      </p:sp>
      <p:sp>
        <p:nvSpPr>
          <p:cNvPr id="4" name="Foliennummernplatzhalter 3"/>
          <p:cNvSpPr>
            <a:spLocks noGrp="1"/>
          </p:cNvSpPr>
          <p:nvPr>
            <p:ph type="sldNum" sz="quarter" idx="10"/>
          </p:nvPr>
        </p:nvSpPr>
        <p:spPr/>
        <p:txBody>
          <a:bodyPr/>
          <a:lstStyle/>
          <a:p>
            <a:r>
              <a:rPr lang="de-DE" dirty="0" smtClean="0"/>
              <a:t>50 Jahre Sternberg - </a:t>
            </a:r>
            <a:fld id="{E19E2468-C923-468B-8514-1F83328EBD23}" type="slidenum">
              <a:rPr lang="de-DE" smtClean="0"/>
              <a:pPr/>
              <a:t>26</a:t>
            </a:fld>
            <a:endParaRPr lang="de-DE"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Die Maltherapie hat sich auf dem </a:t>
            </a:r>
            <a:r>
              <a:rPr lang="de-DE" i="1" dirty="0" smtClean="0"/>
              <a:t>Sternberg</a:t>
            </a:r>
            <a:r>
              <a:rPr lang="de-DE" dirty="0" smtClean="0"/>
              <a:t> etabliert. Nicht nur die Schulkinder selbst, sondern alle vom </a:t>
            </a:r>
            <a:r>
              <a:rPr lang="de-DE" i="1" dirty="0" smtClean="0"/>
              <a:t>Sternberg</a:t>
            </a:r>
            <a:r>
              <a:rPr lang="de-DE" dirty="0" smtClean="0"/>
              <a:t> betreuten Kinder und Jugendlichen erhalten die Möglichkeit, sich mit Pinsel und Farbe zu versuchen und auszudrücken. Was manche verbal nicht ausdrücken können wie zum Beispiel Gefühle, können sie aber durch Formen und Farben auf andere Art und Weise wiedergeben. Die Resultate dieser Therapieform sind beachtlich. Natürlich geht es in erster Linie um die Arbeit an sich, das Malen, aber manche Bilder sind eigene Kunstwerke.  Eine Rose, die sich ganz dem Rollstuhl zuwendet und ein Abbild der empfangenen Liebe darstellen soll, ist nur eines dieser Bilder.</a:t>
            </a:r>
          </a:p>
          <a:p>
            <a:r>
              <a:rPr lang="de-DE" dirty="0" smtClean="0"/>
              <a:t>Auch aus anderen Behinderteneinrichtungen kommen Gruppen auf den </a:t>
            </a:r>
            <a:r>
              <a:rPr lang="de-DE" i="1" dirty="0" smtClean="0"/>
              <a:t>Sternberg</a:t>
            </a:r>
            <a:r>
              <a:rPr lang="de-DE" dirty="0" smtClean="0"/>
              <a:t>, um an der Maltherapie teilzunehmen.</a:t>
            </a:r>
          </a:p>
          <a:p>
            <a:endParaRPr lang="de-DE" dirty="0" smtClean="0"/>
          </a:p>
          <a:p>
            <a:pPr lvl="0"/>
            <a:r>
              <a:rPr lang="de-DE" sz="2100" dirty="0" smtClean="0">
                <a:solidFill>
                  <a:prstClr val="black"/>
                </a:solidFill>
                <a:latin typeface="Garamond Premr Pro Smbd" pitchFamily="18" charset="0"/>
                <a:sym typeface="Wingdings" pitchFamily="2" charset="2"/>
              </a:rPr>
              <a:t></a:t>
            </a:r>
            <a:endParaRPr lang="de-DE" dirty="0" smtClean="0">
              <a:solidFill>
                <a:prstClr val="black"/>
              </a:solidFill>
            </a:endParaRPr>
          </a:p>
          <a:p>
            <a:endParaRPr lang="de-DE" dirty="0"/>
          </a:p>
        </p:txBody>
      </p:sp>
      <p:sp>
        <p:nvSpPr>
          <p:cNvPr id="4" name="Foliennummernplatzhalter 3"/>
          <p:cNvSpPr>
            <a:spLocks noGrp="1"/>
          </p:cNvSpPr>
          <p:nvPr>
            <p:ph type="sldNum" sz="quarter" idx="10"/>
          </p:nvPr>
        </p:nvSpPr>
        <p:spPr/>
        <p:txBody>
          <a:bodyPr/>
          <a:lstStyle/>
          <a:p>
            <a:r>
              <a:rPr lang="de-DE" dirty="0" smtClean="0"/>
              <a:t>50 Jahre Sternberg - </a:t>
            </a:r>
            <a:fld id="{E19E2468-C923-468B-8514-1F83328EBD23}" type="slidenum">
              <a:rPr lang="de-DE" smtClean="0"/>
              <a:pPr/>
              <a:t>27</a:t>
            </a:fld>
            <a:endParaRPr lang="de-DE"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Für uns eine Selbstverständlichkeit, in Palästina eine Besonderheit: ein Spielplatz. Auf dem großzügigen Gelände des </a:t>
            </a:r>
            <a:r>
              <a:rPr lang="de-DE" i="1" dirty="0" smtClean="0"/>
              <a:t>Sternbergs</a:t>
            </a:r>
            <a:r>
              <a:rPr lang="de-DE" dirty="0" smtClean="0"/>
              <a:t> wurden Schaukeln, Rutschen und Klettergerüste aufgebaut. Sie werden intensiv genutzt, denn sportliche Bewegung fördert das Körpergefühl. Sowohl in den Schulpausen, aber auch bei gemeinsamen Übungen wird das immer wieder intensiv trainiert. Die meisten Schülerinnen und Schülern  haben daran besondere Freude.</a:t>
            </a:r>
          </a:p>
          <a:p>
            <a:r>
              <a:rPr lang="de-DE" dirty="0" smtClean="0"/>
              <a:t>Eine Schülerin konnte sogar erfolgreich an den </a:t>
            </a:r>
            <a:r>
              <a:rPr lang="de-DE" dirty="0" err="1" smtClean="0"/>
              <a:t>Paralympischen</a:t>
            </a:r>
            <a:r>
              <a:rPr lang="de-DE" dirty="0" smtClean="0"/>
              <a:t> Spielen teilnehmen.</a:t>
            </a:r>
          </a:p>
          <a:p>
            <a:endParaRPr lang="de-DE" dirty="0" smtClean="0"/>
          </a:p>
          <a:p>
            <a:pPr lvl="0"/>
            <a:r>
              <a:rPr lang="de-DE" sz="2100" dirty="0" smtClean="0">
                <a:solidFill>
                  <a:prstClr val="black"/>
                </a:solidFill>
                <a:latin typeface="Garamond Premr Pro Smbd" pitchFamily="18" charset="0"/>
                <a:sym typeface="Wingdings" pitchFamily="2" charset="2"/>
              </a:rPr>
              <a:t></a:t>
            </a:r>
            <a:endParaRPr lang="de-DE" dirty="0" smtClean="0">
              <a:solidFill>
                <a:prstClr val="black"/>
              </a:solidFill>
            </a:endParaRPr>
          </a:p>
          <a:p>
            <a:endParaRPr lang="de-DE" dirty="0"/>
          </a:p>
        </p:txBody>
      </p:sp>
      <p:sp>
        <p:nvSpPr>
          <p:cNvPr id="4" name="Foliennummernplatzhalter 3"/>
          <p:cNvSpPr>
            <a:spLocks noGrp="1"/>
          </p:cNvSpPr>
          <p:nvPr>
            <p:ph type="sldNum" sz="quarter" idx="10"/>
          </p:nvPr>
        </p:nvSpPr>
        <p:spPr/>
        <p:txBody>
          <a:bodyPr/>
          <a:lstStyle/>
          <a:p>
            <a:r>
              <a:rPr lang="de-DE" dirty="0" smtClean="0"/>
              <a:t>50 Jahre Sternberg - </a:t>
            </a:r>
            <a:fld id="{E19E2468-C923-468B-8514-1F83328EBD23}" type="slidenum">
              <a:rPr lang="de-DE" smtClean="0"/>
              <a:pPr/>
              <a:t>28</a:t>
            </a:fld>
            <a:endParaRPr lang="de-DE"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Neben dem eigentlichen Unterricht gibt es auch immer wieder Möglichkeiten, gemeinsam zu feiern. Dabei wird gesungen und getanzt und ein wenig Fröhlichkeit in den manchmal eintönigen Alltag gebracht.</a:t>
            </a:r>
          </a:p>
          <a:p>
            <a:r>
              <a:rPr lang="de-DE" dirty="0" smtClean="0"/>
              <a:t>Weil der </a:t>
            </a:r>
            <a:r>
              <a:rPr lang="de-DE" i="1" dirty="0" smtClean="0"/>
              <a:t>Sternberg</a:t>
            </a:r>
            <a:r>
              <a:rPr lang="de-DE" dirty="0" smtClean="0"/>
              <a:t> eine christliche Einrichtung ist, aber doch sehr viele muslimische Kinder und Jugendliche betreut, werden auf dem </a:t>
            </a:r>
            <a:r>
              <a:rPr lang="de-DE" i="1" dirty="0" smtClean="0"/>
              <a:t>Sternberg</a:t>
            </a:r>
            <a:r>
              <a:rPr lang="de-DE" dirty="0" smtClean="0"/>
              <a:t> die christlichen und muslimischen Feste gemeinsam gefeiert. Auf diese Weise lernt jeder etwas von der anderen Religion kennen. Diesem Grundsatz folgen auch die freien Wochentage: Am Freitag und Sonntag ist keine Schule.</a:t>
            </a:r>
          </a:p>
          <a:p>
            <a:endParaRPr lang="de-DE" dirty="0" smtClean="0"/>
          </a:p>
          <a:p>
            <a:pPr lvl="0"/>
            <a:r>
              <a:rPr lang="de-DE" sz="2100" dirty="0" smtClean="0">
                <a:solidFill>
                  <a:prstClr val="black"/>
                </a:solidFill>
                <a:latin typeface="Garamond Premr Pro Smbd" pitchFamily="18" charset="0"/>
                <a:sym typeface="Wingdings" pitchFamily="2" charset="2"/>
              </a:rPr>
              <a:t></a:t>
            </a:r>
            <a:endParaRPr lang="de-DE" dirty="0" smtClean="0">
              <a:solidFill>
                <a:prstClr val="black"/>
              </a:solidFill>
            </a:endParaRPr>
          </a:p>
          <a:p>
            <a:endParaRPr lang="de-DE" dirty="0"/>
          </a:p>
        </p:txBody>
      </p:sp>
      <p:sp>
        <p:nvSpPr>
          <p:cNvPr id="4" name="Foliennummernplatzhalter 3"/>
          <p:cNvSpPr>
            <a:spLocks noGrp="1"/>
          </p:cNvSpPr>
          <p:nvPr>
            <p:ph type="sldNum" sz="quarter" idx="10"/>
          </p:nvPr>
        </p:nvSpPr>
        <p:spPr/>
        <p:txBody>
          <a:bodyPr/>
          <a:lstStyle/>
          <a:p>
            <a:r>
              <a:rPr lang="de-DE" dirty="0" smtClean="0"/>
              <a:t>50 Jahre Sternberg - </a:t>
            </a:r>
            <a:fld id="{E19E2468-C923-468B-8514-1F83328EBD23}" type="slidenum">
              <a:rPr lang="de-DE" smtClean="0"/>
              <a:pPr/>
              <a:t>29</a:t>
            </a:fld>
            <a:endParaRPr lang="de-DE"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5623" y="4003945"/>
            <a:ext cx="7099299" cy="5789482"/>
          </a:xfrm>
        </p:spPr>
        <p:txBody>
          <a:bodyPr>
            <a:normAutofit/>
          </a:bodyPr>
          <a:lstStyle/>
          <a:p>
            <a:r>
              <a:rPr lang="de-DE" dirty="0" smtClean="0"/>
              <a:t>Am 12. Juni 1960 wurde der </a:t>
            </a:r>
            <a:r>
              <a:rPr lang="de-DE" i="1" dirty="0" smtClean="0"/>
              <a:t>Sternberg</a:t>
            </a:r>
            <a:r>
              <a:rPr lang="de-DE" dirty="0" smtClean="0"/>
              <a:t> nach über einjähriger Bauzeit offiziell eingeweiht. Ein kleiner Berg in steiniger Umgebung. Schon damals wurde weitsichtig gedacht und viele Bäume gepflanzt, um diesen Ort einmal zu einer grünen Oase werden zu lassen. </a:t>
            </a:r>
          </a:p>
          <a:p>
            <a:r>
              <a:rPr lang="de-DE" dirty="0" smtClean="0"/>
              <a:t>50 Jahre später ist diese grüne Oase Wirklichkeit geworden, wie man rechts gut erkennen kann. Nur die größeren Gebäude ragen noch über die Wipfel hinaus. Nicht nur der Wald ist gewachsen und hat viel Frucht gebracht, auch die Arbeit hat sich verändert und blüht und gedeiht über diesen Ort hinaus.</a:t>
            </a:r>
          </a:p>
          <a:p>
            <a:endParaRPr lang="de-DE" dirty="0" smtClean="0"/>
          </a:p>
          <a:p>
            <a:r>
              <a:rPr lang="de-DE" sz="2100" dirty="0" smtClean="0">
                <a:solidFill>
                  <a:prstClr val="black"/>
                </a:solidFill>
                <a:latin typeface="Garamond Premr Pro Smbd" pitchFamily="18" charset="0"/>
                <a:sym typeface="Wingdings" pitchFamily="2" charset="2"/>
              </a:rPr>
              <a:t></a:t>
            </a:r>
            <a:endParaRPr lang="de-DE" dirty="0"/>
          </a:p>
        </p:txBody>
      </p:sp>
      <p:sp>
        <p:nvSpPr>
          <p:cNvPr id="4" name="Foliennummernplatzhalter 3"/>
          <p:cNvSpPr>
            <a:spLocks noGrp="1"/>
          </p:cNvSpPr>
          <p:nvPr>
            <p:ph type="sldNum" sz="quarter" idx="10"/>
          </p:nvPr>
        </p:nvSpPr>
        <p:spPr/>
        <p:txBody>
          <a:bodyPr/>
          <a:lstStyle/>
          <a:p>
            <a:r>
              <a:rPr lang="de-DE" dirty="0" smtClean="0"/>
              <a:t>50 Jahre Sternberg – </a:t>
            </a:r>
            <a:fld id="{E19E2468-C923-468B-8514-1F83328EBD23}" type="slidenum">
              <a:rPr lang="de-DE" smtClean="0"/>
              <a:pPr/>
              <a:t>3</a:t>
            </a:fld>
            <a:endParaRPr lang="de-DE"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Die Dorfarbeit kümmert sich um alle Kinder und Jugendlichen, die aus unterschiedlichen Gründen, die Förderschule nicht besuchen können und deshalb in ihren Familien betreut werden. Mitarbeiterinnen des </a:t>
            </a:r>
            <a:r>
              <a:rPr lang="de-DE" i="1" dirty="0" smtClean="0"/>
              <a:t>Sternbergs</a:t>
            </a:r>
            <a:r>
              <a:rPr lang="de-DE" dirty="0" smtClean="0"/>
              <a:t> besuchen Schulen und Kindergärten. Dort geht es um Aufklärungsarbeit über Kinder mit geistigen Behinderungen, um Diagnostik und manchmal auch um regelmäßigen integrativen Unterricht. Gruppen von Kindern und Jugendlichen mit geistiger Behinderung werden in vielen Dörfern der Umgebung  betreut, was häufig auch praktische sozialpädagogische Betreuung der gesamten Familie miteinschließt. </a:t>
            </a:r>
          </a:p>
          <a:p>
            <a:r>
              <a:rPr lang="de-DE" dirty="0" smtClean="0"/>
              <a:t>Daneben werden Familien und Einrichtungen beraten und geschult, damit sie wissen, wie sie selbst Kinder mit geistiger Behinderung fördern können. Die Familien erfahren auch, wo sie Hilfen bekommen können.</a:t>
            </a:r>
          </a:p>
          <a:p>
            <a:r>
              <a:rPr lang="de-DE" dirty="0" smtClean="0"/>
              <a:t>Inzwischen ist der </a:t>
            </a:r>
            <a:r>
              <a:rPr lang="de-DE" i="1" dirty="0" smtClean="0"/>
              <a:t>Sternberg</a:t>
            </a:r>
            <a:r>
              <a:rPr lang="de-DE" dirty="0" smtClean="0"/>
              <a:t> ein integraler Bestandteil der palästinensischen Arbeit mit Menschen mit Behinderungen, was sich in der wachsenden Zusammenarbeit mit anderen Einrichtungen zeigt.</a:t>
            </a:r>
          </a:p>
          <a:p>
            <a:endParaRPr lang="de-DE" dirty="0" smtClean="0"/>
          </a:p>
          <a:p>
            <a:pPr lvl="0"/>
            <a:r>
              <a:rPr lang="de-DE" sz="2100" dirty="0" smtClean="0">
                <a:solidFill>
                  <a:prstClr val="black"/>
                </a:solidFill>
                <a:latin typeface="Garamond Premr Pro Smbd" pitchFamily="18" charset="0"/>
                <a:sym typeface="Wingdings" pitchFamily="2" charset="2"/>
              </a:rPr>
              <a:t></a:t>
            </a:r>
            <a:endParaRPr lang="de-DE" dirty="0" smtClean="0">
              <a:solidFill>
                <a:prstClr val="black"/>
              </a:solidFill>
            </a:endParaRPr>
          </a:p>
          <a:p>
            <a:endParaRPr lang="de-DE" dirty="0"/>
          </a:p>
        </p:txBody>
      </p:sp>
      <p:sp>
        <p:nvSpPr>
          <p:cNvPr id="4" name="Foliennummernplatzhalter 3"/>
          <p:cNvSpPr>
            <a:spLocks noGrp="1"/>
          </p:cNvSpPr>
          <p:nvPr>
            <p:ph type="sldNum" sz="quarter" idx="10"/>
          </p:nvPr>
        </p:nvSpPr>
        <p:spPr/>
        <p:txBody>
          <a:bodyPr/>
          <a:lstStyle/>
          <a:p>
            <a:r>
              <a:rPr lang="de-DE" dirty="0" smtClean="0"/>
              <a:t>50 Jahre Sternberg - </a:t>
            </a:r>
            <a:fld id="{E19E2468-C923-468B-8514-1F83328EBD23}" type="slidenum">
              <a:rPr lang="de-DE" smtClean="0"/>
              <a:pPr/>
              <a:t>30</a:t>
            </a:fld>
            <a:endParaRPr lang="de-DE"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In einigen Dörfern konnten extra Räume in Kindergärten angemietet werden. In diesen Räumen können </a:t>
            </a:r>
            <a:r>
              <a:rPr lang="de-DE" i="1" dirty="0" smtClean="0"/>
              <a:t>Sternberg</a:t>
            </a:r>
            <a:r>
              <a:rPr lang="de-DE" dirty="0" smtClean="0"/>
              <a:t>mitarbeiterinnen Therapien mit Kindern mit geistiger Behinderung durchführen. Anschließend nehmen die Kinder wieder am normalen Kindergartenprogramm teil. Diese Integration reißt viele Kinder nicht aus ihrer angestammten und bekannten Umgebung, gibt ihnen aber doch die Förderung, die notwendig ist.</a:t>
            </a:r>
          </a:p>
          <a:p>
            <a:endParaRPr lang="de-DE" dirty="0" smtClean="0"/>
          </a:p>
          <a:p>
            <a:pPr lvl="0"/>
            <a:r>
              <a:rPr lang="de-DE" sz="2100" dirty="0" smtClean="0">
                <a:solidFill>
                  <a:prstClr val="black"/>
                </a:solidFill>
                <a:latin typeface="Garamond Premr Pro Smbd" pitchFamily="18" charset="0"/>
                <a:sym typeface="Wingdings" pitchFamily="2" charset="2"/>
              </a:rPr>
              <a:t></a:t>
            </a:r>
            <a:endParaRPr lang="de-DE" dirty="0" smtClean="0">
              <a:solidFill>
                <a:prstClr val="black"/>
              </a:solidFill>
            </a:endParaRPr>
          </a:p>
          <a:p>
            <a:endParaRPr lang="de-DE" dirty="0"/>
          </a:p>
        </p:txBody>
      </p:sp>
      <p:sp>
        <p:nvSpPr>
          <p:cNvPr id="4" name="Foliennummernplatzhalter 3"/>
          <p:cNvSpPr>
            <a:spLocks noGrp="1"/>
          </p:cNvSpPr>
          <p:nvPr>
            <p:ph type="sldNum" sz="quarter" idx="10"/>
          </p:nvPr>
        </p:nvSpPr>
        <p:spPr/>
        <p:txBody>
          <a:bodyPr/>
          <a:lstStyle/>
          <a:p>
            <a:r>
              <a:rPr lang="de-DE" dirty="0" smtClean="0"/>
              <a:t>50 Jahr Sternberg - </a:t>
            </a:r>
            <a:fld id="{E19E2468-C923-468B-8514-1F83328EBD23}" type="slidenum">
              <a:rPr lang="de-DE" smtClean="0"/>
              <a:pPr/>
              <a:t>31</a:t>
            </a:fld>
            <a:endParaRPr lang="de-DE"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Höhepunkte und Feste sind ein wichtiger Teil des Lebens, besonders auch für Kinder und Jugendliche mit geistiger Behinderung, denn sie geben ihrem Leben eine klare Struktur und bieten ihnen immer wieder die Möglichkeit, sich aktiv an den Kindergarten – oder Schulfesten zu beteiligen. Das fördert ihr Selbstbewusstsein. </a:t>
            </a:r>
          </a:p>
          <a:p>
            <a:endParaRPr lang="de-DE" dirty="0" smtClean="0"/>
          </a:p>
          <a:p>
            <a:pPr lvl="0"/>
            <a:r>
              <a:rPr lang="de-DE" sz="2100" dirty="0" smtClean="0">
                <a:solidFill>
                  <a:prstClr val="black"/>
                </a:solidFill>
                <a:latin typeface="Garamond Premr Pro Smbd" pitchFamily="18" charset="0"/>
                <a:sym typeface="Wingdings" pitchFamily="2" charset="2"/>
              </a:rPr>
              <a:t></a:t>
            </a:r>
            <a:endParaRPr lang="de-DE" dirty="0" smtClean="0">
              <a:solidFill>
                <a:prstClr val="black"/>
              </a:solidFill>
            </a:endParaRPr>
          </a:p>
          <a:p>
            <a:endParaRPr lang="de-DE" dirty="0"/>
          </a:p>
        </p:txBody>
      </p:sp>
      <p:sp>
        <p:nvSpPr>
          <p:cNvPr id="4" name="Foliennummernplatzhalter 3"/>
          <p:cNvSpPr>
            <a:spLocks noGrp="1"/>
          </p:cNvSpPr>
          <p:nvPr>
            <p:ph type="sldNum" sz="quarter" idx="10"/>
          </p:nvPr>
        </p:nvSpPr>
        <p:spPr/>
        <p:txBody>
          <a:bodyPr/>
          <a:lstStyle/>
          <a:p>
            <a:r>
              <a:rPr lang="de-DE" dirty="0" smtClean="0"/>
              <a:t>50 Jahr Sternberg - </a:t>
            </a:r>
            <a:fld id="{E19E2468-C923-468B-8514-1F83328EBD23}" type="slidenum">
              <a:rPr lang="de-DE" smtClean="0"/>
              <a:pPr/>
              <a:t>32</a:t>
            </a:fld>
            <a:endParaRPr lang="de-DE"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Jeden Tag machen sich einige </a:t>
            </a:r>
            <a:r>
              <a:rPr lang="de-DE" i="1" dirty="0" smtClean="0"/>
              <a:t>Sternberg</a:t>
            </a:r>
            <a:r>
              <a:rPr lang="de-DE" dirty="0" smtClean="0"/>
              <a:t>mitarbeiterinnen zu Einzelbesuchen in der Umgebung auf. Dabei besuchen sie Familien mit Kindern mit geistiger Behinderung, bereden vor allem mit den Müttern die aktuellen Probleme und Anliegen, wie sich das Kind entwickelt und wie es gefördert werden kann. Einfache Übungen werden gemeinsam eingeübt. Oft hilft auch eine ausgebildete Physiotherapeutin mit.</a:t>
            </a:r>
          </a:p>
          <a:p>
            <a:r>
              <a:rPr lang="de-DE" dirty="0" smtClean="0"/>
              <a:t>Viele Familien wissen nicht, wie sie mit Kindern mit geistiger Behinderung  umgehen sollen. Deshalb werden sie häufig versteckt und vernachlässigt.  Ziel der </a:t>
            </a:r>
            <a:r>
              <a:rPr lang="de-DE" i="1" dirty="0" smtClean="0"/>
              <a:t>Sternberg</a:t>
            </a:r>
            <a:r>
              <a:rPr lang="de-DE" dirty="0" smtClean="0"/>
              <a:t>arbeit ist es, Aufklärungsarbeit zu leisten und die Familien anzuleiten, ihrem Kind die Chance zukommen zu lassen, ein möglichst selbstständiges Mitglied der Familie zu werden.</a:t>
            </a:r>
          </a:p>
          <a:p>
            <a:endParaRPr lang="de-DE" dirty="0" smtClean="0"/>
          </a:p>
          <a:p>
            <a:pPr lvl="0"/>
            <a:r>
              <a:rPr lang="de-DE" sz="2100" dirty="0" smtClean="0">
                <a:solidFill>
                  <a:prstClr val="black"/>
                </a:solidFill>
                <a:latin typeface="Garamond Premr Pro Smbd" pitchFamily="18" charset="0"/>
                <a:sym typeface="Wingdings" pitchFamily="2" charset="2"/>
              </a:rPr>
              <a:t></a:t>
            </a:r>
            <a:endParaRPr lang="de-DE" dirty="0" smtClean="0">
              <a:solidFill>
                <a:prstClr val="black"/>
              </a:solidFill>
            </a:endParaRPr>
          </a:p>
          <a:p>
            <a:endParaRPr lang="de-DE" dirty="0"/>
          </a:p>
        </p:txBody>
      </p:sp>
      <p:sp>
        <p:nvSpPr>
          <p:cNvPr id="4" name="Foliennummernplatzhalter 3"/>
          <p:cNvSpPr>
            <a:spLocks noGrp="1"/>
          </p:cNvSpPr>
          <p:nvPr>
            <p:ph type="sldNum" sz="quarter" idx="10"/>
          </p:nvPr>
        </p:nvSpPr>
        <p:spPr/>
        <p:txBody>
          <a:bodyPr/>
          <a:lstStyle/>
          <a:p>
            <a:r>
              <a:rPr lang="de-DE" dirty="0" smtClean="0"/>
              <a:t>50 Jahre Sternberg - </a:t>
            </a:r>
            <a:fld id="{E19E2468-C923-468B-8514-1F83328EBD23}" type="slidenum">
              <a:rPr lang="de-DE" smtClean="0"/>
              <a:pPr/>
              <a:t>33</a:t>
            </a:fld>
            <a:endParaRPr lang="de-DE"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Während die Förderschule nur ca. 45 Schülerinnen und Schüler täglich betreuen kann, erreicht die Dorfarbeit knapp 300 Kinder . Manche Orte liegen nur wenige Kilometer vom </a:t>
            </a:r>
            <a:r>
              <a:rPr lang="de-DE" i="1" dirty="0" smtClean="0"/>
              <a:t>Sternberg</a:t>
            </a:r>
            <a:r>
              <a:rPr lang="de-DE" dirty="0" smtClean="0"/>
              <a:t> entfernt, zu anderen Orten fahren die Mitarbeiterinnen über eine Stunde. </a:t>
            </a:r>
          </a:p>
          <a:p>
            <a:r>
              <a:rPr lang="de-DE" dirty="0" smtClean="0"/>
              <a:t>Durch die Straßensperren des israelischen Militärs wird diese Arbeit immer wieder erschwert. An manchen Tagen können Dörfer nicht erreicht werden oder die Mitarbeiterinnen stehen stundenlang an, um über den Checkpoint zurück zum </a:t>
            </a:r>
            <a:r>
              <a:rPr lang="de-DE" i="1" dirty="0" smtClean="0"/>
              <a:t>Sternberg</a:t>
            </a:r>
            <a:r>
              <a:rPr lang="de-DE" dirty="0" smtClean="0"/>
              <a:t> zu kommen. Trotz der politisch unsicheren Situation ist die Dorfarbeit ein ganz wichtiges Instrument für die </a:t>
            </a:r>
            <a:r>
              <a:rPr lang="de-DE" i="1" dirty="0" smtClean="0"/>
              <a:t>Sternberg</a:t>
            </a:r>
            <a:r>
              <a:rPr lang="de-DE" dirty="0" smtClean="0"/>
              <a:t>arbeit und die gesamte palästinensische Bevölkerung.</a:t>
            </a:r>
          </a:p>
          <a:p>
            <a:endParaRPr lang="de-DE" dirty="0" smtClean="0"/>
          </a:p>
          <a:p>
            <a:pPr lvl="0"/>
            <a:r>
              <a:rPr lang="de-DE" sz="2100" dirty="0" smtClean="0">
                <a:solidFill>
                  <a:prstClr val="black"/>
                </a:solidFill>
                <a:latin typeface="Garamond Premr Pro Smbd" pitchFamily="18" charset="0"/>
                <a:sym typeface="Wingdings" pitchFamily="2" charset="2"/>
              </a:rPr>
              <a:t></a:t>
            </a:r>
            <a:endParaRPr lang="de-DE" dirty="0" smtClean="0">
              <a:solidFill>
                <a:prstClr val="black"/>
              </a:solidFill>
            </a:endParaRPr>
          </a:p>
          <a:p>
            <a:endParaRPr lang="de-DE" dirty="0"/>
          </a:p>
        </p:txBody>
      </p:sp>
      <p:sp>
        <p:nvSpPr>
          <p:cNvPr id="4" name="Foliennummernplatzhalter 3"/>
          <p:cNvSpPr>
            <a:spLocks noGrp="1"/>
          </p:cNvSpPr>
          <p:nvPr>
            <p:ph type="sldNum" sz="quarter" idx="10"/>
          </p:nvPr>
        </p:nvSpPr>
        <p:spPr/>
        <p:txBody>
          <a:bodyPr/>
          <a:lstStyle/>
          <a:p>
            <a:r>
              <a:rPr lang="de-DE" dirty="0" smtClean="0"/>
              <a:t>50 Jahre Sternberg - </a:t>
            </a:r>
            <a:fld id="{E19E2468-C923-468B-8514-1F83328EBD23}" type="slidenum">
              <a:rPr lang="de-DE" smtClean="0"/>
              <a:pPr/>
              <a:t>34</a:t>
            </a:fld>
            <a:endParaRPr lang="de-DE"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In der Berufsausbildung werden junge Frauen und Männer meist getrennt unterrichtet. Während die jungen Männer vor allem in der Landwirtschaft ausgebildet werden, lernen die jungen Frauen nähen, sticken und andere hauswirtschaftliche Tätigkeiten. Ziel beider Ausbildungen ist, dass die  Jugendlichen Tätigkeiten lernen, mit denen sie im Haushalt der Familie mithelfen können. Deshalb gehört auch eine sozialpädagogische Betreuung dazu, um in den Familien Tätigkeitsfelder für die Jugendlichen zu suchen und zu finden wie beispielsweise Gartenarbeit, Sticken, Putzen oder Tiere versorgen. Inzwischen gibt es manchmal auch eine Zusammenarbeit mit lokalen Betrieben und Einrichtungen. </a:t>
            </a:r>
          </a:p>
          <a:p>
            <a:endParaRPr lang="de-DE" dirty="0" smtClean="0"/>
          </a:p>
          <a:p>
            <a:pPr lvl="0"/>
            <a:r>
              <a:rPr lang="de-DE" sz="2100" dirty="0" smtClean="0">
                <a:solidFill>
                  <a:prstClr val="black"/>
                </a:solidFill>
                <a:latin typeface="Garamond Premr Pro Smbd" pitchFamily="18" charset="0"/>
                <a:sym typeface="Wingdings" pitchFamily="2" charset="2"/>
              </a:rPr>
              <a:t></a:t>
            </a:r>
            <a:endParaRPr lang="de-DE" dirty="0" smtClean="0">
              <a:solidFill>
                <a:prstClr val="black"/>
              </a:solidFill>
            </a:endParaRPr>
          </a:p>
          <a:p>
            <a:endParaRPr lang="de-DE" dirty="0"/>
          </a:p>
        </p:txBody>
      </p:sp>
      <p:sp>
        <p:nvSpPr>
          <p:cNvPr id="4" name="Foliennummernplatzhalter 3"/>
          <p:cNvSpPr>
            <a:spLocks noGrp="1"/>
          </p:cNvSpPr>
          <p:nvPr>
            <p:ph type="sldNum" sz="quarter" idx="10"/>
          </p:nvPr>
        </p:nvSpPr>
        <p:spPr/>
        <p:txBody>
          <a:bodyPr/>
          <a:lstStyle/>
          <a:p>
            <a:r>
              <a:rPr lang="de-DE" dirty="0" smtClean="0"/>
              <a:t>50 Jahre Sternberg - </a:t>
            </a:r>
            <a:fld id="{E19E2468-C923-468B-8514-1F83328EBD23}" type="slidenum">
              <a:rPr lang="de-DE" smtClean="0"/>
              <a:pPr/>
              <a:t>35</a:t>
            </a:fld>
            <a:endParaRPr lang="de-DE"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Die Arbeit auf den Feldern ist hart. Die oftmals kleinen und steinigen Felder können nicht mit großen Maschinen beackert werden. Auch die Erde zwischen den Olivenbäumen muss mit der Hand aufgelockert werden. Auf den Feldern wird das angebaut, was zur Selbstversorgung notwendig ist: Gemüse wie Auberginen oder Tomaten, aber auch Getreide und Früchte wie Wein, Feigen oder Zitrusfrüchte. Wegen des warmen Klimas wächst alles sehr schnell, wenn es genügend Wasser bekommt.  Da Wasser ein sehr kostbares Gut ist (zumal die Israelis das meiste Wasser für sich beanspruchen), gehört das Wissen um richtige Bewässerung zu den wichtigsten Dingen bei der Landwirtschaft. Mit durchlöcherten Plastikschläuchen, die in den Feldern vergraben sind, werden die Pflanzen an den Wurzeln bewässert ohne dass zu viel verdunstet.</a:t>
            </a:r>
          </a:p>
          <a:p>
            <a:endParaRPr lang="de-DE" dirty="0" smtClean="0"/>
          </a:p>
          <a:p>
            <a:pPr lvl="0"/>
            <a:r>
              <a:rPr lang="de-DE" sz="2100" dirty="0" smtClean="0">
                <a:solidFill>
                  <a:prstClr val="black"/>
                </a:solidFill>
                <a:latin typeface="Garamond Premr Pro Smbd" pitchFamily="18" charset="0"/>
                <a:sym typeface="Wingdings" pitchFamily="2" charset="2"/>
              </a:rPr>
              <a:t></a:t>
            </a:r>
            <a:endParaRPr lang="de-DE" dirty="0" smtClean="0">
              <a:solidFill>
                <a:prstClr val="black"/>
              </a:solidFill>
            </a:endParaRPr>
          </a:p>
          <a:p>
            <a:endParaRPr lang="de-DE" dirty="0"/>
          </a:p>
        </p:txBody>
      </p:sp>
      <p:sp>
        <p:nvSpPr>
          <p:cNvPr id="4" name="Foliennummernplatzhalter 3"/>
          <p:cNvSpPr>
            <a:spLocks noGrp="1"/>
          </p:cNvSpPr>
          <p:nvPr>
            <p:ph type="sldNum" sz="quarter" idx="10"/>
          </p:nvPr>
        </p:nvSpPr>
        <p:spPr/>
        <p:txBody>
          <a:bodyPr/>
          <a:lstStyle/>
          <a:p>
            <a:r>
              <a:rPr lang="de-DE" dirty="0" smtClean="0"/>
              <a:t>50 Jahre Sternberg - </a:t>
            </a:r>
            <a:fld id="{E19E2468-C923-468B-8514-1F83328EBD23}" type="slidenum">
              <a:rPr lang="de-DE" smtClean="0"/>
              <a:pPr/>
              <a:t>36</a:t>
            </a:fld>
            <a:endParaRPr lang="de-DE"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Sticken ist eine der traditionellen Handarbeiten in Palästina. Die jungen Frauen lernen die althergebrachten Muster und stellen Kissen, Taschen und Gewänder her. Aber auch neuere Methoden wie die elektrische Nähmaschine oder das Bügeleisen gehören zur Ausbildung. Mit diesen Tätigkeiten können sie aktiv bei der Haushaltsarbeit mithelfen.</a:t>
            </a:r>
          </a:p>
          <a:p>
            <a:endParaRPr lang="de-DE" dirty="0" smtClean="0"/>
          </a:p>
          <a:p>
            <a:pPr lvl="0"/>
            <a:r>
              <a:rPr lang="de-DE" sz="2100" dirty="0" smtClean="0">
                <a:solidFill>
                  <a:prstClr val="black"/>
                </a:solidFill>
                <a:latin typeface="Garamond Premr Pro Smbd" pitchFamily="18" charset="0"/>
                <a:sym typeface="Wingdings" pitchFamily="2" charset="2"/>
              </a:rPr>
              <a:t></a:t>
            </a:r>
            <a:endParaRPr lang="de-DE" dirty="0" smtClean="0">
              <a:solidFill>
                <a:prstClr val="black"/>
              </a:solidFill>
            </a:endParaRPr>
          </a:p>
          <a:p>
            <a:endParaRPr lang="de-DE" dirty="0"/>
          </a:p>
        </p:txBody>
      </p:sp>
      <p:sp>
        <p:nvSpPr>
          <p:cNvPr id="4" name="Foliennummernplatzhalter 3"/>
          <p:cNvSpPr>
            <a:spLocks noGrp="1"/>
          </p:cNvSpPr>
          <p:nvPr>
            <p:ph type="sldNum" sz="quarter" idx="10"/>
          </p:nvPr>
        </p:nvSpPr>
        <p:spPr/>
        <p:txBody>
          <a:bodyPr/>
          <a:lstStyle/>
          <a:p>
            <a:r>
              <a:rPr lang="de-DE" dirty="0" smtClean="0"/>
              <a:t>50 Jahre Sternberg - </a:t>
            </a:r>
            <a:fld id="{E19E2468-C923-468B-8514-1F83328EBD23}" type="slidenum">
              <a:rPr lang="de-DE" smtClean="0"/>
              <a:pPr/>
              <a:t>37</a:t>
            </a:fld>
            <a:endParaRPr lang="de-DE"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Es gibt aber auch immer wieder gemeinsame Aktionen wie beispielsweise die </a:t>
            </a:r>
            <a:r>
              <a:rPr lang="de-DE" dirty="0" err="1" smtClean="0"/>
              <a:t>Thymianernte</a:t>
            </a:r>
            <a:r>
              <a:rPr lang="de-DE" dirty="0" smtClean="0"/>
              <a:t> auf dem </a:t>
            </a:r>
            <a:r>
              <a:rPr lang="de-DE" i="1" dirty="0" smtClean="0"/>
              <a:t>Sternberg</a:t>
            </a:r>
            <a:r>
              <a:rPr lang="de-DE" dirty="0" smtClean="0"/>
              <a:t>gelände. Aus dem Thymian wird </a:t>
            </a:r>
            <a:r>
              <a:rPr lang="de-DE" dirty="0" err="1" smtClean="0"/>
              <a:t>Zatar</a:t>
            </a:r>
            <a:r>
              <a:rPr lang="de-DE" dirty="0" smtClean="0"/>
              <a:t> hergestellt, indem der Thymian mit anderen Gewürzen gemischt und anschließend gemahlen wird. </a:t>
            </a:r>
            <a:r>
              <a:rPr lang="de-DE" dirty="0" err="1" smtClean="0"/>
              <a:t>Zatar</a:t>
            </a:r>
            <a:r>
              <a:rPr lang="de-DE" dirty="0" smtClean="0"/>
              <a:t> gehört zu den Grundnahrungsmitteln in Palästina. Das Pulver wird mit einigen Tropfen Olivenöl auf  frisch gebackenes Fladenbrot gestreut und meist mit frischen Tomaten oder Gurken gegessen.</a:t>
            </a:r>
          </a:p>
          <a:p>
            <a:r>
              <a:rPr lang="de-DE" dirty="0" smtClean="0"/>
              <a:t>Auch in Deutschland werden Produkte vom </a:t>
            </a:r>
            <a:r>
              <a:rPr lang="de-DE" i="1" dirty="0" smtClean="0"/>
              <a:t>Sternberg</a:t>
            </a:r>
            <a:r>
              <a:rPr lang="de-DE" dirty="0" smtClean="0"/>
              <a:t> angeboten: </a:t>
            </a:r>
            <a:r>
              <a:rPr lang="de-DE" dirty="0" err="1" smtClean="0"/>
              <a:t>Zatar</a:t>
            </a:r>
            <a:r>
              <a:rPr lang="de-DE" dirty="0" smtClean="0"/>
              <a:t>, Olivenöl und Olivenseife. Die Produkte sind über den Handel </a:t>
            </a:r>
            <a:r>
              <a:rPr lang="de-DE" dirty="0" err="1" smtClean="0"/>
              <a:t>Moravian</a:t>
            </a:r>
            <a:r>
              <a:rPr lang="de-DE" dirty="0" smtClean="0"/>
              <a:t> Merchandise (</a:t>
            </a:r>
            <a:r>
              <a:rPr lang="de-DE" dirty="0" err="1" smtClean="0"/>
              <a:t>www</a:t>
            </a:r>
            <a:r>
              <a:rPr lang="de-DE" dirty="0" smtClean="0"/>
              <a:t>. Moravian-merchandise.org) zu beziehen oder über die Gemeinden der Herrnhuter Brüdergemeine.</a:t>
            </a:r>
          </a:p>
          <a:p>
            <a:endParaRPr lang="de-DE" dirty="0" smtClean="0"/>
          </a:p>
          <a:p>
            <a:pPr lvl="0"/>
            <a:r>
              <a:rPr lang="de-DE" sz="2100" dirty="0" smtClean="0">
                <a:solidFill>
                  <a:prstClr val="black"/>
                </a:solidFill>
                <a:latin typeface="Garamond Premr Pro Smbd" pitchFamily="18" charset="0"/>
                <a:sym typeface="Wingdings" pitchFamily="2" charset="2"/>
              </a:rPr>
              <a:t></a:t>
            </a:r>
            <a:endParaRPr lang="de-DE" dirty="0" smtClean="0">
              <a:solidFill>
                <a:prstClr val="black"/>
              </a:solidFill>
            </a:endParaRPr>
          </a:p>
          <a:p>
            <a:endParaRPr lang="de-DE" dirty="0"/>
          </a:p>
        </p:txBody>
      </p:sp>
      <p:sp>
        <p:nvSpPr>
          <p:cNvPr id="4" name="Foliennummernplatzhalter 3"/>
          <p:cNvSpPr>
            <a:spLocks noGrp="1"/>
          </p:cNvSpPr>
          <p:nvPr>
            <p:ph type="sldNum" sz="quarter" idx="10"/>
          </p:nvPr>
        </p:nvSpPr>
        <p:spPr/>
        <p:txBody>
          <a:bodyPr/>
          <a:lstStyle/>
          <a:p>
            <a:r>
              <a:rPr lang="de-DE" dirty="0" smtClean="0"/>
              <a:t>50 Jahre Sternberg - </a:t>
            </a:r>
            <a:fld id="{E19E2468-C923-468B-8514-1F83328EBD23}" type="slidenum">
              <a:rPr lang="de-DE" smtClean="0"/>
              <a:pPr/>
              <a:t>38</a:t>
            </a:fld>
            <a:endParaRPr lang="de-DE"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Das jüngste Programm des </a:t>
            </a:r>
            <a:r>
              <a:rPr lang="de-DE" i="1" dirty="0" smtClean="0"/>
              <a:t>Sternbergs</a:t>
            </a:r>
            <a:r>
              <a:rPr lang="de-DE" dirty="0" smtClean="0"/>
              <a:t> ist der Kindergarten. Kinder mit und ohne geistiger Behinderung spielen dort zusammen. Der Kindergarten ist international und interreligiös ausgerichtet, was sich schon daran zeigt, dass die Erzieherinnen nicht nur arabisch, sondern auch englisch und manche auch deutsch mit den Kindern reden.</a:t>
            </a:r>
          </a:p>
          <a:p>
            <a:r>
              <a:rPr lang="de-DE" dirty="0" smtClean="0"/>
              <a:t>Die Kinder mit geistiger Behinderung werden auch von anderen palästinensischen Einrichtungen in den integrativen Kindergarten geschickt, die mit dem </a:t>
            </a:r>
            <a:r>
              <a:rPr lang="de-DE" i="1" dirty="0" smtClean="0"/>
              <a:t>Sternberg</a:t>
            </a:r>
            <a:r>
              <a:rPr lang="de-DE" dirty="0" smtClean="0"/>
              <a:t> zusammenarbeiten.</a:t>
            </a:r>
          </a:p>
          <a:p>
            <a:endParaRPr lang="de-DE" dirty="0" smtClean="0"/>
          </a:p>
          <a:p>
            <a:pPr lvl="0"/>
            <a:r>
              <a:rPr lang="de-DE" sz="2100" dirty="0" smtClean="0">
                <a:solidFill>
                  <a:prstClr val="black"/>
                </a:solidFill>
                <a:latin typeface="Garamond Premr Pro Smbd" pitchFamily="18" charset="0"/>
                <a:sym typeface="Wingdings" pitchFamily="2" charset="2"/>
              </a:rPr>
              <a:t></a:t>
            </a:r>
            <a:endParaRPr lang="de-DE" dirty="0" smtClean="0">
              <a:solidFill>
                <a:prstClr val="black"/>
              </a:solidFill>
            </a:endParaRPr>
          </a:p>
          <a:p>
            <a:endParaRPr lang="de-DE" dirty="0"/>
          </a:p>
        </p:txBody>
      </p:sp>
      <p:sp>
        <p:nvSpPr>
          <p:cNvPr id="4" name="Foliennummernplatzhalter 3"/>
          <p:cNvSpPr>
            <a:spLocks noGrp="1"/>
          </p:cNvSpPr>
          <p:nvPr>
            <p:ph type="sldNum" sz="quarter" idx="10"/>
          </p:nvPr>
        </p:nvSpPr>
        <p:spPr/>
        <p:txBody>
          <a:bodyPr/>
          <a:lstStyle/>
          <a:p>
            <a:r>
              <a:rPr lang="de-DE" dirty="0" smtClean="0"/>
              <a:t>50 Jahre Sternberg - </a:t>
            </a:r>
            <a:fld id="{E19E2468-C923-468B-8514-1F83328EBD23}" type="slidenum">
              <a:rPr lang="de-DE" smtClean="0"/>
              <a:pPr/>
              <a:t>39</a:t>
            </a:fld>
            <a:endParaRPr lang="de-DE"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Diese Präsentation gliedert sich in drei Teile.</a:t>
            </a:r>
          </a:p>
          <a:p>
            <a:r>
              <a:rPr lang="de-DE" dirty="0" smtClean="0"/>
              <a:t>Der erste Teil „Vorgeschichte“ wirft einen Blick auf die Zeit vor dem </a:t>
            </a:r>
            <a:r>
              <a:rPr lang="de-DE" i="1" dirty="0" smtClean="0"/>
              <a:t>Sternberg</a:t>
            </a:r>
            <a:r>
              <a:rPr lang="de-DE" dirty="0" smtClean="0"/>
              <a:t>. Wie kamen die Herrnhuter eigentlich ins Heilige Land? Wie kam es eigentlich zur Gründung des </a:t>
            </a:r>
            <a:r>
              <a:rPr lang="de-DE" i="1" dirty="0" smtClean="0"/>
              <a:t>Sternbergs</a:t>
            </a:r>
            <a:r>
              <a:rPr lang="de-DE" dirty="0" smtClean="0"/>
              <a:t>?</a:t>
            </a:r>
          </a:p>
          <a:p>
            <a:r>
              <a:rPr lang="de-DE" dirty="0" smtClean="0"/>
              <a:t>Im zweiten Teil „wechselvolle Jahre“ werden einige markante Veränderungen innerhalb und außerhalb des </a:t>
            </a:r>
            <a:r>
              <a:rPr lang="de-DE" i="1" dirty="0" smtClean="0"/>
              <a:t>Sternbergs</a:t>
            </a:r>
            <a:r>
              <a:rPr lang="de-DE" dirty="0" smtClean="0"/>
              <a:t> zwischen 1960 und 2010 dargestellt.</a:t>
            </a:r>
          </a:p>
          <a:p>
            <a:r>
              <a:rPr lang="de-DE" dirty="0" smtClean="0"/>
              <a:t>Im längeren dritten Teil „Sternberg 2010“ wird die heutige Arbeit mit Menschen mit Behinderungen in ihren unterschiedlichen Ausprägungen vorgestellt.</a:t>
            </a:r>
          </a:p>
          <a:p>
            <a:endParaRPr lang="de-DE" dirty="0" smtClean="0"/>
          </a:p>
          <a:p>
            <a:r>
              <a:rPr lang="de-DE" sz="2100" dirty="0" smtClean="0">
                <a:solidFill>
                  <a:prstClr val="black"/>
                </a:solidFill>
                <a:latin typeface="Garamond Premr Pro Smbd" pitchFamily="18" charset="0"/>
                <a:sym typeface="Wingdings" pitchFamily="2" charset="2"/>
              </a:rPr>
              <a:t></a:t>
            </a:r>
            <a:endParaRPr lang="de-DE" dirty="0"/>
          </a:p>
        </p:txBody>
      </p:sp>
      <p:sp>
        <p:nvSpPr>
          <p:cNvPr id="4" name="Foliennummernplatzhalter 3"/>
          <p:cNvSpPr>
            <a:spLocks noGrp="1"/>
          </p:cNvSpPr>
          <p:nvPr>
            <p:ph type="sldNum" sz="quarter" idx="10"/>
          </p:nvPr>
        </p:nvSpPr>
        <p:spPr/>
        <p:txBody>
          <a:bodyPr/>
          <a:lstStyle/>
          <a:p>
            <a:r>
              <a:rPr lang="de-DE" smtClean="0"/>
              <a:t>50 Jahre Sternberg – Folie </a:t>
            </a:r>
            <a:fld id="{E19E2468-C923-468B-8514-1F83328EBD23}" type="slidenum">
              <a:rPr lang="de-DE" smtClean="0"/>
              <a:pPr/>
              <a:t>4</a:t>
            </a:fld>
            <a:endParaRPr lang="de-DE"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8113" y="-4763"/>
            <a:ext cx="6823075" cy="3838576"/>
          </a:xfrm>
        </p:spPr>
      </p:sp>
      <p:sp>
        <p:nvSpPr>
          <p:cNvPr id="3" name="Notizenplatzhalter 2"/>
          <p:cNvSpPr>
            <a:spLocks noGrp="1"/>
          </p:cNvSpPr>
          <p:nvPr>
            <p:ph type="body" idx="1"/>
          </p:nvPr>
        </p:nvSpPr>
        <p:spPr/>
        <p:txBody>
          <a:bodyPr>
            <a:normAutofit/>
          </a:bodyPr>
          <a:lstStyle/>
          <a:p>
            <a:r>
              <a:rPr lang="de-DE" dirty="0" smtClean="0"/>
              <a:t>Wie auch in Deutschland besteht die Kindergartenarbeit aus verschiedenen Phasen: freies Spiel und festes Programm, bei dem die Gruppe gemeinsam etwas unternimmt. Jeden Tag gibt es ein spezielles Angebot wie beispielsweise das Fenster bemalen mit Fingerfarben. So werden die Kinder vielfältig gefördert.</a:t>
            </a:r>
          </a:p>
          <a:p>
            <a:r>
              <a:rPr lang="de-DE" dirty="0" smtClean="0"/>
              <a:t>Viele Aktivitäten finden auch draußen statt.</a:t>
            </a:r>
          </a:p>
          <a:p>
            <a:endParaRPr lang="de-DE" dirty="0" smtClean="0"/>
          </a:p>
          <a:p>
            <a:pPr lvl="0"/>
            <a:r>
              <a:rPr lang="de-DE" sz="2100" dirty="0" smtClean="0">
                <a:solidFill>
                  <a:prstClr val="black"/>
                </a:solidFill>
                <a:latin typeface="Garamond Premr Pro Smbd" pitchFamily="18" charset="0"/>
                <a:sym typeface="Wingdings" pitchFamily="2" charset="2"/>
              </a:rPr>
              <a:t></a:t>
            </a:r>
            <a:endParaRPr lang="de-DE" dirty="0" smtClean="0">
              <a:solidFill>
                <a:prstClr val="black"/>
              </a:solidFill>
            </a:endParaRPr>
          </a:p>
          <a:p>
            <a:endParaRPr lang="de-DE" dirty="0"/>
          </a:p>
        </p:txBody>
      </p:sp>
      <p:sp>
        <p:nvSpPr>
          <p:cNvPr id="4" name="Foliennummernplatzhalter 3"/>
          <p:cNvSpPr>
            <a:spLocks noGrp="1"/>
          </p:cNvSpPr>
          <p:nvPr>
            <p:ph type="sldNum" sz="quarter" idx="10"/>
          </p:nvPr>
        </p:nvSpPr>
        <p:spPr/>
        <p:txBody>
          <a:bodyPr/>
          <a:lstStyle/>
          <a:p>
            <a:r>
              <a:rPr lang="de-DE" dirty="0" smtClean="0"/>
              <a:t>50 Jahre Sternberg - </a:t>
            </a:r>
            <a:fld id="{E19E2468-C923-468B-8514-1F83328EBD23}" type="slidenum">
              <a:rPr lang="de-DE" smtClean="0"/>
              <a:pPr/>
              <a:t>40</a:t>
            </a:fld>
            <a:endParaRPr lang="de-DE"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Wie schon für die Großen, so gehören Vorführungen und Feste zum  Bestandteil der Arbeit im Kindergarten. Und manche sind sehr stolz, wenn sie einmal in ein Mikrofon sprechen oder singen können.</a:t>
            </a:r>
          </a:p>
          <a:p>
            <a:endParaRPr lang="de-DE" dirty="0" smtClean="0"/>
          </a:p>
          <a:p>
            <a:pPr lvl="0"/>
            <a:r>
              <a:rPr lang="de-DE" sz="2100" dirty="0" smtClean="0">
                <a:solidFill>
                  <a:prstClr val="black"/>
                </a:solidFill>
                <a:latin typeface="Garamond Premr Pro Smbd" pitchFamily="18" charset="0"/>
                <a:sym typeface="Wingdings" pitchFamily="2" charset="2"/>
              </a:rPr>
              <a:t></a:t>
            </a:r>
            <a:endParaRPr lang="de-DE" dirty="0" smtClean="0">
              <a:solidFill>
                <a:prstClr val="black"/>
              </a:solidFill>
            </a:endParaRPr>
          </a:p>
          <a:p>
            <a:endParaRPr lang="de-DE" dirty="0"/>
          </a:p>
        </p:txBody>
      </p:sp>
      <p:sp>
        <p:nvSpPr>
          <p:cNvPr id="4" name="Foliennummernplatzhalter 3"/>
          <p:cNvSpPr>
            <a:spLocks noGrp="1"/>
          </p:cNvSpPr>
          <p:nvPr>
            <p:ph type="sldNum" sz="quarter" idx="10"/>
          </p:nvPr>
        </p:nvSpPr>
        <p:spPr/>
        <p:txBody>
          <a:bodyPr/>
          <a:lstStyle/>
          <a:p>
            <a:r>
              <a:rPr lang="de-DE" dirty="0" smtClean="0"/>
              <a:t>50 Jahre Sternberg - </a:t>
            </a:r>
            <a:fld id="{E19E2468-C923-468B-8514-1F83328EBD23}" type="slidenum">
              <a:rPr lang="de-DE" smtClean="0"/>
              <a:pPr/>
              <a:t>41</a:t>
            </a:fld>
            <a:endParaRPr lang="de-DE"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8113" y="-4763"/>
            <a:ext cx="6823075" cy="3838576"/>
          </a:xfrm>
        </p:spPr>
      </p:sp>
      <p:sp>
        <p:nvSpPr>
          <p:cNvPr id="3" name="Notizenplatzhalter 2"/>
          <p:cNvSpPr>
            <a:spLocks noGrp="1"/>
          </p:cNvSpPr>
          <p:nvPr>
            <p:ph type="body" idx="1"/>
          </p:nvPr>
        </p:nvSpPr>
        <p:spPr/>
        <p:txBody>
          <a:bodyPr>
            <a:normAutofit/>
          </a:bodyPr>
          <a:lstStyle/>
          <a:p>
            <a:r>
              <a:rPr lang="de-DE" dirty="0" smtClean="0"/>
              <a:t>All diese Arbeit ist nur möglich, weil es viele engagierte Mitarbeiterinnen und Mitarbeiter gibt. Die Lehrerinnen in der Schule, die Erzieherinnen im Kindergarten, die Ausbilder in der Berufsausbildung und natürlich die Lehrerinnen und Beraterinnen, die jeden Tag in die Dörfer gehen. Um solch eine Einrichtung aber überhaupt zu betreiben, braucht es darüber hinaus noch Küchenmitarbeiter, Busfahrer, Verwaltungsangestellte und Wächter.</a:t>
            </a:r>
          </a:p>
          <a:p>
            <a:r>
              <a:rPr lang="de-DE" dirty="0" smtClean="0"/>
              <a:t>Auf dem </a:t>
            </a:r>
            <a:r>
              <a:rPr lang="de-DE" i="1" dirty="0" smtClean="0"/>
              <a:t>Sternberg</a:t>
            </a:r>
            <a:r>
              <a:rPr lang="de-DE" dirty="0" smtClean="0"/>
              <a:t> arbeiten Christen und Muslime zusammen. Ungefähr ein Drittel der Mitarbeiterschaft ist christlich, die anderen muslimisch. Durch die gemeinsame professionelle Sozialarbeit wird ein Stückchen Friedensarbeit zwischen den Religionen vorgelebt. Das ist gerade in diesem Land, in dem sich viele aufgrund der politischen Ohnmacht gegenüber Israel radikalisieren, ein wichtiges christliches Zeichen der Versöhnung.</a:t>
            </a:r>
          </a:p>
          <a:p>
            <a:endParaRPr lang="de-DE" dirty="0" smtClean="0"/>
          </a:p>
          <a:p>
            <a:pPr lvl="0"/>
            <a:r>
              <a:rPr lang="de-DE" sz="2100" dirty="0" smtClean="0">
                <a:solidFill>
                  <a:prstClr val="black"/>
                </a:solidFill>
                <a:latin typeface="Garamond Premr Pro Smbd" pitchFamily="18" charset="0"/>
                <a:sym typeface="Wingdings" pitchFamily="2" charset="2"/>
              </a:rPr>
              <a:t></a:t>
            </a:r>
            <a:endParaRPr lang="de-DE" dirty="0" smtClean="0">
              <a:solidFill>
                <a:prstClr val="black"/>
              </a:solidFill>
            </a:endParaRPr>
          </a:p>
          <a:p>
            <a:endParaRPr lang="de-DE" dirty="0"/>
          </a:p>
        </p:txBody>
      </p:sp>
      <p:sp>
        <p:nvSpPr>
          <p:cNvPr id="4" name="Foliennummernplatzhalter 3"/>
          <p:cNvSpPr>
            <a:spLocks noGrp="1"/>
          </p:cNvSpPr>
          <p:nvPr>
            <p:ph type="sldNum" sz="quarter" idx="10"/>
          </p:nvPr>
        </p:nvSpPr>
        <p:spPr/>
        <p:txBody>
          <a:bodyPr/>
          <a:lstStyle/>
          <a:p>
            <a:r>
              <a:rPr lang="de-DE" dirty="0" smtClean="0"/>
              <a:t>50 Jahre Sternberg - </a:t>
            </a:r>
            <a:fld id="{E19E2468-C923-468B-8514-1F83328EBD23}" type="slidenum">
              <a:rPr lang="de-DE" smtClean="0"/>
              <a:pPr/>
              <a:t>42</a:t>
            </a:fld>
            <a:endParaRPr lang="de-DE"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8113" y="-4763"/>
            <a:ext cx="6823075" cy="3838576"/>
          </a:xfrm>
        </p:spPr>
      </p:sp>
      <p:sp>
        <p:nvSpPr>
          <p:cNvPr id="3" name="Notizenplatzhalter 2"/>
          <p:cNvSpPr>
            <a:spLocks noGrp="1"/>
          </p:cNvSpPr>
          <p:nvPr>
            <p:ph type="body" idx="1"/>
          </p:nvPr>
        </p:nvSpPr>
        <p:spPr/>
        <p:txBody>
          <a:bodyPr>
            <a:normAutofit/>
          </a:bodyPr>
          <a:lstStyle/>
          <a:p>
            <a:r>
              <a:rPr lang="de-DE" dirty="0" smtClean="0"/>
              <a:t>Was vor 50 Jahren auf einem steinigen Hügel begann, ist nun zu einer grünen Oase geworden. Viele Menschen haben hier neue Hoffnung bekommen: leprakranke und Menschen mit Behinderungen, junge und alte, Frauen und Männer, Christen und Muslime.</a:t>
            </a:r>
          </a:p>
          <a:p>
            <a:r>
              <a:rPr lang="de-DE" dirty="0" smtClean="0"/>
              <a:t>All das war möglich durch die weltweite Herrnhuter Brüdergemeine und die vielen Freundinnen und Freunde des </a:t>
            </a:r>
            <a:r>
              <a:rPr lang="de-DE" i="1" dirty="0" smtClean="0"/>
              <a:t>Sternbergs</a:t>
            </a:r>
            <a:r>
              <a:rPr lang="de-DE" dirty="0" smtClean="0"/>
              <a:t>. Deshalb möchte jede und jeder einzeln sagen:</a:t>
            </a:r>
          </a:p>
          <a:p>
            <a:pPr algn="ctr"/>
            <a:r>
              <a:rPr lang="de-DE" b="1" dirty="0" smtClean="0"/>
              <a:t>Vielen Dank für die Treue!</a:t>
            </a:r>
          </a:p>
          <a:p>
            <a:endParaRPr lang="de-DE" dirty="0" smtClean="0"/>
          </a:p>
          <a:p>
            <a:r>
              <a:rPr lang="de-DE" dirty="0" smtClean="0"/>
              <a:t>Und damit diese wichtige Arbeit auch weitergehen kann, braucht der </a:t>
            </a:r>
            <a:r>
              <a:rPr lang="de-DE" i="1" dirty="0" smtClean="0"/>
              <a:t>Sternberg</a:t>
            </a:r>
            <a:r>
              <a:rPr lang="de-DE" dirty="0" smtClean="0"/>
              <a:t> auch weiterhin die Hilfe aus Deutschland für diejenigen, die sich nicht selbst helfen können. Ihre finanziellen Gaben sind gut angelegt!</a:t>
            </a:r>
          </a:p>
          <a:p>
            <a:r>
              <a:rPr lang="de-DE" dirty="0" smtClean="0"/>
              <a:t>In unregelmäßigen Abständen bietet die Herrnhuter Missionshilfe auch Reisen auf den </a:t>
            </a:r>
            <a:r>
              <a:rPr lang="de-DE" i="1" dirty="0" smtClean="0"/>
              <a:t>Sternberg</a:t>
            </a:r>
            <a:r>
              <a:rPr lang="de-DE" dirty="0" smtClean="0"/>
              <a:t> an. Wenn Sie Interesse haben, melden Sie sich einfach in Bad Boll. </a:t>
            </a:r>
          </a:p>
          <a:p>
            <a:endParaRPr lang="de-DE" dirty="0" smtClean="0"/>
          </a:p>
          <a:p>
            <a:r>
              <a:rPr lang="de-DE" dirty="0" smtClean="0"/>
              <a:t>Vielen Dank für Ihr Interesse!</a:t>
            </a:r>
          </a:p>
          <a:p>
            <a:endParaRPr lang="de-DE" dirty="0" smtClean="0"/>
          </a:p>
          <a:p>
            <a:pPr lvl="0"/>
            <a:r>
              <a:rPr lang="de-DE" sz="2100" dirty="0" smtClean="0">
                <a:solidFill>
                  <a:prstClr val="black"/>
                </a:solidFill>
                <a:latin typeface="Garamond Premr Pro Smbd" pitchFamily="18" charset="0"/>
                <a:sym typeface="Wingdings" pitchFamily="2" charset="2"/>
              </a:rPr>
              <a:t></a:t>
            </a:r>
            <a:endParaRPr lang="de-DE" dirty="0" smtClean="0">
              <a:solidFill>
                <a:prstClr val="black"/>
              </a:solidFill>
            </a:endParaRPr>
          </a:p>
          <a:p>
            <a:endParaRPr lang="de-DE" dirty="0" smtClean="0"/>
          </a:p>
          <a:p>
            <a:endParaRPr lang="de-DE" dirty="0" smtClean="0"/>
          </a:p>
          <a:p>
            <a:endParaRPr lang="de-DE" dirty="0" smtClean="0"/>
          </a:p>
        </p:txBody>
      </p:sp>
      <p:sp>
        <p:nvSpPr>
          <p:cNvPr id="4" name="Foliennummernplatzhalter 3"/>
          <p:cNvSpPr>
            <a:spLocks noGrp="1"/>
          </p:cNvSpPr>
          <p:nvPr>
            <p:ph type="sldNum" sz="quarter" idx="10"/>
          </p:nvPr>
        </p:nvSpPr>
        <p:spPr/>
        <p:txBody>
          <a:bodyPr/>
          <a:lstStyle/>
          <a:p>
            <a:r>
              <a:rPr lang="de-DE" smtClean="0"/>
              <a:t>50 Jahre Sternberg – </a:t>
            </a:r>
            <a:fld id="{E19E2468-C923-468B-8514-1F83328EBD23}" type="slidenum">
              <a:rPr lang="de-DE" smtClean="0"/>
              <a:pPr/>
              <a:t>43</a:t>
            </a:fld>
            <a:endParaRPr lang="de-DE"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8113" y="-4763"/>
            <a:ext cx="6823075" cy="3838576"/>
          </a:xfrm>
        </p:spPr>
      </p:sp>
      <p:sp>
        <p:nvSpPr>
          <p:cNvPr id="3" name="Notizenplatzhalter 2"/>
          <p:cNvSpPr>
            <a:spLocks noGrp="1"/>
          </p:cNvSpPr>
          <p:nvPr>
            <p:ph type="body" idx="1"/>
          </p:nvPr>
        </p:nvSpPr>
        <p:spPr/>
        <p:txBody>
          <a:bodyPr>
            <a:noAutofit/>
          </a:bodyPr>
          <a:lstStyle/>
          <a:p>
            <a:pPr algn="ctr"/>
            <a:r>
              <a:rPr lang="de-DE" dirty="0" smtClean="0"/>
              <a:t>Wenn Sie Interesse haben, melden Sie sich doch einfach bei uns.</a:t>
            </a:r>
          </a:p>
          <a:p>
            <a:pPr algn="ctr"/>
            <a:r>
              <a:rPr lang="de-DE" b="1" dirty="0" smtClean="0"/>
              <a:t>Alle Angebote sind kostenlos</a:t>
            </a:r>
          </a:p>
          <a:p>
            <a:endParaRPr lang="de-DE" dirty="0" smtClean="0"/>
          </a:p>
          <a:p>
            <a:r>
              <a:rPr lang="de-DE" dirty="0" smtClean="0"/>
              <a:t>Falls Sie kompetente Referenten suchen, können Sie sich auch an unsere Regionalstellen wenden:</a:t>
            </a:r>
          </a:p>
          <a:p>
            <a:pPr>
              <a:spcBef>
                <a:spcPts val="630"/>
              </a:spcBef>
            </a:pPr>
            <a:r>
              <a:rPr lang="de-DE" b="1" dirty="0" smtClean="0"/>
              <a:t>Ost:</a:t>
            </a:r>
            <a:r>
              <a:rPr lang="de-DE" dirty="0" smtClean="0"/>
              <a:t> Pfarrerin Gabriele Kölling, Moritzberg 31, 06618 Naumburg </a:t>
            </a:r>
          </a:p>
          <a:p>
            <a:pPr marL="453859">
              <a:spcBef>
                <a:spcPct val="0"/>
              </a:spcBef>
            </a:pPr>
            <a:r>
              <a:rPr lang="de-DE" dirty="0" smtClean="0"/>
              <a:t>(03445) 778201 </a:t>
            </a:r>
          </a:p>
          <a:p>
            <a:pPr marL="453859">
              <a:spcBef>
                <a:spcPct val="0"/>
              </a:spcBef>
            </a:pPr>
            <a:r>
              <a:rPr lang="de-DE" dirty="0" smtClean="0"/>
              <a:t>dr.gabriele.koelling@herrnhuter-missionshilfe.de </a:t>
            </a:r>
          </a:p>
          <a:p>
            <a:pPr>
              <a:spcBef>
                <a:spcPts val="630"/>
              </a:spcBef>
            </a:pPr>
            <a:r>
              <a:rPr lang="de-DE" b="1" dirty="0" smtClean="0"/>
              <a:t>Nord: </a:t>
            </a:r>
            <a:r>
              <a:rPr lang="de-DE" dirty="0" smtClean="0"/>
              <a:t>Pfarrer Niels Gärtner, Lohkampstr. 7, 33607 Bielefeld</a:t>
            </a:r>
          </a:p>
          <a:p>
            <a:pPr marL="453859">
              <a:spcBef>
                <a:spcPct val="0"/>
              </a:spcBef>
            </a:pPr>
            <a:r>
              <a:rPr lang="de-DE" dirty="0" smtClean="0"/>
              <a:t>(0521) 6 59 27, </a:t>
            </a:r>
          </a:p>
          <a:p>
            <a:pPr marL="453859">
              <a:spcBef>
                <a:spcPct val="0"/>
              </a:spcBef>
            </a:pPr>
            <a:r>
              <a:rPr lang="de-DE" dirty="0" smtClean="0"/>
              <a:t>hmh-bi@arcor.de</a:t>
            </a:r>
          </a:p>
          <a:p>
            <a:pPr>
              <a:spcBef>
                <a:spcPts val="630"/>
              </a:spcBef>
            </a:pPr>
            <a:r>
              <a:rPr lang="de-DE" dirty="0" smtClean="0"/>
              <a:t>Bisher versenden wir alle Materialien trotz gestiegener Kosten ohne Entgelt. Wir sind Ihnen aber dankbar, wenn Sie uns mit einer Spende oder Kollekte helfen:</a:t>
            </a:r>
          </a:p>
          <a:p>
            <a:endParaRPr lang="de-DE" dirty="0" smtClean="0"/>
          </a:p>
          <a:p>
            <a:pPr algn="ctr"/>
            <a:r>
              <a:rPr lang="de-DE" b="1" dirty="0" smtClean="0"/>
              <a:t>Herrnhuter Missionshilfe, 73087 Bad Boll</a:t>
            </a:r>
          </a:p>
          <a:p>
            <a:pPr algn="ctr">
              <a:spcBef>
                <a:spcPct val="0"/>
              </a:spcBef>
            </a:pPr>
            <a:r>
              <a:rPr lang="de-DE" b="1" dirty="0" smtClean="0"/>
              <a:t>Konto 0 415 103 bei EKK (BLZ 600 606 06)</a:t>
            </a:r>
            <a:endParaRPr lang="de-DE" dirty="0"/>
          </a:p>
        </p:txBody>
      </p:sp>
      <p:sp>
        <p:nvSpPr>
          <p:cNvPr id="4" name="Foliennummernplatzhalter 3"/>
          <p:cNvSpPr>
            <a:spLocks noGrp="1"/>
          </p:cNvSpPr>
          <p:nvPr>
            <p:ph type="sldNum" sz="quarter" idx="10"/>
          </p:nvPr>
        </p:nvSpPr>
        <p:spPr/>
        <p:txBody>
          <a:bodyPr/>
          <a:lstStyle/>
          <a:p>
            <a:r>
              <a:rPr lang="de-DE" smtClean="0"/>
              <a:t>50 Jahre Sternberg – </a:t>
            </a:r>
            <a:fld id="{E19E2468-C923-468B-8514-1F83328EBD23}" type="slidenum">
              <a:rPr lang="de-DE" smtClean="0"/>
              <a:pPr/>
              <a:t>44</a:t>
            </a:fld>
            <a:endParaRPr lang="de-DE"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Wie kamen eigentlich die Herrnhuter nach Palästina?</a:t>
            </a:r>
          </a:p>
          <a:p>
            <a:r>
              <a:rPr lang="de-DE" dirty="0" smtClean="0"/>
              <a:t>Wie kam es eigentlich zur Gründung des </a:t>
            </a:r>
            <a:r>
              <a:rPr lang="de-DE" i="1" dirty="0" smtClean="0"/>
              <a:t>Sternberg</a:t>
            </a:r>
            <a:r>
              <a:rPr lang="de-DE" dirty="0" smtClean="0"/>
              <a:t>?</a:t>
            </a:r>
          </a:p>
          <a:p>
            <a:r>
              <a:rPr lang="de-DE" dirty="0" smtClean="0"/>
              <a:t>Dazu muss man weit in die Geschichte zurückblicken.  Im 19. Jahrhundert  entdeckte Europäer die Welt und hatten Interesse an anderen, oft fremd wirkenden Völkern und Ländern. Auch in den Nahen Osten machten sich viele auf, besichtigten die Pyramiden in Ägypten und besahen mit eigenen Augen das Land, in dem Jesus einst gelebt hatte. Sogar Kaiser Wilhelm II. besuchte 1898 das Heilige Land, das damals zum befreundeten osmanischen Reich gehörte. Das Bild rechts zeigt sein Zeltlager vor den Toren Jerusalems.  Bei dieser Gelegenheit wurde die Erlöserkirche am </a:t>
            </a:r>
            <a:r>
              <a:rPr lang="de-DE" dirty="0" err="1" smtClean="0"/>
              <a:t>Muristan</a:t>
            </a:r>
            <a:r>
              <a:rPr lang="de-DE" dirty="0" smtClean="0"/>
              <a:t> in der Altstadt Jerusalems eingeweiht, die auch heute noch die deutschsprachige evangelische Gemeinde beherbergt. </a:t>
            </a:r>
          </a:p>
          <a:p>
            <a:endParaRPr lang="de-DE" dirty="0" smtClean="0"/>
          </a:p>
          <a:p>
            <a:r>
              <a:rPr lang="de-DE" sz="2100" dirty="0" smtClean="0">
                <a:solidFill>
                  <a:prstClr val="black"/>
                </a:solidFill>
                <a:latin typeface="Garamond Premr Pro Smbd" pitchFamily="18" charset="0"/>
                <a:sym typeface="Wingdings" pitchFamily="2" charset="2"/>
              </a:rPr>
              <a:t></a:t>
            </a:r>
            <a:endParaRPr lang="de-DE" dirty="0" smtClean="0"/>
          </a:p>
        </p:txBody>
      </p:sp>
      <p:sp>
        <p:nvSpPr>
          <p:cNvPr id="4" name="Foliennummernplatzhalter 3"/>
          <p:cNvSpPr>
            <a:spLocks noGrp="1"/>
          </p:cNvSpPr>
          <p:nvPr>
            <p:ph type="sldNum" sz="quarter" idx="10"/>
          </p:nvPr>
        </p:nvSpPr>
        <p:spPr/>
        <p:txBody>
          <a:bodyPr/>
          <a:lstStyle/>
          <a:p>
            <a:r>
              <a:rPr lang="de-DE" smtClean="0"/>
              <a:t>50 Jahre Sternberg – Folie </a:t>
            </a:r>
            <a:fld id="{E19E2468-C923-468B-8514-1F83328EBD23}" type="slidenum">
              <a:rPr lang="de-DE" smtClean="0"/>
              <a:pPr/>
              <a:t>5</a:t>
            </a:fld>
            <a:endParaRPr lang="de-DE"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Jerusalem war damals wie das gesamte osmanische Reich sehr </a:t>
            </a:r>
            <a:r>
              <a:rPr lang="de-DE" dirty="0" err="1" smtClean="0"/>
              <a:t>rückschrittig</a:t>
            </a:r>
            <a:r>
              <a:rPr lang="de-DE" dirty="0" smtClean="0"/>
              <a:t>. Die meisten Einwohner lebten wie vor  Hunderten von Jahren meist von Landwirtschaft, Viehzucht oder besaßen kleine Handwerkstätten.  Die in Europa begonnene Industrialisierung und der wissenschaftliche Fortschritt waren hier noch lange nicht angekommen. Viele Besucher hatten den Eindruck, in die Tage Jesu zurückversetzt zu sein.</a:t>
            </a:r>
          </a:p>
          <a:p>
            <a:r>
              <a:rPr lang="de-DE" dirty="0" smtClean="0"/>
              <a:t>1865 machte sich auch das deutsche Ehepaar </a:t>
            </a:r>
            <a:r>
              <a:rPr lang="de-DE" dirty="0" err="1" smtClean="0"/>
              <a:t>Keffenbrinck</a:t>
            </a:r>
            <a:r>
              <a:rPr lang="de-DE" dirty="0" smtClean="0"/>
              <a:t>-Ascheraden auf den Weg ins Heilige Land. Auf der Reise besuchten sie natürlich auch Jerusalem und es fielen ihnen die vielen aussätzigen Bettler auf, die ihren Weg bei den Spaziergängen immer wieder säumten.</a:t>
            </a:r>
          </a:p>
          <a:p>
            <a:r>
              <a:rPr lang="de-DE" dirty="0" smtClean="0"/>
              <a:t>Zurückgekehrt nach Deutschland sammelten sie in meist adligen erweckten Kreisen in Preußen Geld für ein </a:t>
            </a:r>
            <a:r>
              <a:rPr lang="de-DE" dirty="0" err="1" smtClean="0"/>
              <a:t>Aussätzigenasyl</a:t>
            </a:r>
            <a:r>
              <a:rPr lang="de-DE" dirty="0" smtClean="0"/>
              <a:t> in Jerusalem. Schon bald hatten sie eine beachtliche Summe zusammengetragen.</a:t>
            </a:r>
          </a:p>
          <a:p>
            <a:endParaRPr lang="de-DE" dirty="0" smtClean="0"/>
          </a:p>
          <a:p>
            <a:r>
              <a:rPr lang="de-DE" sz="2100" dirty="0" smtClean="0">
                <a:solidFill>
                  <a:prstClr val="black"/>
                </a:solidFill>
                <a:latin typeface="Garamond Premr Pro Smbd" pitchFamily="18" charset="0"/>
                <a:sym typeface="Wingdings" pitchFamily="2" charset="2"/>
              </a:rPr>
              <a:t></a:t>
            </a:r>
            <a:endParaRPr lang="de-DE" dirty="0" smtClean="0"/>
          </a:p>
        </p:txBody>
      </p:sp>
      <p:sp>
        <p:nvSpPr>
          <p:cNvPr id="4" name="Foliennummernplatzhalter 3"/>
          <p:cNvSpPr>
            <a:spLocks noGrp="1"/>
          </p:cNvSpPr>
          <p:nvPr>
            <p:ph type="sldNum" sz="quarter" idx="10"/>
          </p:nvPr>
        </p:nvSpPr>
        <p:spPr/>
        <p:txBody>
          <a:bodyPr/>
          <a:lstStyle/>
          <a:p>
            <a:r>
              <a:rPr lang="de-DE" smtClean="0"/>
              <a:t>50 Jahre Sternberg – </a:t>
            </a:r>
            <a:fld id="{E19E2468-C923-468B-8514-1F83328EBD23}" type="slidenum">
              <a:rPr lang="de-DE" smtClean="0"/>
              <a:pPr/>
              <a:t>6</a:t>
            </a:fld>
            <a:endParaRPr lang="de-DE"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Mit dem Geld wurde zunächst ein Gelände am </a:t>
            </a:r>
            <a:r>
              <a:rPr lang="de-DE" dirty="0" err="1" smtClean="0"/>
              <a:t>Jaffator</a:t>
            </a:r>
            <a:r>
              <a:rPr lang="de-DE" dirty="0" smtClean="0"/>
              <a:t> außerhalb der Altstadt gekauft. Zur Kontrolle und Koordinierung der Arbeit wurde ein Ortskomitee eingesetzt, dass unter der Aufsicht des anglikanischen Bischofs stand. Nun wurde das </a:t>
            </a:r>
            <a:r>
              <a:rPr lang="de-DE" dirty="0" err="1" smtClean="0"/>
              <a:t>Aussätzigenasyl</a:t>
            </a:r>
            <a:r>
              <a:rPr lang="de-DE" dirty="0" smtClean="0"/>
              <a:t> gebaut, in dem circa 10 Personen betreut werden konnten.</a:t>
            </a:r>
          </a:p>
          <a:p>
            <a:r>
              <a:rPr lang="de-DE" dirty="0" smtClean="0"/>
              <a:t>Das Haus war nun fertig, aber wer sollte die Arbeit dort leiten?  Weil  das Ehepaar </a:t>
            </a:r>
            <a:r>
              <a:rPr lang="de-DE" dirty="0" err="1" smtClean="0"/>
              <a:t>Keffenbrinck</a:t>
            </a:r>
            <a:r>
              <a:rPr lang="de-DE" dirty="0" smtClean="0"/>
              <a:t> die Herrnhuter Brüdergemeine kannte und wusste, dass sie in anderen Kontinenten </a:t>
            </a:r>
            <a:r>
              <a:rPr lang="de-DE" dirty="0" err="1" smtClean="0"/>
              <a:t>Aussätzigenarbeit</a:t>
            </a:r>
            <a:r>
              <a:rPr lang="de-DE" dirty="0" smtClean="0"/>
              <a:t> betreiben (Surinam und Südafrika), fragten sie einfach die Unitäts-Direktion, ob sie nicht einen geeigneten Mitarbeiter entsenden könnten.  Nach gründlichen Überlegungen, ob man wirklich an diesem Ort gebraucht würde, hat sich die Unitäts-Direktion zu einer positiven Entscheidung durchgerungen und entsandte das Missionarsehepaar Tappe von Labrador nach Jerusalem.</a:t>
            </a:r>
          </a:p>
          <a:p>
            <a:r>
              <a:rPr lang="de-DE" dirty="0" smtClean="0"/>
              <a:t>Am 30. Mai 1867 fand die feierliche Eröffnung des Asyls statt, die den Namen </a:t>
            </a:r>
            <a:r>
              <a:rPr lang="de-DE" i="1" dirty="0" smtClean="0"/>
              <a:t>Jesus-Hilfe </a:t>
            </a:r>
            <a:r>
              <a:rPr lang="de-DE" dirty="0" smtClean="0"/>
              <a:t>erhielt.</a:t>
            </a:r>
          </a:p>
          <a:p>
            <a:r>
              <a:rPr lang="de-DE" dirty="0" smtClean="0"/>
              <a:t>Die Anfänge waren schwer und es dauerte lange, bis Vertrauen gewachsen war zwischen der </a:t>
            </a:r>
            <a:r>
              <a:rPr lang="de-DE" i="1" dirty="0" smtClean="0"/>
              <a:t>Jesus-Hilfe</a:t>
            </a:r>
            <a:r>
              <a:rPr lang="de-DE" dirty="0" smtClean="0"/>
              <a:t> und den Leprakranken, die ihre verschiedenen lokalen Religionen (Muslime, Juden und Christen).mitbrachten.</a:t>
            </a:r>
          </a:p>
          <a:p>
            <a:r>
              <a:rPr lang="de-DE" sz="2100" dirty="0" smtClean="0">
                <a:solidFill>
                  <a:prstClr val="black"/>
                </a:solidFill>
                <a:latin typeface="Garamond Premr Pro Smbd" pitchFamily="18" charset="0"/>
                <a:sym typeface="Wingdings" pitchFamily="2" charset="2"/>
              </a:rPr>
              <a:t></a:t>
            </a:r>
            <a:r>
              <a:rPr lang="de-DE" i="1" dirty="0" smtClean="0"/>
              <a:t>.</a:t>
            </a:r>
            <a:endParaRPr lang="de-DE" dirty="0"/>
          </a:p>
        </p:txBody>
      </p:sp>
      <p:sp>
        <p:nvSpPr>
          <p:cNvPr id="4" name="Foliennummernplatzhalter 3"/>
          <p:cNvSpPr>
            <a:spLocks noGrp="1"/>
          </p:cNvSpPr>
          <p:nvPr>
            <p:ph type="sldNum" sz="quarter" idx="10"/>
          </p:nvPr>
        </p:nvSpPr>
        <p:spPr/>
        <p:txBody>
          <a:bodyPr/>
          <a:lstStyle/>
          <a:p>
            <a:r>
              <a:rPr lang="de-DE" smtClean="0"/>
              <a:t>50 Jahre Sternberg – </a:t>
            </a:r>
            <a:fld id="{E19E2468-C923-468B-8514-1F83328EBD23}" type="slidenum">
              <a:rPr lang="de-DE" smtClean="0"/>
              <a:pPr/>
              <a:t>7</a:t>
            </a:fld>
            <a:endParaRPr lang="de-DE"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Aber schon bald zeigte sich, dass das Haus zu klein wurde und man plante einen Neubau, der etwas außerhalb des schnell wachsenden Jerusalems liegen sollte. Es sollte zudem ein großzügiges Gebäude werden, zur Betreuung von 60 Patienten, mit Feldern und Gärten zur Selbstversorgung.</a:t>
            </a:r>
          </a:p>
          <a:p>
            <a:r>
              <a:rPr lang="de-DE" dirty="0" smtClean="0"/>
              <a:t>1887 - 20 Jahre nach dem Beginn der Arbeit -  fand die Einweihung der 2. </a:t>
            </a:r>
            <a:r>
              <a:rPr lang="de-DE" i="1" dirty="0" smtClean="0"/>
              <a:t>Jesus-Hilfe</a:t>
            </a:r>
            <a:r>
              <a:rPr lang="de-DE" dirty="0" smtClean="0"/>
              <a:t> statt. Das bedeutete nicht nur eine räumliche Veränderung, sondern auch eine konzeptionelle:  Ein ausgebildeter Arzt aus Deutschland wurde zur Patientenversorgung angestellt und die Diakonissenanstalt der Herrnhuter Brüdergemeine in </a:t>
            </a:r>
            <a:r>
              <a:rPr lang="de-DE" dirty="0" err="1" smtClean="0"/>
              <a:t>Niesky</a:t>
            </a:r>
            <a:r>
              <a:rPr lang="de-DE" dirty="0" smtClean="0"/>
              <a:t> verpflichtete sich, drei Diakonissen zur Pflege zur Verfügung zu stellen.</a:t>
            </a:r>
          </a:p>
          <a:p>
            <a:r>
              <a:rPr lang="de-DE" dirty="0" smtClean="0"/>
              <a:t>Weil nun die wesentliche Arbeit von der Herrnhuter Brüdergemeine getan wurde, zog sich das Ortskomitee zurück und gab die Gesamtverantwortung in die Hand der Herrnhuter Brüdergemeine (1891).</a:t>
            </a:r>
          </a:p>
          <a:p>
            <a:endParaRPr lang="de-DE" dirty="0" smtClean="0"/>
          </a:p>
          <a:p>
            <a:r>
              <a:rPr lang="de-DE" sz="2100" dirty="0" smtClean="0">
                <a:solidFill>
                  <a:prstClr val="black"/>
                </a:solidFill>
                <a:latin typeface="Garamond Premr Pro Smbd" pitchFamily="18" charset="0"/>
                <a:sym typeface="Wingdings" pitchFamily="2" charset="2"/>
              </a:rPr>
              <a:t></a:t>
            </a:r>
            <a:endParaRPr lang="de-DE" dirty="0"/>
          </a:p>
        </p:txBody>
      </p:sp>
      <p:sp>
        <p:nvSpPr>
          <p:cNvPr id="4" name="Foliennummernplatzhalter 3"/>
          <p:cNvSpPr>
            <a:spLocks noGrp="1"/>
          </p:cNvSpPr>
          <p:nvPr>
            <p:ph type="sldNum" sz="quarter" idx="10"/>
          </p:nvPr>
        </p:nvSpPr>
        <p:spPr/>
        <p:txBody>
          <a:bodyPr/>
          <a:lstStyle/>
          <a:p>
            <a:r>
              <a:rPr lang="de-DE" smtClean="0"/>
              <a:t>50 Jahre Sternberg – </a:t>
            </a:r>
            <a:fld id="{E19E2468-C923-468B-8514-1F83328EBD23}" type="slidenum">
              <a:rPr lang="de-DE" smtClean="0"/>
              <a:pPr/>
              <a:t>8</a:t>
            </a:fld>
            <a:endParaRPr lang="de-DE"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1" y="4003944"/>
            <a:ext cx="7099299" cy="5937931"/>
          </a:xfrm>
        </p:spPr>
        <p:txBody>
          <a:bodyPr>
            <a:noAutofit/>
          </a:bodyPr>
          <a:lstStyle/>
          <a:p>
            <a:r>
              <a:rPr lang="de-DE" dirty="0" smtClean="0"/>
              <a:t>30 Jahre lang lief die Arbeit im osmanischen Reich in relativ ruhigen Bahnen ab. Mit dem 1. Weltkrieg sollte sich das aber ändern. Das osmanische Reich brach zusammen und „Lawrence von Arabien“ eroberte Palästina für die Briten. </a:t>
            </a:r>
            <a:r>
              <a:rPr lang="de-DE" sz="2100" dirty="0" smtClean="0">
                <a:solidFill>
                  <a:prstClr val="black"/>
                </a:solidFill>
                <a:latin typeface="Garamond Premr Pro Smbd" pitchFamily="18" charset="0"/>
                <a:sym typeface="Wingdings" pitchFamily="2" charset="2"/>
              </a:rPr>
              <a:t></a:t>
            </a:r>
            <a:r>
              <a:rPr lang="de-DE" dirty="0" smtClean="0"/>
              <a:t> 1917 zog er in Jerusalem ein. Palästina wurde unter das Mandat des Völkerbundes gestellt und von den Briten verwaltet. Dadurch war es schwerer geworden, die </a:t>
            </a:r>
            <a:r>
              <a:rPr lang="de-DE" dirty="0" err="1" smtClean="0"/>
              <a:t>Aussätzigenarbeit</a:t>
            </a:r>
            <a:r>
              <a:rPr lang="de-DE" dirty="0" smtClean="0"/>
              <a:t> von Deutschland aus zu begleiten und zu finanzieren. Die britische Provinz übernahm deshalb 1920 die Verantwortung für die Arbeit. </a:t>
            </a:r>
            <a:r>
              <a:rPr lang="de-DE" sz="2100" dirty="0" smtClean="0">
                <a:solidFill>
                  <a:prstClr val="black"/>
                </a:solidFill>
                <a:latin typeface="Garamond Premr Pro Smbd" pitchFamily="18" charset="0"/>
                <a:sym typeface="Wingdings" pitchFamily="2" charset="2"/>
              </a:rPr>
              <a:t></a:t>
            </a:r>
            <a:r>
              <a:rPr lang="de-DE" dirty="0" smtClean="0"/>
              <a:t>  Die Mandatszeit war geprägt von jüdischen Einwanderungswellen und zunehmenden Auseinandersetzungen zwischen der palästinensischen Bevölkerung und den jüdischen Einwanderern. Nach dem 2. Weltkrieg entschied die UNO, das Gebiet in einen arabischen und einen jüdischen Staat zu teilen. Im Unabhängigkeitskrieg 1948 entstand der Staat Israel. </a:t>
            </a:r>
            <a:r>
              <a:rPr lang="de-DE" sz="2100" dirty="0" smtClean="0">
                <a:solidFill>
                  <a:prstClr val="black"/>
                </a:solidFill>
                <a:latin typeface="Garamond Premr Pro Smbd" pitchFamily="18" charset="0"/>
                <a:sym typeface="Wingdings" pitchFamily="2" charset="2"/>
              </a:rPr>
              <a:t></a:t>
            </a:r>
            <a:r>
              <a:rPr lang="de-DE" dirty="0" smtClean="0"/>
              <a:t> Die arabischen Patienten der</a:t>
            </a:r>
            <a:r>
              <a:rPr lang="de-DE" i="1" dirty="0" smtClean="0"/>
              <a:t> Jesus-Hilfe </a:t>
            </a:r>
            <a:r>
              <a:rPr lang="de-DE" dirty="0" smtClean="0"/>
              <a:t>flohen, weil das Gebäude nun im jüdischen Staatsgebiet lag. Da Israel bald die Sozialfürsorge für die übrig gebliebenen jüdischen Leprapatienten übernahm, wurde das Gebäude 1950 an Israel verkauft, das die Arbeit nun als staatliches Krankenhaus fortführte. </a:t>
            </a:r>
            <a:r>
              <a:rPr lang="de-DE" sz="2100" dirty="0" smtClean="0">
                <a:solidFill>
                  <a:prstClr val="black"/>
                </a:solidFill>
                <a:latin typeface="Garamond Premr Pro Smbd" pitchFamily="18" charset="0"/>
                <a:sym typeface="Wingdings" pitchFamily="2" charset="2"/>
              </a:rPr>
              <a:t> </a:t>
            </a:r>
            <a:endParaRPr lang="de-DE" dirty="0" smtClean="0"/>
          </a:p>
          <a:p>
            <a:r>
              <a:rPr lang="de-DE" dirty="0" smtClean="0"/>
              <a:t>Einige der arabischen Patienten sammelten sich in </a:t>
            </a:r>
            <a:r>
              <a:rPr lang="de-DE" dirty="0" err="1" smtClean="0"/>
              <a:t>Silwan</a:t>
            </a:r>
            <a:r>
              <a:rPr lang="de-DE" dirty="0" smtClean="0"/>
              <a:t> (Ostjerusalem), wo das osmanische Reich einige Zeit ein staatliches Lepraheim geführt hatte. </a:t>
            </a:r>
            <a:r>
              <a:rPr lang="de-DE" sz="2100" dirty="0" smtClean="0">
                <a:solidFill>
                  <a:prstClr val="black"/>
                </a:solidFill>
                <a:latin typeface="Garamond Premr Pro Smbd" pitchFamily="18" charset="0"/>
                <a:sym typeface="Wingdings" pitchFamily="2" charset="2"/>
              </a:rPr>
              <a:t></a:t>
            </a:r>
            <a:endParaRPr lang="de-DE" dirty="0" smtClean="0">
              <a:solidFill>
                <a:prstClr val="black"/>
              </a:solidFill>
            </a:endParaRPr>
          </a:p>
          <a:p>
            <a:endParaRPr lang="de-DE" dirty="0"/>
          </a:p>
        </p:txBody>
      </p:sp>
      <p:sp>
        <p:nvSpPr>
          <p:cNvPr id="4" name="Foliennummernplatzhalter 3"/>
          <p:cNvSpPr>
            <a:spLocks noGrp="1"/>
          </p:cNvSpPr>
          <p:nvPr>
            <p:ph type="sldNum" sz="quarter" idx="10"/>
          </p:nvPr>
        </p:nvSpPr>
        <p:spPr/>
        <p:txBody>
          <a:bodyPr/>
          <a:lstStyle/>
          <a:p>
            <a:r>
              <a:rPr lang="de-DE" dirty="0" smtClean="0"/>
              <a:t>50 Jahre Sternberg – </a:t>
            </a:r>
            <a:fld id="{E19E2468-C923-468B-8514-1F83328EBD23}" type="slidenum">
              <a:rPr lang="de-DE" smtClean="0"/>
              <a:pPr/>
              <a:t>9</a:t>
            </a:fld>
            <a:endParaRPr lang="de-DE"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359" y="1597739"/>
            <a:ext cx="7773282" cy="1102539"/>
          </a:xfrm>
        </p:spPr>
        <p:txBody>
          <a:bodyPr/>
          <a:lstStyle/>
          <a:p>
            <a:r>
              <a:rPr lang="de-DE" dirty="0" smtClean="0"/>
              <a:t>Titelmasterformat durch Klicken bearbeiten</a:t>
            </a:r>
            <a:endParaRPr lang="de-DE" dirty="0"/>
          </a:p>
        </p:txBody>
      </p:sp>
      <p:sp>
        <p:nvSpPr>
          <p:cNvPr id="3" name="Untertitel 2"/>
          <p:cNvSpPr>
            <a:spLocks noGrp="1"/>
          </p:cNvSpPr>
          <p:nvPr>
            <p:ph type="subTitle" idx="1"/>
          </p:nvPr>
        </p:nvSpPr>
        <p:spPr>
          <a:xfrm>
            <a:off x="1371978" y="2914482"/>
            <a:ext cx="6400044" cy="1314226"/>
          </a:xfrm>
        </p:spPr>
        <p:txBody>
          <a:bodyPr/>
          <a:lstStyle>
            <a:lvl1pPr marL="0" indent="0" algn="ctr">
              <a:buNone/>
              <a:defRPr/>
            </a:lvl1pPr>
            <a:lvl2pPr marL="457112" indent="0" algn="ctr">
              <a:buNone/>
              <a:defRPr/>
            </a:lvl2pPr>
            <a:lvl3pPr marL="914225" indent="0" algn="ctr">
              <a:buNone/>
              <a:defRPr/>
            </a:lvl3pPr>
            <a:lvl4pPr marL="1371336" indent="0" algn="ctr">
              <a:buNone/>
              <a:defRPr/>
            </a:lvl4pPr>
            <a:lvl5pPr marL="1828449" indent="0" algn="ctr">
              <a:buNone/>
              <a:defRPr/>
            </a:lvl5pPr>
            <a:lvl6pPr marL="2285562" indent="0" algn="ctr">
              <a:buNone/>
              <a:defRPr/>
            </a:lvl6pPr>
            <a:lvl7pPr marL="2742672" indent="0" algn="ctr">
              <a:buNone/>
              <a:defRPr/>
            </a:lvl7pPr>
            <a:lvl8pPr marL="3199785" indent="0" algn="ctr">
              <a:buNone/>
              <a:defRPr/>
            </a:lvl8pPr>
            <a:lvl9pPr marL="3656898" indent="0" algn="ctr">
              <a:buNone/>
              <a:defRPr/>
            </a:lvl9pPr>
          </a:lstStyle>
          <a:p>
            <a:r>
              <a:rPr lang="de-DE" dirty="0" smtClean="0"/>
              <a:t>Formatvorlage des Untertitelmasters durch Klicken bearbeiten</a:t>
            </a:r>
            <a:endParaRPr lang="de-DE" dirty="0"/>
          </a:p>
        </p:txBody>
      </p:sp>
    </p:spTree>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952" y="5"/>
            <a:ext cx="2170724" cy="4594121"/>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3" y="5"/>
            <a:ext cx="6395005" cy="4594121"/>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transition spd="slow">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0" y="2"/>
            <a:ext cx="6643196" cy="762327"/>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457333" y="1199567"/>
            <a:ext cx="4054201" cy="3394559"/>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32480" y="1199567"/>
            <a:ext cx="4054201" cy="3394559"/>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transition spd="slow">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Obj" preserve="1">
  <p:cSld name="Titel, zwei Inhalte und Inhalt">
    <p:spTree>
      <p:nvGrpSpPr>
        <p:cNvPr id="1" name=""/>
        <p:cNvGrpSpPr/>
        <p:nvPr/>
      </p:nvGrpSpPr>
      <p:grpSpPr>
        <a:xfrm>
          <a:off x="0" y="0"/>
          <a:ext cx="0" cy="0"/>
          <a:chOff x="0" y="0"/>
          <a:chExt cx="0" cy="0"/>
        </a:xfrm>
      </p:grpSpPr>
      <p:sp>
        <p:nvSpPr>
          <p:cNvPr id="2" name="Titel 1"/>
          <p:cNvSpPr>
            <a:spLocks noGrp="1"/>
          </p:cNvSpPr>
          <p:nvPr>
            <p:ph type="title"/>
          </p:nvPr>
        </p:nvSpPr>
        <p:spPr>
          <a:xfrm>
            <a:off x="0" y="2"/>
            <a:ext cx="6643196" cy="762327"/>
          </a:xfrm>
        </p:spPr>
        <p:txBody>
          <a:bodyPr/>
          <a:lstStyle/>
          <a:p>
            <a:r>
              <a:rPr lang="de-DE" smtClean="0"/>
              <a:t>Titelmasterformat durch Klicken bearbeiten</a:t>
            </a:r>
            <a:endParaRPr lang="de-DE"/>
          </a:p>
        </p:txBody>
      </p:sp>
      <p:sp>
        <p:nvSpPr>
          <p:cNvPr id="3" name="Inhaltsplatzhalter 2"/>
          <p:cNvSpPr>
            <a:spLocks noGrp="1"/>
          </p:cNvSpPr>
          <p:nvPr>
            <p:ph sz="quarter" idx="1"/>
          </p:nvPr>
        </p:nvSpPr>
        <p:spPr>
          <a:xfrm>
            <a:off x="457333" y="1199562"/>
            <a:ext cx="4054201" cy="1636798"/>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57333" y="2957326"/>
            <a:ext cx="4054201" cy="1636797"/>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half" idx="3"/>
          </p:nvPr>
        </p:nvSpPr>
        <p:spPr>
          <a:xfrm>
            <a:off x="4632480" y="1199567"/>
            <a:ext cx="4054201" cy="3394559"/>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transition spd="slow">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el, Inhal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0" y="2"/>
            <a:ext cx="6643196" cy="762327"/>
          </a:xfrm>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333" y="1199567"/>
            <a:ext cx="4054201" cy="3394559"/>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632480" y="1199562"/>
            <a:ext cx="4054201" cy="1636798"/>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4632480" y="2957326"/>
            <a:ext cx="4054201" cy="1636797"/>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transition spd="slow">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reserve="1">
  <p:cSld name="Titel, Inhalt und Text">
    <p:spTree>
      <p:nvGrpSpPr>
        <p:cNvPr id="1" name=""/>
        <p:cNvGrpSpPr/>
        <p:nvPr/>
      </p:nvGrpSpPr>
      <p:grpSpPr>
        <a:xfrm>
          <a:off x="0" y="0"/>
          <a:ext cx="0" cy="0"/>
          <a:chOff x="0" y="0"/>
          <a:chExt cx="0" cy="0"/>
        </a:xfrm>
      </p:grpSpPr>
      <p:sp>
        <p:nvSpPr>
          <p:cNvPr id="2" name="Titel 1"/>
          <p:cNvSpPr>
            <a:spLocks noGrp="1"/>
          </p:cNvSpPr>
          <p:nvPr>
            <p:ph type="title"/>
          </p:nvPr>
        </p:nvSpPr>
        <p:spPr>
          <a:xfrm>
            <a:off x="0" y="2"/>
            <a:ext cx="6643196" cy="762327"/>
          </a:xfrm>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333" y="1199567"/>
            <a:ext cx="4054201" cy="3394559"/>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632480" y="1199567"/>
            <a:ext cx="4054201" cy="3394559"/>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transition spd="slow">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fourObj" preserve="1">
  <p:cSld name="Titel und vier Inhalte">
    <p:spTree>
      <p:nvGrpSpPr>
        <p:cNvPr id="1" name=""/>
        <p:cNvGrpSpPr/>
        <p:nvPr/>
      </p:nvGrpSpPr>
      <p:grpSpPr>
        <a:xfrm>
          <a:off x="0" y="0"/>
          <a:ext cx="0" cy="0"/>
          <a:chOff x="0" y="0"/>
          <a:chExt cx="0" cy="0"/>
        </a:xfrm>
      </p:grpSpPr>
      <p:sp>
        <p:nvSpPr>
          <p:cNvPr id="2" name="Titel 1"/>
          <p:cNvSpPr>
            <a:spLocks noGrp="1"/>
          </p:cNvSpPr>
          <p:nvPr>
            <p:ph type="title" sz="quarter"/>
          </p:nvPr>
        </p:nvSpPr>
        <p:spPr>
          <a:xfrm>
            <a:off x="0" y="2"/>
            <a:ext cx="6643196" cy="762327"/>
          </a:xfrm>
        </p:spPr>
        <p:txBody>
          <a:bodyPr/>
          <a:lstStyle/>
          <a:p>
            <a:r>
              <a:rPr lang="de-DE" smtClean="0"/>
              <a:t>Titelmasterformat durch Klicken bearbeiten</a:t>
            </a:r>
            <a:endParaRPr lang="de-DE"/>
          </a:p>
        </p:txBody>
      </p:sp>
      <p:sp>
        <p:nvSpPr>
          <p:cNvPr id="3" name="Inhaltsplatzhalter 2"/>
          <p:cNvSpPr>
            <a:spLocks noGrp="1"/>
          </p:cNvSpPr>
          <p:nvPr>
            <p:ph sz="quarter" idx="1"/>
          </p:nvPr>
        </p:nvSpPr>
        <p:spPr>
          <a:xfrm>
            <a:off x="457333" y="1199562"/>
            <a:ext cx="4054201" cy="1636798"/>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632480" y="1199562"/>
            <a:ext cx="4054201" cy="1636798"/>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457333" y="2957326"/>
            <a:ext cx="4054201" cy="1636797"/>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Inhaltsplatzhalter 5"/>
          <p:cNvSpPr>
            <a:spLocks noGrp="1"/>
          </p:cNvSpPr>
          <p:nvPr>
            <p:ph sz="quarter" idx="4"/>
          </p:nvPr>
        </p:nvSpPr>
        <p:spPr>
          <a:xfrm>
            <a:off x="4632480" y="2957326"/>
            <a:ext cx="4054201" cy="1636797"/>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dirty="0"/>
          </a:p>
        </p:txBody>
      </p:sp>
      <p:sp>
        <p:nvSpPr>
          <p:cNvPr id="3" name="Inhaltsplatzhalter 2"/>
          <p:cNvSpPr>
            <a:spLocks noGrp="1"/>
          </p:cNvSpPr>
          <p:nvPr>
            <p:ph idx="1"/>
          </p:nvPr>
        </p:nvSpPr>
        <p:spPr/>
        <p:txBody>
          <a:bodyPr/>
          <a:lstStyle>
            <a:lvl1pPr>
              <a:buFontTx/>
              <a:buBlip>
                <a:blip r:embed="rId2"/>
              </a:buBlip>
              <a:defRPr sz="2800"/>
            </a:lvl1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cSld>
  <p:clrMapOvr>
    <a:masterClrMapping/>
  </p:clrMapOvr>
  <p:transition spd="slow">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1895" y="3305100"/>
            <a:ext cx="7773282" cy="102189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1895" y="2179878"/>
            <a:ext cx="7773282" cy="1125220"/>
          </a:xfrm>
        </p:spPr>
        <p:txBody>
          <a:bodyPr anchor="b"/>
          <a:lstStyle>
            <a:lvl1pPr marL="0" indent="0">
              <a:buNone/>
              <a:defRPr sz="2000"/>
            </a:lvl1pPr>
            <a:lvl2pPr marL="457112" indent="0">
              <a:buNone/>
              <a:defRPr sz="1800"/>
            </a:lvl2pPr>
            <a:lvl3pPr marL="914225" indent="0">
              <a:buNone/>
              <a:defRPr sz="1600"/>
            </a:lvl3pPr>
            <a:lvl4pPr marL="1371336" indent="0">
              <a:buNone/>
              <a:defRPr sz="1400"/>
            </a:lvl4pPr>
            <a:lvl5pPr marL="1828449" indent="0">
              <a:buNone/>
              <a:defRPr sz="1400"/>
            </a:lvl5pPr>
            <a:lvl6pPr marL="2285562" indent="0">
              <a:buNone/>
              <a:defRPr sz="1400"/>
            </a:lvl6pPr>
            <a:lvl7pPr marL="2742672" indent="0">
              <a:buNone/>
              <a:defRPr sz="1400"/>
            </a:lvl7pPr>
            <a:lvl8pPr marL="3199785" indent="0">
              <a:buNone/>
              <a:defRPr sz="1400"/>
            </a:lvl8pPr>
            <a:lvl9pPr marL="3656898" indent="0">
              <a:buNone/>
              <a:defRPr sz="1400"/>
            </a:lvl9pPr>
          </a:lstStyle>
          <a:p>
            <a:pPr lvl="0"/>
            <a:r>
              <a:rPr lang="de-DE" smtClean="0"/>
              <a:t>Textmasterformate durch Klicken bearbeiten</a:t>
            </a:r>
          </a:p>
        </p:txBody>
      </p:sp>
    </p:spTree>
  </p:cSld>
  <p:clrMapOvr>
    <a:masterClrMapping/>
  </p:clrMapOvr>
  <p:transition spd="slow">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333" y="1199567"/>
            <a:ext cx="4054201" cy="339455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32480" y="1199567"/>
            <a:ext cx="4054201" cy="339455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326" y="205389"/>
            <a:ext cx="8229348" cy="85809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327" y="1151682"/>
            <a:ext cx="4040342" cy="480077"/>
          </a:xfrm>
        </p:spPr>
        <p:txBody>
          <a:bodyPr anchor="b"/>
          <a:lstStyle>
            <a:lvl1pPr marL="0" indent="0">
              <a:buNone/>
              <a:defRPr sz="2400" b="1"/>
            </a:lvl1pPr>
            <a:lvl2pPr marL="457112" indent="0">
              <a:buNone/>
              <a:defRPr sz="2000" b="1"/>
            </a:lvl2pPr>
            <a:lvl3pPr marL="914225" indent="0">
              <a:buNone/>
              <a:defRPr sz="1800" b="1"/>
            </a:lvl3pPr>
            <a:lvl4pPr marL="1371336" indent="0">
              <a:buNone/>
              <a:defRPr sz="1600" b="1"/>
            </a:lvl4pPr>
            <a:lvl5pPr marL="1828449" indent="0">
              <a:buNone/>
              <a:defRPr sz="1600" b="1"/>
            </a:lvl5pPr>
            <a:lvl6pPr marL="2285562" indent="0">
              <a:buNone/>
              <a:defRPr sz="1600" b="1"/>
            </a:lvl6pPr>
            <a:lvl7pPr marL="2742672" indent="0">
              <a:buNone/>
              <a:defRPr sz="1600" b="1"/>
            </a:lvl7pPr>
            <a:lvl8pPr marL="3199785" indent="0">
              <a:buNone/>
              <a:defRPr sz="1600" b="1"/>
            </a:lvl8pPr>
            <a:lvl9pPr marL="3656898"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327" y="1631761"/>
            <a:ext cx="4040342" cy="296236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75" y="1151682"/>
            <a:ext cx="4041603" cy="480077"/>
          </a:xfrm>
        </p:spPr>
        <p:txBody>
          <a:bodyPr anchor="b"/>
          <a:lstStyle>
            <a:lvl1pPr marL="0" indent="0">
              <a:buNone/>
              <a:defRPr sz="2400" b="1"/>
            </a:lvl1pPr>
            <a:lvl2pPr marL="457112" indent="0">
              <a:buNone/>
              <a:defRPr sz="2000" b="1"/>
            </a:lvl2pPr>
            <a:lvl3pPr marL="914225" indent="0">
              <a:buNone/>
              <a:defRPr sz="1800" b="1"/>
            </a:lvl3pPr>
            <a:lvl4pPr marL="1371336" indent="0">
              <a:buNone/>
              <a:defRPr sz="1600" b="1"/>
            </a:lvl4pPr>
            <a:lvl5pPr marL="1828449" indent="0">
              <a:buNone/>
              <a:defRPr sz="1600" b="1"/>
            </a:lvl5pPr>
            <a:lvl6pPr marL="2285562" indent="0">
              <a:buNone/>
              <a:defRPr sz="1600" b="1"/>
            </a:lvl6pPr>
            <a:lvl7pPr marL="2742672" indent="0">
              <a:buNone/>
              <a:defRPr sz="1600" b="1"/>
            </a:lvl7pPr>
            <a:lvl8pPr marL="3199785" indent="0">
              <a:buNone/>
              <a:defRPr sz="1600" b="1"/>
            </a:lvl8pPr>
            <a:lvl9pPr marL="3656898"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75" y="1631761"/>
            <a:ext cx="4041603" cy="296236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Tree>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331" y="205388"/>
            <a:ext cx="3008525" cy="87069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461" y="205388"/>
            <a:ext cx="5111217" cy="43887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331" y="1076080"/>
            <a:ext cx="3008525" cy="3518043"/>
          </a:xfrm>
        </p:spPr>
        <p:txBody>
          <a:bodyPr/>
          <a:lstStyle>
            <a:lvl1pPr marL="0" indent="0">
              <a:buNone/>
              <a:defRPr sz="1400"/>
            </a:lvl1pPr>
            <a:lvl2pPr marL="457112" indent="0">
              <a:buNone/>
              <a:defRPr sz="1200"/>
            </a:lvl2pPr>
            <a:lvl3pPr marL="914225" indent="0">
              <a:buNone/>
              <a:defRPr sz="1000"/>
            </a:lvl3pPr>
            <a:lvl4pPr marL="1371336" indent="0">
              <a:buNone/>
              <a:defRPr sz="900"/>
            </a:lvl4pPr>
            <a:lvl5pPr marL="1828449" indent="0">
              <a:buNone/>
              <a:defRPr sz="900"/>
            </a:lvl5pPr>
            <a:lvl6pPr marL="2285562" indent="0">
              <a:buNone/>
              <a:defRPr sz="900"/>
            </a:lvl6pPr>
            <a:lvl7pPr marL="2742672" indent="0">
              <a:buNone/>
              <a:defRPr sz="900"/>
            </a:lvl7pPr>
            <a:lvl8pPr marL="3199785" indent="0">
              <a:buNone/>
              <a:defRPr sz="900"/>
            </a:lvl8pPr>
            <a:lvl9pPr marL="3656898" indent="0">
              <a:buNone/>
              <a:defRPr sz="900"/>
            </a:lvl9pPr>
          </a:lstStyle>
          <a:p>
            <a:pPr lvl="0"/>
            <a:r>
              <a:rPr lang="de-DE" smtClean="0"/>
              <a:t>Textmasterformate durch Klicken bearbeiten</a:t>
            </a:r>
          </a:p>
        </p:txBody>
      </p:sp>
    </p:spTree>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769" y="3599951"/>
            <a:ext cx="5485392" cy="425895"/>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769" y="459921"/>
            <a:ext cx="5485392" cy="3085847"/>
          </a:xfrm>
        </p:spPr>
        <p:txBody>
          <a:bodyPr/>
          <a:lstStyle>
            <a:lvl1pPr marL="0" indent="0">
              <a:buNone/>
              <a:defRPr sz="3200"/>
            </a:lvl1pPr>
            <a:lvl2pPr marL="457112" indent="0">
              <a:buNone/>
              <a:defRPr sz="2800"/>
            </a:lvl2pPr>
            <a:lvl3pPr marL="914225" indent="0">
              <a:buNone/>
              <a:defRPr sz="2400"/>
            </a:lvl3pPr>
            <a:lvl4pPr marL="1371336" indent="0">
              <a:buNone/>
              <a:defRPr sz="2000"/>
            </a:lvl4pPr>
            <a:lvl5pPr marL="1828449" indent="0">
              <a:buNone/>
              <a:defRPr sz="2000"/>
            </a:lvl5pPr>
            <a:lvl6pPr marL="2285562" indent="0">
              <a:buNone/>
              <a:defRPr sz="2000"/>
            </a:lvl6pPr>
            <a:lvl7pPr marL="2742672" indent="0">
              <a:buNone/>
              <a:defRPr sz="2000"/>
            </a:lvl7pPr>
            <a:lvl8pPr marL="3199785" indent="0">
              <a:buNone/>
              <a:defRPr sz="2000"/>
            </a:lvl8pPr>
            <a:lvl9pPr marL="3656898" indent="0">
              <a:buNone/>
              <a:defRPr sz="2000"/>
            </a:lvl9pPr>
          </a:lstStyle>
          <a:p>
            <a:r>
              <a:rPr lang="de-DE" smtClean="0"/>
              <a:t>Bild durch Klicken auf Symbol hinzufügen</a:t>
            </a:r>
            <a:endParaRPr lang="de-DE"/>
          </a:p>
        </p:txBody>
      </p:sp>
      <p:sp>
        <p:nvSpPr>
          <p:cNvPr id="4" name="Textplatzhalter 3"/>
          <p:cNvSpPr>
            <a:spLocks noGrp="1"/>
          </p:cNvSpPr>
          <p:nvPr>
            <p:ph type="body" sz="half" idx="2"/>
          </p:nvPr>
        </p:nvSpPr>
        <p:spPr>
          <a:xfrm>
            <a:off x="1792769" y="4025842"/>
            <a:ext cx="5485392" cy="603561"/>
          </a:xfrm>
        </p:spPr>
        <p:txBody>
          <a:bodyPr/>
          <a:lstStyle>
            <a:lvl1pPr marL="0" indent="0">
              <a:buNone/>
              <a:defRPr sz="1400"/>
            </a:lvl1pPr>
            <a:lvl2pPr marL="457112" indent="0">
              <a:buNone/>
              <a:defRPr sz="1200"/>
            </a:lvl2pPr>
            <a:lvl3pPr marL="914225" indent="0">
              <a:buNone/>
              <a:defRPr sz="1000"/>
            </a:lvl3pPr>
            <a:lvl4pPr marL="1371336" indent="0">
              <a:buNone/>
              <a:defRPr sz="900"/>
            </a:lvl4pPr>
            <a:lvl5pPr marL="1828449" indent="0">
              <a:buNone/>
              <a:defRPr sz="900"/>
            </a:lvl5pPr>
            <a:lvl6pPr marL="2285562" indent="0">
              <a:buNone/>
              <a:defRPr sz="900"/>
            </a:lvl6pPr>
            <a:lvl7pPr marL="2742672" indent="0">
              <a:buNone/>
              <a:defRPr sz="900"/>
            </a:lvl7pPr>
            <a:lvl8pPr marL="3199785" indent="0">
              <a:buNone/>
              <a:defRPr sz="900"/>
            </a:lvl8pPr>
            <a:lvl9pPr marL="3656898" indent="0">
              <a:buNone/>
              <a:defRPr sz="900"/>
            </a:lvl9pPr>
          </a:lstStyle>
          <a:p>
            <a:pPr lvl="0"/>
            <a:r>
              <a:rPr lang="de-DE" smtClean="0"/>
              <a:t>Textmasterformate durch Klicken bearbeiten</a:t>
            </a:r>
          </a:p>
        </p:txBody>
      </p:sp>
    </p:spTree>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100" name="Rectangle 4"/>
          <p:cNvSpPr>
            <a:spLocks noChangeArrowheads="1"/>
          </p:cNvSpPr>
          <p:nvPr/>
        </p:nvSpPr>
        <p:spPr bwMode="auto">
          <a:xfrm>
            <a:off x="5" y="713190"/>
            <a:ext cx="9138961" cy="4427795"/>
          </a:xfrm>
          <a:prstGeom prst="rect">
            <a:avLst/>
          </a:prstGeom>
          <a:gradFill flip="none" rotWithShape="1">
            <a:gsLst>
              <a:gs pos="80000">
                <a:srgbClr val="000000">
                  <a:alpha val="15000"/>
                </a:srgbClr>
              </a:gs>
              <a:gs pos="95000">
                <a:schemeClr val="bg1"/>
              </a:gs>
            </a:gsLst>
            <a:lin ang="5400000" scaled="1"/>
            <a:tileRect/>
          </a:gradFill>
          <a:ln w="0">
            <a:noFill/>
            <a:miter lim="800000"/>
            <a:headEnd/>
            <a:tailEnd/>
          </a:ln>
          <a:effectLst/>
        </p:spPr>
        <p:txBody>
          <a:bodyPr wrap="none" lIns="91422" tIns="45711" rIns="91422" bIns="45711" anchor="ctr"/>
          <a:lstStyle/>
          <a:p>
            <a:pPr fontAlgn="base">
              <a:spcBef>
                <a:spcPct val="0"/>
              </a:spcBef>
              <a:spcAft>
                <a:spcPct val="0"/>
              </a:spcAft>
            </a:pPr>
            <a:endParaRPr lang="de-DE">
              <a:solidFill>
                <a:srgbClr val="000000"/>
              </a:solidFill>
              <a:latin typeface="Arial" charset="0"/>
            </a:endParaRPr>
          </a:p>
        </p:txBody>
      </p:sp>
      <p:sp>
        <p:nvSpPr>
          <p:cNvPr id="4098" name="Rectangle 2"/>
          <p:cNvSpPr>
            <a:spLocks noGrp="1" noChangeArrowheads="1"/>
          </p:cNvSpPr>
          <p:nvPr>
            <p:ph type="title"/>
          </p:nvPr>
        </p:nvSpPr>
        <p:spPr bwMode="auto">
          <a:xfrm>
            <a:off x="0" y="2"/>
            <a:ext cx="6643196" cy="762327"/>
          </a:xfrm>
          <a:prstGeom prst="rect">
            <a:avLst/>
          </a:prstGeom>
          <a:noFill/>
          <a:ln w="9525">
            <a:noFill/>
            <a:miter lim="800000"/>
            <a:headEnd/>
            <a:tailEnd/>
          </a:ln>
          <a:effectLst/>
        </p:spPr>
        <p:txBody>
          <a:bodyPr vert="horz" wrap="square" lIns="91422" tIns="45711" rIns="91422" bIns="45711" numCol="1" anchor="ctr" anchorCtr="0" compatLnSpc="1">
            <a:prstTxWarp prst="textNoShape">
              <a:avLst/>
            </a:prstTxWarp>
          </a:bodyPr>
          <a:lstStyle/>
          <a:p>
            <a:pPr lvl="0"/>
            <a:r>
              <a:rPr lang="de-DE" dirty="0" smtClean="0"/>
              <a:t>Titelmasterformat durch Klicken bearbeiten</a:t>
            </a:r>
          </a:p>
        </p:txBody>
      </p:sp>
      <p:sp>
        <p:nvSpPr>
          <p:cNvPr id="4099" name="Rectangle 3"/>
          <p:cNvSpPr>
            <a:spLocks noGrp="1" noChangeArrowheads="1"/>
          </p:cNvSpPr>
          <p:nvPr>
            <p:ph type="body" idx="1"/>
          </p:nvPr>
        </p:nvSpPr>
        <p:spPr bwMode="auto">
          <a:xfrm>
            <a:off x="457326" y="1199567"/>
            <a:ext cx="8229348" cy="3394559"/>
          </a:xfrm>
          <a:prstGeom prst="rect">
            <a:avLst/>
          </a:prstGeom>
          <a:noFill/>
          <a:ln w="9525">
            <a:noFill/>
            <a:miter lim="800000"/>
            <a:headEnd/>
            <a:tailEnd/>
          </a:ln>
          <a:effectLst/>
        </p:spPr>
        <p:txBody>
          <a:bodyPr vert="horz" wrap="square" lIns="91422" tIns="45711" rIns="91422" bIns="45711" numCol="1" anchor="t" anchorCtr="0" compatLnSpc="1">
            <a:prstTxWarp prst="textNoShape">
              <a:avLst/>
            </a:prstTxWarp>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pic>
        <p:nvPicPr>
          <p:cNvPr id="4101" name="Picture 5" descr="Logo HMH  neu"/>
          <p:cNvPicPr>
            <a:picLocks noChangeArrowheads="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6911549" y="149949"/>
            <a:ext cx="2010723" cy="477557"/>
          </a:xfrm>
          <a:prstGeom prst="rect">
            <a:avLst/>
          </a:prstGeom>
          <a:noFill/>
          <a:ln w="9525">
            <a:noFill/>
            <a:miter lim="800000"/>
            <a:headEnd/>
            <a:tailEnd/>
          </a:ln>
        </p:spPr>
      </p:pic>
      <p:sp>
        <p:nvSpPr>
          <p:cNvPr id="4102" name="Rectangle 6"/>
          <p:cNvSpPr>
            <a:spLocks noChangeArrowheads="1"/>
          </p:cNvSpPr>
          <p:nvPr/>
        </p:nvSpPr>
        <p:spPr bwMode="auto">
          <a:xfrm>
            <a:off x="5" y="713190"/>
            <a:ext cx="9138961" cy="27721"/>
          </a:xfrm>
          <a:prstGeom prst="rect">
            <a:avLst/>
          </a:prstGeom>
          <a:solidFill>
            <a:srgbClr val="F47920"/>
          </a:solidFill>
          <a:ln w="9525">
            <a:noFill/>
            <a:miter lim="800000"/>
            <a:headEnd/>
            <a:tailEnd/>
          </a:ln>
          <a:effectLst/>
          <a:scene3d>
            <a:camera prst="orthographicFront"/>
            <a:lightRig rig="threePt" dir="t"/>
          </a:scene3d>
          <a:sp3d>
            <a:bevelT/>
            <a:bevelB/>
          </a:sp3d>
        </p:spPr>
        <p:txBody>
          <a:bodyPr wrap="none" lIns="91422" tIns="45711" rIns="91422" bIns="45711" anchor="ctr"/>
          <a:lstStyle/>
          <a:p>
            <a:pPr fontAlgn="base">
              <a:spcBef>
                <a:spcPct val="0"/>
              </a:spcBef>
              <a:spcAft>
                <a:spcPct val="0"/>
              </a:spcAft>
            </a:pPr>
            <a:endParaRPr lang="de-DE">
              <a:solidFill>
                <a:srgbClr val="000000"/>
              </a:solidFill>
              <a:latin typeface="Arial"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ransition spd="slow">
    <p:wipe dir="r"/>
  </p:transition>
  <p:timing>
    <p:tnLst>
      <p:par>
        <p:cTn id="1" dur="indefinite" restart="never" nodeType="tmRoot"/>
      </p:par>
    </p:tnLst>
  </p:timing>
  <p:txStyles>
    <p:titleStyle>
      <a:lvl1pPr algn="l" rtl="0" eaLnBrk="1" fontAlgn="base" hangingPunct="1">
        <a:spcBef>
          <a:spcPct val="0"/>
        </a:spcBef>
        <a:spcAft>
          <a:spcPct val="0"/>
        </a:spcAft>
        <a:defRPr sz="3200">
          <a:solidFill>
            <a:schemeClr val="tx2"/>
          </a:solidFill>
          <a:effectLst/>
          <a:latin typeface="+mj-lt"/>
          <a:ea typeface="+mj-ea"/>
          <a:cs typeface="+mj-cs"/>
        </a:defRPr>
      </a:lvl1pPr>
      <a:lvl2pPr algn="l" rtl="0" eaLnBrk="1" fontAlgn="base" hangingPunct="1">
        <a:spcBef>
          <a:spcPct val="0"/>
        </a:spcBef>
        <a:spcAft>
          <a:spcPct val="0"/>
        </a:spcAft>
        <a:defRPr sz="3200">
          <a:solidFill>
            <a:schemeClr val="tx2"/>
          </a:solidFill>
          <a:latin typeface="Futura Hv BT" pitchFamily="34" charset="0"/>
        </a:defRPr>
      </a:lvl2pPr>
      <a:lvl3pPr algn="l" rtl="0" eaLnBrk="1" fontAlgn="base" hangingPunct="1">
        <a:spcBef>
          <a:spcPct val="0"/>
        </a:spcBef>
        <a:spcAft>
          <a:spcPct val="0"/>
        </a:spcAft>
        <a:defRPr sz="3200">
          <a:solidFill>
            <a:schemeClr val="tx2"/>
          </a:solidFill>
          <a:latin typeface="Futura Hv BT" pitchFamily="34" charset="0"/>
        </a:defRPr>
      </a:lvl3pPr>
      <a:lvl4pPr algn="l" rtl="0" eaLnBrk="1" fontAlgn="base" hangingPunct="1">
        <a:spcBef>
          <a:spcPct val="0"/>
        </a:spcBef>
        <a:spcAft>
          <a:spcPct val="0"/>
        </a:spcAft>
        <a:defRPr sz="3200">
          <a:solidFill>
            <a:schemeClr val="tx2"/>
          </a:solidFill>
          <a:latin typeface="Futura Hv BT" pitchFamily="34" charset="0"/>
        </a:defRPr>
      </a:lvl4pPr>
      <a:lvl5pPr algn="l" rtl="0" eaLnBrk="1" fontAlgn="base" hangingPunct="1">
        <a:spcBef>
          <a:spcPct val="0"/>
        </a:spcBef>
        <a:spcAft>
          <a:spcPct val="0"/>
        </a:spcAft>
        <a:defRPr sz="3200">
          <a:solidFill>
            <a:schemeClr val="tx2"/>
          </a:solidFill>
          <a:latin typeface="Futura Hv BT" pitchFamily="34" charset="0"/>
        </a:defRPr>
      </a:lvl5pPr>
      <a:lvl6pPr marL="457112" algn="l" rtl="0" eaLnBrk="1" fontAlgn="base" hangingPunct="1">
        <a:spcBef>
          <a:spcPct val="0"/>
        </a:spcBef>
        <a:spcAft>
          <a:spcPct val="0"/>
        </a:spcAft>
        <a:defRPr sz="3200">
          <a:solidFill>
            <a:schemeClr val="tx2"/>
          </a:solidFill>
          <a:latin typeface="Futura Hv BT" pitchFamily="34" charset="0"/>
        </a:defRPr>
      </a:lvl6pPr>
      <a:lvl7pPr marL="914225" algn="l" rtl="0" eaLnBrk="1" fontAlgn="base" hangingPunct="1">
        <a:spcBef>
          <a:spcPct val="0"/>
        </a:spcBef>
        <a:spcAft>
          <a:spcPct val="0"/>
        </a:spcAft>
        <a:defRPr sz="3200">
          <a:solidFill>
            <a:schemeClr val="tx2"/>
          </a:solidFill>
          <a:latin typeface="Futura Hv BT" pitchFamily="34" charset="0"/>
        </a:defRPr>
      </a:lvl7pPr>
      <a:lvl8pPr marL="1371336" algn="l" rtl="0" eaLnBrk="1" fontAlgn="base" hangingPunct="1">
        <a:spcBef>
          <a:spcPct val="0"/>
        </a:spcBef>
        <a:spcAft>
          <a:spcPct val="0"/>
        </a:spcAft>
        <a:defRPr sz="3200">
          <a:solidFill>
            <a:schemeClr val="tx2"/>
          </a:solidFill>
          <a:latin typeface="Futura Hv BT" pitchFamily="34" charset="0"/>
        </a:defRPr>
      </a:lvl8pPr>
      <a:lvl9pPr marL="1828449" algn="l" rtl="0" eaLnBrk="1" fontAlgn="base" hangingPunct="1">
        <a:spcBef>
          <a:spcPct val="0"/>
        </a:spcBef>
        <a:spcAft>
          <a:spcPct val="0"/>
        </a:spcAft>
        <a:defRPr sz="3200">
          <a:solidFill>
            <a:schemeClr val="tx2"/>
          </a:solidFill>
          <a:latin typeface="Futura Hv BT" pitchFamily="34" charset="0"/>
        </a:defRPr>
      </a:lvl9pPr>
    </p:titleStyle>
    <p:bodyStyle>
      <a:lvl1pPr marL="342834" indent="-342834" algn="l" rtl="0" eaLnBrk="1" fontAlgn="base" hangingPunct="1">
        <a:spcBef>
          <a:spcPct val="20000"/>
        </a:spcBef>
        <a:spcAft>
          <a:spcPct val="0"/>
        </a:spcAft>
        <a:buClr>
          <a:srgbClr val="F47920"/>
        </a:buClr>
        <a:buFontTx/>
        <a:buBlip>
          <a:blip r:embed="rId19"/>
        </a:buBlip>
        <a:defRPr sz="2800">
          <a:solidFill>
            <a:schemeClr val="tx1"/>
          </a:solidFill>
          <a:latin typeface="+mn-lt"/>
          <a:ea typeface="+mn-ea"/>
          <a:cs typeface="+mn-cs"/>
        </a:defRPr>
      </a:lvl1pPr>
      <a:lvl2pPr marL="742807" indent="-285694" algn="l" rtl="0" eaLnBrk="1" fontAlgn="base" hangingPunct="1">
        <a:spcBef>
          <a:spcPct val="20000"/>
        </a:spcBef>
        <a:spcAft>
          <a:spcPct val="0"/>
        </a:spcAft>
        <a:buChar char="–"/>
        <a:defRPr sz="2800">
          <a:solidFill>
            <a:schemeClr val="tx1"/>
          </a:solidFill>
          <a:latin typeface="+mn-lt"/>
        </a:defRPr>
      </a:lvl2pPr>
      <a:lvl3pPr marL="1142781" indent="-228555" algn="l" rtl="0" eaLnBrk="1" fontAlgn="base" hangingPunct="1">
        <a:spcBef>
          <a:spcPct val="20000"/>
        </a:spcBef>
        <a:spcAft>
          <a:spcPct val="0"/>
        </a:spcAft>
        <a:buChar char="•"/>
        <a:defRPr sz="2400">
          <a:solidFill>
            <a:schemeClr val="tx1"/>
          </a:solidFill>
          <a:latin typeface="+mn-lt"/>
        </a:defRPr>
      </a:lvl3pPr>
      <a:lvl4pPr marL="1599893" indent="-228555" algn="l" rtl="0" eaLnBrk="1" fontAlgn="base" hangingPunct="1">
        <a:spcBef>
          <a:spcPct val="20000"/>
        </a:spcBef>
        <a:spcAft>
          <a:spcPct val="0"/>
        </a:spcAft>
        <a:buChar char="–"/>
        <a:defRPr sz="2000">
          <a:solidFill>
            <a:schemeClr val="tx1"/>
          </a:solidFill>
          <a:latin typeface="+mn-lt"/>
        </a:defRPr>
      </a:lvl4pPr>
      <a:lvl5pPr marL="2057006" indent="-228555" algn="l" rtl="0" eaLnBrk="1" fontAlgn="base" hangingPunct="1">
        <a:spcBef>
          <a:spcPct val="20000"/>
        </a:spcBef>
        <a:spcAft>
          <a:spcPct val="0"/>
        </a:spcAft>
        <a:buChar char="»"/>
        <a:defRPr sz="2000">
          <a:solidFill>
            <a:schemeClr val="tx1"/>
          </a:solidFill>
          <a:latin typeface="+mn-lt"/>
        </a:defRPr>
      </a:lvl5pPr>
      <a:lvl6pPr marL="2514117" indent="-228555" algn="l" rtl="0" eaLnBrk="1" fontAlgn="base" hangingPunct="1">
        <a:spcBef>
          <a:spcPct val="20000"/>
        </a:spcBef>
        <a:spcAft>
          <a:spcPct val="0"/>
        </a:spcAft>
        <a:buChar char="»"/>
        <a:defRPr sz="2000">
          <a:solidFill>
            <a:schemeClr val="tx1"/>
          </a:solidFill>
          <a:latin typeface="+mn-lt"/>
        </a:defRPr>
      </a:lvl6pPr>
      <a:lvl7pPr marL="2971230" indent="-228555" algn="l" rtl="0" eaLnBrk="1" fontAlgn="base" hangingPunct="1">
        <a:spcBef>
          <a:spcPct val="20000"/>
        </a:spcBef>
        <a:spcAft>
          <a:spcPct val="0"/>
        </a:spcAft>
        <a:buChar char="»"/>
        <a:defRPr sz="2000">
          <a:solidFill>
            <a:schemeClr val="tx1"/>
          </a:solidFill>
          <a:latin typeface="+mn-lt"/>
        </a:defRPr>
      </a:lvl7pPr>
      <a:lvl8pPr marL="3428342" indent="-228555" algn="l" rtl="0" eaLnBrk="1" fontAlgn="base" hangingPunct="1">
        <a:spcBef>
          <a:spcPct val="20000"/>
        </a:spcBef>
        <a:spcAft>
          <a:spcPct val="0"/>
        </a:spcAft>
        <a:buChar char="»"/>
        <a:defRPr sz="2000">
          <a:solidFill>
            <a:schemeClr val="tx1"/>
          </a:solidFill>
          <a:latin typeface="+mn-lt"/>
        </a:defRPr>
      </a:lvl8pPr>
      <a:lvl9pPr marL="3885454" indent="-228555" algn="l" rtl="0" eaLnBrk="1" fontAlgn="base" hangingPunct="1">
        <a:spcBef>
          <a:spcPct val="20000"/>
        </a:spcBef>
        <a:spcAft>
          <a:spcPct val="0"/>
        </a:spcAft>
        <a:buChar char="»"/>
        <a:defRPr sz="2000">
          <a:solidFill>
            <a:schemeClr val="tx1"/>
          </a:solidFill>
          <a:latin typeface="+mn-lt"/>
        </a:defRPr>
      </a:lvl9pPr>
    </p:bodyStyle>
    <p:otherStyle>
      <a:defPPr>
        <a:defRPr lang="de-DE"/>
      </a:defPPr>
      <a:lvl1pPr marL="0" algn="l" defTabSz="914225" rtl="0" eaLnBrk="1" latinLnBrk="0" hangingPunct="1">
        <a:defRPr sz="1800" kern="1200">
          <a:solidFill>
            <a:schemeClr val="tx1"/>
          </a:solidFill>
          <a:latin typeface="+mn-lt"/>
          <a:ea typeface="+mn-ea"/>
          <a:cs typeface="+mn-cs"/>
        </a:defRPr>
      </a:lvl1pPr>
      <a:lvl2pPr marL="457112" algn="l" defTabSz="914225" rtl="0" eaLnBrk="1" latinLnBrk="0" hangingPunct="1">
        <a:defRPr sz="1800" kern="1200">
          <a:solidFill>
            <a:schemeClr val="tx1"/>
          </a:solidFill>
          <a:latin typeface="+mn-lt"/>
          <a:ea typeface="+mn-ea"/>
          <a:cs typeface="+mn-cs"/>
        </a:defRPr>
      </a:lvl2pPr>
      <a:lvl3pPr marL="914225" algn="l" defTabSz="914225" rtl="0" eaLnBrk="1" latinLnBrk="0" hangingPunct="1">
        <a:defRPr sz="1800" kern="1200">
          <a:solidFill>
            <a:schemeClr val="tx1"/>
          </a:solidFill>
          <a:latin typeface="+mn-lt"/>
          <a:ea typeface="+mn-ea"/>
          <a:cs typeface="+mn-cs"/>
        </a:defRPr>
      </a:lvl3pPr>
      <a:lvl4pPr marL="1371336" algn="l" defTabSz="914225" rtl="0" eaLnBrk="1" latinLnBrk="0" hangingPunct="1">
        <a:defRPr sz="1800" kern="1200">
          <a:solidFill>
            <a:schemeClr val="tx1"/>
          </a:solidFill>
          <a:latin typeface="+mn-lt"/>
          <a:ea typeface="+mn-ea"/>
          <a:cs typeface="+mn-cs"/>
        </a:defRPr>
      </a:lvl4pPr>
      <a:lvl5pPr marL="1828449" algn="l" defTabSz="914225" rtl="0" eaLnBrk="1" latinLnBrk="0" hangingPunct="1">
        <a:defRPr sz="1800" kern="1200">
          <a:solidFill>
            <a:schemeClr val="tx1"/>
          </a:solidFill>
          <a:latin typeface="+mn-lt"/>
          <a:ea typeface="+mn-ea"/>
          <a:cs typeface="+mn-cs"/>
        </a:defRPr>
      </a:lvl5pPr>
      <a:lvl6pPr marL="2285562" algn="l" defTabSz="914225" rtl="0" eaLnBrk="1" latinLnBrk="0" hangingPunct="1">
        <a:defRPr sz="1800" kern="1200">
          <a:solidFill>
            <a:schemeClr val="tx1"/>
          </a:solidFill>
          <a:latin typeface="+mn-lt"/>
          <a:ea typeface="+mn-ea"/>
          <a:cs typeface="+mn-cs"/>
        </a:defRPr>
      </a:lvl6pPr>
      <a:lvl7pPr marL="2742672" algn="l" defTabSz="914225" rtl="0" eaLnBrk="1" latinLnBrk="0" hangingPunct="1">
        <a:defRPr sz="1800" kern="1200">
          <a:solidFill>
            <a:schemeClr val="tx1"/>
          </a:solidFill>
          <a:latin typeface="+mn-lt"/>
          <a:ea typeface="+mn-ea"/>
          <a:cs typeface="+mn-cs"/>
        </a:defRPr>
      </a:lvl7pPr>
      <a:lvl8pPr marL="3199785" algn="l" defTabSz="914225" rtl="0" eaLnBrk="1" latinLnBrk="0" hangingPunct="1">
        <a:defRPr sz="1800" kern="1200">
          <a:solidFill>
            <a:schemeClr val="tx1"/>
          </a:solidFill>
          <a:latin typeface="+mn-lt"/>
          <a:ea typeface="+mn-ea"/>
          <a:cs typeface="+mn-cs"/>
        </a:defRPr>
      </a:lvl8pPr>
      <a:lvl9pPr marL="3656898" algn="l" defTabSz="91422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50%20Jahre%20Sternberg%202E.pdf"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7.wmf"/><Relationship Id="rId5" Type="http://schemas.openxmlformats.org/officeDocument/2006/relationships/image" Target="../media/image16.wmf"/><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jpeg"/></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9.jpeg"/><Relationship Id="rId7" Type="http://schemas.openxmlformats.org/officeDocument/2006/relationships/image" Target="../media/image42.wmf"/><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27.wmf"/><Relationship Id="rId5" Type="http://schemas.openxmlformats.org/officeDocument/2006/relationships/image" Target="../media/image41.jpeg"/><Relationship Id="rId10" Type="http://schemas.openxmlformats.org/officeDocument/2006/relationships/image" Target="../media/image45.jpeg"/><Relationship Id="rId4" Type="http://schemas.openxmlformats.org/officeDocument/2006/relationships/image" Target="../media/image40.jpeg"/><Relationship Id="rId9" Type="http://schemas.openxmlformats.org/officeDocument/2006/relationships/image" Target="../media/image44.jpeg"/></Relationships>
</file>

<file path=ppt/slides/_rels/slide2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47.jpeg"/></Relationships>
</file>

<file path=ppt/slides/_rels/slide2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49.jpeg"/></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24.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50.jpeg"/><Relationship Id="rId7" Type="http://schemas.openxmlformats.org/officeDocument/2006/relationships/image" Target="../media/image54.jpe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2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56.jpeg"/><Relationship Id="rId4" Type="http://schemas.openxmlformats.org/officeDocument/2006/relationships/image" Target="../media/image55.jpeg"/></Relationships>
</file>

<file path=ppt/slides/_rels/slide2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58.jpeg"/><Relationship Id="rId4" Type="http://schemas.openxmlformats.org/officeDocument/2006/relationships/image" Target="../media/image57.jpeg"/></Relationships>
</file>

<file path=ppt/slides/_rels/slide2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60.jpeg"/><Relationship Id="rId4" Type="http://schemas.openxmlformats.org/officeDocument/2006/relationships/image" Target="../media/image59.jpeg"/></Relationships>
</file>

<file path=ppt/slides/_rels/slide2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62.jpeg"/><Relationship Id="rId4" Type="http://schemas.openxmlformats.org/officeDocument/2006/relationships/image" Target="../media/image61.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51.jpeg"/></Relationships>
</file>

<file path=ppt/slides/_rels/slide3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51.jpeg"/></Relationships>
</file>

<file path=ppt/slides/_rels/slide3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66.jpeg"/><Relationship Id="rId5" Type="http://schemas.openxmlformats.org/officeDocument/2006/relationships/image" Target="../media/image65.jpeg"/><Relationship Id="rId4" Type="http://schemas.openxmlformats.org/officeDocument/2006/relationships/image" Target="../media/image51.jpeg"/></Relationships>
</file>

<file path=ppt/slides/_rels/slide3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68.jpeg"/><Relationship Id="rId5" Type="http://schemas.openxmlformats.org/officeDocument/2006/relationships/image" Target="../media/image67.jpeg"/><Relationship Id="rId4" Type="http://schemas.openxmlformats.org/officeDocument/2006/relationships/image" Target="../media/image51.jpeg"/></Relationships>
</file>

<file path=ppt/slides/_rels/slide3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4.xml"/><Relationship Id="rId1" Type="http://schemas.openxmlformats.org/officeDocument/2006/relationships/slideLayout" Target="../slideLayouts/slideLayout7.xml"/><Relationship Id="rId5" Type="http://schemas.openxmlformats.org/officeDocument/2006/relationships/image" Target="../media/image69.jpeg"/><Relationship Id="rId4" Type="http://schemas.openxmlformats.org/officeDocument/2006/relationships/image" Target="../media/image51.jpeg"/></Relationships>
</file>

<file path=ppt/slides/_rels/slide3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6.xml"/><Relationship Id="rId1" Type="http://schemas.openxmlformats.org/officeDocument/2006/relationships/slideLayout" Target="../slideLayouts/slideLayout7.xml"/><Relationship Id="rId5" Type="http://schemas.openxmlformats.org/officeDocument/2006/relationships/image" Target="../media/image71.jpeg"/><Relationship Id="rId4" Type="http://schemas.openxmlformats.org/officeDocument/2006/relationships/image" Target="../media/image70.jpeg"/></Relationships>
</file>

<file path=ppt/slides/_rels/slide3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7.xml"/><Relationship Id="rId1" Type="http://schemas.openxmlformats.org/officeDocument/2006/relationships/slideLayout" Target="../slideLayouts/slideLayout7.xml"/><Relationship Id="rId5" Type="http://schemas.openxmlformats.org/officeDocument/2006/relationships/image" Target="../media/image73.jpeg"/><Relationship Id="rId4" Type="http://schemas.openxmlformats.org/officeDocument/2006/relationships/image" Target="../media/image72.jpeg"/></Relationships>
</file>

<file path=ppt/slides/_rels/slide3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8.xml"/><Relationship Id="rId1" Type="http://schemas.openxmlformats.org/officeDocument/2006/relationships/slideLayout" Target="../slideLayouts/slideLayout7.xml"/><Relationship Id="rId5" Type="http://schemas.openxmlformats.org/officeDocument/2006/relationships/image" Target="../media/image75.jpeg"/><Relationship Id="rId4" Type="http://schemas.openxmlformats.org/officeDocument/2006/relationships/image" Target="../media/image74.jpeg"/></Relationships>
</file>

<file path=ppt/slides/_rels/slide3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0.xml"/><Relationship Id="rId1" Type="http://schemas.openxmlformats.org/officeDocument/2006/relationships/slideLayout" Target="../slideLayouts/slideLayout7.xml"/><Relationship Id="rId5" Type="http://schemas.openxmlformats.org/officeDocument/2006/relationships/image" Target="../media/image77.jpeg"/><Relationship Id="rId4" Type="http://schemas.openxmlformats.org/officeDocument/2006/relationships/image" Target="../media/image76.jpeg"/></Relationships>
</file>

<file path=ppt/slides/_rels/slide4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1.xml"/><Relationship Id="rId1" Type="http://schemas.openxmlformats.org/officeDocument/2006/relationships/slideLayout" Target="../slideLayouts/slideLayout7.xml"/><Relationship Id="rId5" Type="http://schemas.openxmlformats.org/officeDocument/2006/relationships/image" Target="../media/image79.jpeg"/><Relationship Id="rId4" Type="http://schemas.openxmlformats.org/officeDocument/2006/relationships/image" Target="../media/image78.jpeg"/></Relationships>
</file>

<file path=ppt/slides/_rels/slide42.xml.rels><?xml version="1.0" encoding="UTF-8" standalone="yes"?>
<Relationships xmlns="http://schemas.openxmlformats.org/package/2006/relationships"><Relationship Id="rId8" Type="http://schemas.openxmlformats.org/officeDocument/2006/relationships/image" Target="../media/image80.jpeg"/><Relationship Id="rId13" Type="http://schemas.openxmlformats.org/officeDocument/2006/relationships/image" Target="../media/image85.jpeg"/><Relationship Id="rId3" Type="http://schemas.openxmlformats.org/officeDocument/2006/relationships/image" Target="../media/image50.jpeg"/><Relationship Id="rId7" Type="http://schemas.openxmlformats.org/officeDocument/2006/relationships/image" Target="../media/image54.jpeg"/><Relationship Id="rId12" Type="http://schemas.openxmlformats.org/officeDocument/2006/relationships/image" Target="../media/image84.jpeg"/><Relationship Id="rId17" Type="http://schemas.openxmlformats.org/officeDocument/2006/relationships/image" Target="../media/image89.jpeg"/><Relationship Id="rId2" Type="http://schemas.openxmlformats.org/officeDocument/2006/relationships/notesSlide" Target="../notesSlides/notesSlide42.xml"/><Relationship Id="rId16" Type="http://schemas.openxmlformats.org/officeDocument/2006/relationships/image" Target="../media/image88.jpeg"/><Relationship Id="rId1" Type="http://schemas.openxmlformats.org/officeDocument/2006/relationships/slideLayout" Target="../slideLayouts/slideLayout7.xml"/><Relationship Id="rId6" Type="http://schemas.openxmlformats.org/officeDocument/2006/relationships/image" Target="../media/image53.jpeg"/><Relationship Id="rId11" Type="http://schemas.openxmlformats.org/officeDocument/2006/relationships/image" Target="../media/image83.jpeg"/><Relationship Id="rId5" Type="http://schemas.openxmlformats.org/officeDocument/2006/relationships/image" Target="../media/image52.jpeg"/><Relationship Id="rId15" Type="http://schemas.openxmlformats.org/officeDocument/2006/relationships/image" Target="../media/image87.jpeg"/><Relationship Id="rId10" Type="http://schemas.openxmlformats.org/officeDocument/2006/relationships/image" Target="../media/image82.jpeg"/><Relationship Id="rId4" Type="http://schemas.openxmlformats.org/officeDocument/2006/relationships/image" Target="../media/image51.jpeg"/><Relationship Id="rId9" Type="http://schemas.openxmlformats.org/officeDocument/2006/relationships/image" Target="../media/image81.jpeg"/><Relationship Id="rId14" Type="http://schemas.openxmlformats.org/officeDocument/2006/relationships/image" Target="../media/image86.jpeg"/></Relationships>
</file>

<file path=ppt/slides/_rels/slide43.xml.rels><?xml version="1.0" encoding="UTF-8" standalone="yes"?>
<Relationships xmlns="http://schemas.openxmlformats.org/package/2006/relationships"><Relationship Id="rId8" Type="http://schemas.openxmlformats.org/officeDocument/2006/relationships/image" Target="../media/image95.jpeg"/><Relationship Id="rId13" Type="http://schemas.openxmlformats.org/officeDocument/2006/relationships/image" Target="../media/image100.jpeg"/><Relationship Id="rId18" Type="http://schemas.openxmlformats.org/officeDocument/2006/relationships/image" Target="../media/image105.jpeg"/><Relationship Id="rId26" Type="http://schemas.openxmlformats.org/officeDocument/2006/relationships/image" Target="../media/image113.jpeg"/><Relationship Id="rId3" Type="http://schemas.openxmlformats.org/officeDocument/2006/relationships/image" Target="../media/image90.jpeg"/><Relationship Id="rId21" Type="http://schemas.openxmlformats.org/officeDocument/2006/relationships/image" Target="../media/image108.jpeg"/><Relationship Id="rId7" Type="http://schemas.openxmlformats.org/officeDocument/2006/relationships/image" Target="../media/image94.jpeg"/><Relationship Id="rId12" Type="http://schemas.openxmlformats.org/officeDocument/2006/relationships/image" Target="../media/image99.jpeg"/><Relationship Id="rId17" Type="http://schemas.openxmlformats.org/officeDocument/2006/relationships/image" Target="../media/image104.jpeg"/><Relationship Id="rId25" Type="http://schemas.openxmlformats.org/officeDocument/2006/relationships/image" Target="../media/image112.jpeg"/><Relationship Id="rId2" Type="http://schemas.openxmlformats.org/officeDocument/2006/relationships/notesSlide" Target="../notesSlides/notesSlide43.xml"/><Relationship Id="rId16" Type="http://schemas.openxmlformats.org/officeDocument/2006/relationships/image" Target="../media/image103.jpeg"/><Relationship Id="rId20" Type="http://schemas.openxmlformats.org/officeDocument/2006/relationships/image" Target="../media/image107.jpeg"/><Relationship Id="rId29" Type="http://schemas.openxmlformats.org/officeDocument/2006/relationships/image" Target="../media/image116.jpeg"/><Relationship Id="rId1" Type="http://schemas.openxmlformats.org/officeDocument/2006/relationships/slideLayout" Target="../slideLayouts/slideLayout7.xml"/><Relationship Id="rId6" Type="http://schemas.openxmlformats.org/officeDocument/2006/relationships/image" Target="../media/image93.jpeg"/><Relationship Id="rId11" Type="http://schemas.openxmlformats.org/officeDocument/2006/relationships/image" Target="../media/image98.jpeg"/><Relationship Id="rId24" Type="http://schemas.openxmlformats.org/officeDocument/2006/relationships/image" Target="../media/image111.jpeg"/><Relationship Id="rId5" Type="http://schemas.openxmlformats.org/officeDocument/2006/relationships/image" Target="../media/image92.jpeg"/><Relationship Id="rId15" Type="http://schemas.openxmlformats.org/officeDocument/2006/relationships/image" Target="../media/image102.jpeg"/><Relationship Id="rId23" Type="http://schemas.openxmlformats.org/officeDocument/2006/relationships/image" Target="../media/image110.jpeg"/><Relationship Id="rId28" Type="http://schemas.openxmlformats.org/officeDocument/2006/relationships/image" Target="../media/image115.jpeg"/><Relationship Id="rId10" Type="http://schemas.openxmlformats.org/officeDocument/2006/relationships/image" Target="../media/image97.jpeg"/><Relationship Id="rId19" Type="http://schemas.openxmlformats.org/officeDocument/2006/relationships/image" Target="../media/image106.jpeg"/><Relationship Id="rId31" Type="http://schemas.openxmlformats.org/officeDocument/2006/relationships/image" Target="../media/image118.jpeg"/><Relationship Id="rId4" Type="http://schemas.openxmlformats.org/officeDocument/2006/relationships/image" Target="../media/image91.jpeg"/><Relationship Id="rId9" Type="http://schemas.openxmlformats.org/officeDocument/2006/relationships/image" Target="../media/image96.jpeg"/><Relationship Id="rId14" Type="http://schemas.openxmlformats.org/officeDocument/2006/relationships/image" Target="../media/image101.jpeg"/><Relationship Id="rId22" Type="http://schemas.openxmlformats.org/officeDocument/2006/relationships/image" Target="../media/image109.jpeg"/><Relationship Id="rId27" Type="http://schemas.openxmlformats.org/officeDocument/2006/relationships/image" Target="../media/image114.jpeg"/><Relationship Id="rId30" Type="http://schemas.openxmlformats.org/officeDocument/2006/relationships/image" Target="../media/image117.jpe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119.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wmf"/><Relationship Id="rId4" Type="http://schemas.openxmlformats.org/officeDocument/2006/relationships/image" Target="../media/image17.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500430" y="1357304"/>
            <a:ext cx="5315401" cy="1102539"/>
          </a:xfrm>
          <a:effectLst/>
        </p:spPr>
        <p:txBody>
          <a:bodyPr/>
          <a:lstStyle/>
          <a:p>
            <a:r>
              <a:rPr lang="de-DE" b="1" dirty="0" smtClean="0">
                <a:latin typeface="+mn-lt"/>
              </a:rPr>
              <a:t>Der Sternberg</a:t>
            </a:r>
            <a:endParaRPr lang="de-DE" b="1" dirty="0">
              <a:latin typeface="+mn-lt"/>
            </a:endParaRPr>
          </a:p>
        </p:txBody>
      </p:sp>
      <p:sp>
        <p:nvSpPr>
          <p:cNvPr id="3" name="Untertitel 2"/>
          <p:cNvSpPr>
            <a:spLocks noGrp="1"/>
          </p:cNvSpPr>
          <p:nvPr>
            <p:ph type="subTitle" idx="1"/>
          </p:nvPr>
        </p:nvSpPr>
        <p:spPr>
          <a:xfrm>
            <a:off x="3500430" y="2357436"/>
            <a:ext cx="3214710" cy="954815"/>
          </a:xfrm>
          <a:scene3d>
            <a:camera prst="orthographicFront"/>
            <a:lightRig rig="threePt" dir="t"/>
          </a:scene3d>
          <a:sp3d>
            <a:bevelT/>
            <a:bevelB/>
          </a:sp3d>
        </p:spPr>
        <p:txBody>
          <a:bodyPr/>
          <a:lstStyle/>
          <a:p>
            <a:pPr algn="l"/>
            <a:r>
              <a:rPr lang="de-DE" sz="2400" dirty="0" smtClean="0"/>
              <a:t>50 Jahre Sozialarbeit in Palästina</a:t>
            </a:r>
          </a:p>
          <a:p>
            <a:endParaRPr lang="de-DE" dirty="0"/>
          </a:p>
        </p:txBody>
      </p:sp>
      <p:pic>
        <p:nvPicPr>
          <p:cNvPr id="4" name="Grafik 3" descr="Sternberglogo.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28794" y="1728000"/>
            <a:ext cx="1423416" cy="1365504"/>
          </a:xfrm>
          <a:prstGeom prst="rect">
            <a:avLst/>
          </a:prstGeom>
          <a:scene3d>
            <a:camera prst="orthographicFront"/>
            <a:lightRig rig="threePt" dir="t"/>
          </a:scene3d>
          <a:sp3d>
            <a:bevelT/>
            <a:bevelB/>
          </a:sp3d>
        </p:spPr>
      </p:pic>
      <p:sp>
        <p:nvSpPr>
          <p:cNvPr id="8" name="Abgerundetes Rechteck 7">
            <a:hlinkClick r:id="rId4" action="ppaction://hlinkfile"/>
          </p:cNvPr>
          <p:cNvSpPr/>
          <p:nvPr/>
        </p:nvSpPr>
        <p:spPr>
          <a:xfrm>
            <a:off x="1928794" y="4143386"/>
            <a:ext cx="4572032" cy="642942"/>
          </a:xfrm>
          <a:prstGeom prst="roundRect">
            <a:avLst>
              <a:gd name="adj" fmla="val 39036"/>
            </a:avLst>
          </a:prstGeom>
          <a:gradFill flip="none" rotWithShape="1">
            <a:gsLst>
              <a:gs pos="0">
                <a:schemeClr val="tx1">
                  <a:alpha val="15000"/>
                </a:schemeClr>
              </a:gs>
              <a:gs pos="50000">
                <a:schemeClr val="accent1">
                  <a:shade val="67500"/>
                  <a:satMod val="115000"/>
                </a:schemeClr>
              </a:gs>
              <a:gs pos="100000">
                <a:schemeClr val="accent1">
                  <a:shade val="100000"/>
                  <a:satMod val="115000"/>
                </a:schemeClr>
              </a:gs>
            </a:gsLst>
            <a:path path="rect">
              <a:fillToRect l="50000" t="50000" r="50000" b="50000"/>
            </a:path>
            <a:tileRect/>
          </a:gra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solidFill>
                  <a:schemeClr val="tx1"/>
                </a:solidFill>
              </a:rPr>
              <a:t>Wenn Sie den Text dieser Präsentation ausdrucken möchten, klicken Sie bitte hier (</a:t>
            </a:r>
            <a:r>
              <a:rPr lang="de-DE" sz="1400" dirty="0" err="1" smtClean="0">
                <a:solidFill>
                  <a:schemeClr val="tx1"/>
                </a:solidFill>
              </a:rPr>
              <a:t>pdf</a:t>
            </a:r>
            <a:r>
              <a:rPr lang="de-DE" sz="1400" dirty="0" smtClean="0">
                <a:solidFill>
                  <a:schemeClr val="tx1"/>
                </a:solidFill>
              </a:rPr>
              <a:t>-Dokument).</a:t>
            </a:r>
            <a:endParaRPr lang="de-DE" sz="1400" dirty="0">
              <a:solidFill>
                <a:schemeClr val="tx1"/>
              </a:solidFill>
            </a:endParaRPr>
          </a:p>
        </p:txBody>
      </p:sp>
    </p:spTree>
  </p:cSld>
  <p:clrMapOvr>
    <a:masterClrMapping/>
  </p:clrMapOvr>
  <p:transition spd="slow">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llipse 7"/>
          <p:cNvSpPr/>
          <p:nvPr/>
        </p:nvSpPr>
        <p:spPr>
          <a:xfrm>
            <a:off x="1071538" y="1071552"/>
            <a:ext cx="2857520" cy="2214578"/>
          </a:xfrm>
          <a:prstGeom prst="ellipse">
            <a:avLst/>
          </a:prstGeom>
          <a:blipFill dpi="0" rotWithShape="1">
            <a:blip r:embed="rId3" cstate="screen">
              <a:alphaModFix amt="60000"/>
              <a:extLst>
                <a:ext uri="{28A0092B-C50C-407E-A947-70E740481C1C}">
                  <a14:useLocalDpi xmlns:a14="http://schemas.microsoft.com/office/drawing/2010/main"/>
                </a:ext>
              </a:extLst>
            </a:blip>
            <a:srcRect/>
            <a:stretch>
              <a:fillRect/>
            </a:stretch>
          </a:blip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2" name="Gruppieren 1"/>
          <p:cNvGrpSpPr>
            <a:grpSpLocks noChangeAspect="1"/>
          </p:cNvGrpSpPr>
          <p:nvPr/>
        </p:nvGrpSpPr>
        <p:grpSpPr>
          <a:xfrm>
            <a:off x="214283" y="214296"/>
            <a:ext cx="1500197" cy="324000"/>
            <a:chOff x="1142976" y="3214692"/>
            <a:chExt cx="2500330" cy="540000"/>
          </a:xfrm>
          <a:effectLst/>
        </p:grpSpPr>
        <p:sp>
          <p:nvSpPr>
            <p:cNvPr id="3" name="Abgerundetes Rechteck 2"/>
            <p:cNvSpPr/>
            <p:nvPr/>
          </p:nvSpPr>
          <p:spPr>
            <a:xfrm>
              <a:off x="1142976" y="3214692"/>
              <a:ext cx="2500330" cy="540000"/>
            </a:xfrm>
            <a:prstGeom prst="roundRect">
              <a:avLst>
                <a:gd name="adj" fmla="val 39036"/>
              </a:avLst>
            </a:prstGeom>
            <a:gradFill flip="none" rotWithShape="1">
              <a:gsLst>
                <a:gs pos="0">
                  <a:schemeClr val="tx1">
                    <a:alpha val="15000"/>
                  </a:schemeClr>
                </a:gs>
                <a:gs pos="50000">
                  <a:schemeClr val="accent1">
                    <a:shade val="67500"/>
                    <a:satMod val="115000"/>
                  </a:schemeClr>
                </a:gs>
                <a:gs pos="100000">
                  <a:schemeClr val="accent1">
                    <a:shade val="100000"/>
                    <a:satMod val="115000"/>
                  </a:schemeClr>
                </a:gs>
              </a:gsLst>
              <a:lin ang="10800000" scaled="1"/>
              <a:tileRect/>
            </a:gradFill>
            <a:ln>
              <a:gradFill>
                <a:gsLst>
                  <a:gs pos="0">
                    <a:schemeClr val="tx1">
                      <a:alpha val="15000"/>
                    </a:schemeClr>
                  </a:gs>
                  <a:gs pos="50000">
                    <a:schemeClr val="accent1">
                      <a:shade val="67500"/>
                      <a:satMod val="115000"/>
                    </a:schemeClr>
                  </a:gs>
                  <a:gs pos="100000">
                    <a:schemeClr val="accent1">
                      <a:shade val="100000"/>
                      <a:satMod val="115000"/>
                    </a:schemeClr>
                  </a:gs>
                </a:gsLst>
                <a:lin ang="5400000" scaled="0"/>
              </a:gra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r>
                <a:rPr lang="de-DE" sz="1600" b="1" dirty="0" smtClean="0">
                  <a:solidFill>
                    <a:schemeClr val="tx1"/>
                  </a:solidFill>
                </a:rPr>
                <a:t>   </a:t>
              </a:r>
              <a:r>
                <a:rPr lang="de-DE" sz="1200" dirty="0" smtClean="0">
                  <a:solidFill>
                    <a:schemeClr val="tx1"/>
                  </a:solidFill>
                </a:rPr>
                <a:t>Vorgeschichte</a:t>
              </a:r>
              <a:endParaRPr lang="de-DE" sz="1200" dirty="0">
                <a:solidFill>
                  <a:schemeClr val="tx1"/>
                </a:solidFill>
              </a:endParaRPr>
            </a:p>
          </p:txBody>
        </p:sp>
        <p:sp>
          <p:nvSpPr>
            <p:cNvPr id="4" name="Abgerundetes Rechteck 3"/>
            <p:cNvSpPr>
              <a:spLocks noChangeAspect="1"/>
            </p:cNvSpPr>
            <p:nvPr/>
          </p:nvSpPr>
          <p:spPr>
            <a:xfrm>
              <a:off x="1260000" y="3322692"/>
              <a:ext cx="324000" cy="324000"/>
            </a:xfrm>
            <a:prstGeom prst="roundRect">
              <a:avLst>
                <a:gd name="adj" fmla="val 38632"/>
              </a:avLst>
            </a:prstGeom>
            <a:solidFill>
              <a:srgbClr val="F47920"/>
            </a:solidFill>
            <a:ln>
              <a:gradFill>
                <a:gsLst>
                  <a:gs pos="0">
                    <a:schemeClr val="tx1">
                      <a:alpha val="15000"/>
                    </a:schemeClr>
                  </a:gs>
                  <a:gs pos="50000">
                    <a:schemeClr val="accent1">
                      <a:shade val="67500"/>
                      <a:satMod val="115000"/>
                    </a:schemeClr>
                  </a:gs>
                  <a:gs pos="100000">
                    <a:schemeClr val="accent1">
                      <a:shade val="100000"/>
                      <a:satMod val="115000"/>
                    </a:schemeClr>
                  </a:gs>
                </a:gsLst>
                <a:lin ang="5400000" scaled="0"/>
              </a:gradFill>
            </a:ln>
            <a:scene3d>
              <a:camera prst="orthographicFront"/>
              <a:lightRig rig="threePt" dir="t"/>
            </a:scene3d>
            <a:sp3d>
              <a:bevelT w="82550" prst="coolSlant"/>
            </a:sp3d>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ctr"/>
              <a:r>
                <a:rPr lang="de-DE" sz="1000" b="1" dirty="0" smtClean="0"/>
                <a:t>1</a:t>
              </a:r>
              <a:endParaRPr lang="de-DE" sz="1000" b="1" dirty="0"/>
            </a:p>
          </p:txBody>
        </p:sp>
      </p:grpSp>
      <p:pic>
        <p:nvPicPr>
          <p:cNvPr id="5" name="Grafik 4" descr="Bild Johanna Larsen vom Lebenslauf.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5572132" y="1071552"/>
            <a:ext cx="2765146" cy="3644034"/>
          </a:xfrm>
          <a:prstGeom prst="rect">
            <a:avLst/>
          </a:prstGeom>
          <a:effectLst>
            <a:outerShdw blurRad="50800" dist="38100" dir="18900000" algn="bl" rotWithShape="0">
              <a:prstClr val="black">
                <a:alpha val="40000"/>
              </a:prstClr>
            </a:outerShdw>
          </a:effectLst>
          <a:scene3d>
            <a:camera prst="orthographicFront"/>
            <a:lightRig rig="threePt" dir="t"/>
          </a:scene3d>
          <a:sp3d>
            <a:bevelT/>
          </a:sp3d>
        </p:spPr>
      </p:pic>
      <p:sp>
        <p:nvSpPr>
          <p:cNvPr id="7" name="Abgerundetes Rechteck 6"/>
          <p:cNvSpPr/>
          <p:nvPr/>
        </p:nvSpPr>
        <p:spPr>
          <a:xfrm>
            <a:off x="1142976" y="4286262"/>
            <a:ext cx="3357586" cy="432000"/>
          </a:xfrm>
          <a:prstGeom prst="roundRect">
            <a:avLst>
              <a:gd name="adj" fmla="val 39036"/>
            </a:avLst>
          </a:prstGeom>
          <a:gradFill flip="none" rotWithShape="1">
            <a:gsLst>
              <a:gs pos="0">
                <a:schemeClr val="tx1">
                  <a:alpha val="15000"/>
                </a:schemeClr>
              </a:gs>
              <a:gs pos="50000">
                <a:schemeClr val="accent1">
                  <a:shade val="67500"/>
                  <a:satMod val="115000"/>
                </a:schemeClr>
              </a:gs>
              <a:gs pos="100000">
                <a:schemeClr val="accent1">
                  <a:shade val="100000"/>
                  <a:satMod val="115000"/>
                </a:schemeClr>
              </a:gs>
            </a:gsLst>
            <a:path path="rect">
              <a:fillToRect l="50000" t="50000" r="50000" b="50000"/>
            </a:path>
            <a:tileRect/>
          </a:gra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Schwester Johanna Larsen</a:t>
            </a:r>
            <a:endParaRPr lang="de-DE" dirty="0">
              <a:solidFill>
                <a:schemeClr val="tx1"/>
              </a:solidFill>
            </a:endParaRPr>
          </a:p>
        </p:txBody>
      </p:sp>
      <p:sp>
        <p:nvSpPr>
          <p:cNvPr id="9" name="Ellipse 8"/>
          <p:cNvSpPr/>
          <p:nvPr/>
        </p:nvSpPr>
        <p:spPr>
          <a:xfrm>
            <a:off x="5214942" y="1500180"/>
            <a:ext cx="214314" cy="21431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Ellipse 9"/>
          <p:cNvSpPr/>
          <p:nvPr/>
        </p:nvSpPr>
        <p:spPr>
          <a:xfrm>
            <a:off x="4714876" y="1285866"/>
            <a:ext cx="285752" cy="28575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Ellipse 10"/>
          <p:cNvSpPr/>
          <p:nvPr/>
        </p:nvSpPr>
        <p:spPr>
          <a:xfrm>
            <a:off x="4000496" y="1142990"/>
            <a:ext cx="500066" cy="50006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1000" fill="hold"/>
                                        <p:tgtEl>
                                          <p:spTgt spid="10"/>
                                        </p:tgtEl>
                                        <p:attrNameLst>
                                          <p:attrName>ppt_w</p:attrName>
                                        </p:attrNameLst>
                                      </p:cBhvr>
                                      <p:tavLst>
                                        <p:tav tm="0">
                                          <p:val>
                                            <p:fltVal val="0"/>
                                          </p:val>
                                        </p:tav>
                                        <p:tav tm="100000">
                                          <p:val>
                                            <p:strVal val="#ppt_w"/>
                                          </p:val>
                                        </p:tav>
                                      </p:tavLst>
                                    </p:anim>
                                    <p:anim calcmode="lin" valueType="num">
                                      <p:cBhvr>
                                        <p:cTn id="18" dur="1000" fill="hold"/>
                                        <p:tgtEl>
                                          <p:spTgt spid="10"/>
                                        </p:tgtEl>
                                        <p:attrNameLst>
                                          <p:attrName>ppt_h</p:attrName>
                                        </p:attrNameLst>
                                      </p:cBhvr>
                                      <p:tavLst>
                                        <p:tav tm="0">
                                          <p:val>
                                            <p:fltVal val="0"/>
                                          </p:val>
                                        </p:tav>
                                        <p:tav tm="100000">
                                          <p:val>
                                            <p:strVal val="#ppt_h"/>
                                          </p:val>
                                        </p:tav>
                                      </p:tavLst>
                                    </p:anim>
                                    <p:animEffect transition="in" filter="fade">
                                      <p:cBhvr>
                                        <p:cTn id="19" dur="1000"/>
                                        <p:tgtEl>
                                          <p:spTgt spid="10"/>
                                        </p:tgtEl>
                                      </p:cBhvr>
                                    </p:animEffect>
                                  </p:childTnLst>
                                </p:cTn>
                              </p:par>
                            </p:childTnLst>
                          </p:cTn>
                        </p:par>
                        <p:par>
                          <p:cTn id="20" fill="hold">
                            <p:stCondLst>
                              <p:cond delay="3000"/>
                            </p:stCondLst>
                            <p:childTnLst>
                              <p:par>
                                <p:cTn id="21" presetID="53"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1000" fill="hold"/>
                                        <p:tgtEl>
                                          <p:spTgt spid="11"/>
                                        </p:tgtEl>
                                        <p:attrNameLst>
                                          <p:attrName>ppt_w</p:attrName>
                                        </p:attrNameLst>
                                      </p:cBhvr>
                                      <p:tavLst>
                                        <p:tav tm="0">
                                          <p:val>
                                            <p:fltVal val="0"/>
                                          </p:val>
                                        </p:tav>
                                        <p:tav tm="100000">
                                          <p:val>
                                            <p:strVal val="#ppt_w"/>
                                          </p:val>
                                        </p:tav>
                                      </p:tavLst>
                                    </p:anim>
                                    <p:anim calcmode="lin" valueType="num">
                                      <p:cBhvr>
                                        <p:cTn id="24" dur="1000" fill="hold"/>
                                        <p:tgtEl>
                                          <p:spTgt spid="11"/>
                                        </p:tgtEl>
                                        <p:attrNameLst>
                                          <p:attrName>ppt_h</p:attrName>
                                        </p:attrNameLst>
                                      </p:cBhvr>
                                      <p:tavLst>
                                        <p:tav tm="0">
                                          <p:val>
                                            <p:fltVal val="0"/>
                                          </p:val>
                                        </p:tav>
                                        <p:tav tm="100000">
                                          <p:val>
                                            <p:strVal val="#ppt_h"/>
                                          </p:val>
                                        </p:tav>
                                      </p:tavLst>
                                    </p:anim>
                                    <p:animEffect transition="in" filter="fade">
                                      <p:cBhvr>
                                        <p:cTn id="25" dur="1000"/>
                                        <p:tgtEl>
                                          <p:spTgt spid="11"/>
                                        </p:tgtEl>
                                      </p:cBhvr>
                                    </p:animEffect>
                                  </p:childTnLst>
                                </p:cTn>
                              </p:par>
                            </p:childTnLst>
                          </p:cTn>
                        </p:par>
                        <p:par>
                          <p:cTn id="26" fill="hold">
                            <p:stCondLst>
                              <p:cond delay="4000"/>
                            </p:stCondLst>
                            <p:childTnLst>
                              <p:par>
                                <p:cTn id="27" presetID="53" presetClass="entr" presetSubtype="0"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1000" fill="hold"/>
                                        <p:tgtEl>
                                          <p:spTgt spid="8"/>
                                        </p:tgtEl>
                                        <p:attrNameLst>
                                          <p:attrName>ppt_w</p:attrName>
                                        </p:attrNameLst>
                                      </p:cBhvr>
                                      <p:tavLst>
                                        <p:tav tm="0">
                                          <p:val>
                                            <p:fltVal val="0"/>
                                          </p:val>
                                        </p:tav>
                                        <p:tav tm="100000">
                                          <p:val>
                                            <p:strVal val="#ppt_w"/>
                                          </p:val>
                                        </p:tav>
                                      </p:tavLst>
                                    </p:anim>
                                    <p:anim calcmode="lin" valueType="num">
                                      <p:cBhvr>
                                        <p:cTn id="30" dur="1000" fill="hold"/>
                                        <p:tgtEl>
                                          <p:spTgt spid="8"/>
                                        </p:tgtEl>
                                        <p:attrNameLst>
                                          <p:attrName>ppt_h</p:attrName>
                                        </p:attrNameLst>
                                      </p:cBhvr>
                                      <p:tavLst>
                                        <p:tav tm="0">
                                          <p:val>
                                            <p:fltVal val="0"/>
                                          </p:val>
                                        </p:tav>
                                        <p:tav tm="100000">
                                          <p:val>
                                            <p:strVal val="#ppt_h"/>
                                          </p:val>
                                        </p:tav>
                                      </p:tavLst>
                                    </p:anim>
                                    <p:animEffect transition="in" filter="fade">
                                      <p:cBhvr>
                                        <p:cTn id="31" dur="1000"/>
                                        <p:tgtEl>
                                          <p:spTgt spid="8"/>
                                        </p:tgtEl>
                                      </p:cBhvr>
                                    </p:animEffect>
                                  </p:childTnLst>
                                </p:cTn>
                              </p:par>
                            </p:childTnLst>
                          </p:cTn>
                        </p:par>
                        <p:par>
                          <p:cTn id="32" fill="hold">
                            <p:stCondLst>
                              <p:cond delay="5000"/>
                            </p:stCondLst>
                            <p:childTnLst>
                              <p:par>
                                <p:cTn id="33" presetID="10" presetClass="entr" presetSubtype="0"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5"/>
          <p:cNvGrpSpPr/>
          <p:nvPr/>
        </p:nvGrpSpPr>
        <p:grpSpPr>
          <a:xfrm>
            <a:off x="4786314" y="1631816"/>
            <a:ext cx="4680000" cy="540000"/>
            <a:chOff x="1142976" y="3214692"/>
            <a:chExt cx="4680000" cy="540000"/>
          </a:xfrm>
        </p:grpSpPr>
        <p:sp>
          <p:nvSpPr>
            <p:cNvPr id="14" name="Abgerundetes Rechteck 13"/>
            <p:cNvSpPr/>
            <p:nvPr/>
          </p:nvSpPr>
          <p:spPr>
            <a:xfrm>
              <a:off x="1142976" y="3214692"/>
              <a:ext cx="4680000" cy="540000"/>
            </a:xfrm>
            <a:prstGeom prst="roundRect">
              <a:avLst>
                <a:gd name="adj" fmla="val 39036"/>
              </a:avLst>
            </a:prstGeom>
            <a:gradFill flip="none" rotWithShape="1">
              <a:gsLst>
                <a:gs pos="0">
                  <a:schemeClr val="tx1">
                    <a:alpha val="15000"/>
                  </a:schemeClr>
                </a:gs>
                <a:gs pos="50000">
                  <a:schemeClr val="accent1">
                    <a:shade val="67500"/>
                    <a:satMod val="115000"/>
                  </a:schemeClr>
                </a:gs>
                <a:gs pos="100000">
                  <a:schemeClr val="accent1">
                    <a:shade val="100000"/>
                    <a:satMod val="115000"/>
                  </a:schemeClr>
                </a:gs>
              </a:gsLst>
              <a:lin ang="10800000" scaled="1"/>
              <a:tileRect/>
            </a:gradFill>
            <a:ln>
              <a:gradFill>
                <a:gsLst>
                  <a:gs pos="0">
                    <a:schemeClr val="tx1">
                      <a:alpha val="15000"/>
                    </a:schemeClr>
                  </a:gs>
                  <a:gs pos="50000">
                    <a:schemeClr val="accent1">
                      <a:shade val="67500"/>
                      <a:satMod val="115000"/>
                    </a:schemeClr>
                  </a:gs>
                  <a:gs pos="100000">
                    <a:schemeClr val="accent1">
                      <a:shade val="100000"/>
                      <a:satMod val="115000"/>
                    </a:schemeClr>
                  </a:gs>
                </a:gsLst>
                <a:lin ang="5400000" scaled="0"/>
              </a:gra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b="1" dirty="0" smtClean="0">
                  <a:solidFill>
                    <a:schemeClr val="tx1"/>
                  </a:solidFill>
                </a:rPr>
                <a:t>      </a:t>
              </a:r>
              <a:r>
                <a:rPr lang="de-DE" sz="2000" dirty="0" smtClean="0">
                  <a:solidFill>
                    <a:schemeClr val="tx1"/>
                  </a:solidFill>
                </a:rPr>
                <a:t>Vorgeschichte</a:t>
              </a:r>
              <a:endParaRPr lang="de-DE" sz="2000" dirty="0">
                <a:solidFill>
                  <a:schemeClr val="tx1"/>
                </a:solidFill>
              </a:endParaRPr>
            </a:p>
          </p:txBody>
        </p:sp>
        <p:sp>
          <p:nvSpPr>
            <p:cNvPr id="15" name="Abgerundetes Rechteck 14"/>
            <p:cNvSpPr>
              <a:spLocks noChangeAspect="1"/>
            </p:cNvSpPr>
            <p:nvPr/>
          </p:nvSpPr>
          <p:spPr>
            <a:xfrm>
              <a:off x="1260000" y="3322692"/>
              <a:ext cx="324000" cy="324000"/>
            </a:xfrm>
            <a:prstGeom prst="roundRect">
              <a:avLst>
                <a:gd name="adj" fmla="val 38632"/>
              </a:avLst>
            </a:prstGeom>
            <a:solidFill>
              <a:srgbClr val="F47920"/>
            </a:solidFill>
            <a:ln>
              <a:noFill/>
            </a:ln>
            <a:scene3d>
              <a:camera prst="orthographicFront"/>
              <a:lightRig rig="threePt" dir="t"/>
            </a:scene3d>
            <a:sp3d>
              <a:bevelT w="825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smtClean="0"/>
                <a:t>1</a:t>
              </a:r>
              <a:endParaRPr lang="de-DE" sz="1600" b="1" dirty="0"/>
            </a:p>
          </p:txBody>
        </p:sp>
      </p:grpSp>
      <p:sp>
        <p:nvSpPr>
          <p:cNvPr id="17" name="Titel 1"/>
          <p:cNvSpPr txBox="1">
            <a:spLocks/>
          </p:cNvSpPr>
          <p:nvPr/>
        </p:nvSpPr>
        <p:spPr>
          <a:xfrm>
            <a:off x="2285984" y="857238"/>
            <a:ext cx="4429156" cy="642942"/>
          </a:xfrm>
          <a:prstGeom prst="rect">
            <a:avLst/>
          </a:prstGeom>
          <a:effectLst/>
        </p:spPr>
        <p:txBody>
          <a:bodyPr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800" b="1" i="0" u="none" strike="noStrike" kern="0" cap="none" spc="0" normalizeH="0" baseline="0" noProof="0" dirty="0" smtClean="0">
                <a:ln>
                  <a:noFill/>
                </a:ln>
                <a:solidFill>
                  <a:schemeClr val="tx2"/>
                </a:solidFill>
                <a:effectLst/>
                <a:uLnTx/>
                <a:uFillTx/>
                <a:latin typeface="+mj-lt"/>
                <a:ea typeface="+mj-ea"/>
                <a:cs typeface="+mj-cs"/>
              </a:rPr>
              <a:t>50 Jahre Sternberg</a:t>
            </a:r>
            <a:endParaRPr kumimoji="0" lang="de-DE" sz="2800" b="1" i="0" u="none" strike="noStrike" kern="0" cap="none" spc="0" normalizeH="0" baseline="0" noProof="0" dirty="0">
              <a:ln>
                <a:noFill/>
              </a:ln>
              <a:solidFill>
                <a:schemeClr val="tx2"/>
              </a:solidFill>
              <a:effectLst/>
              <a:uLnTx/>
              <a:uFillTx/>
              <a:latin typeface="+mj-lt"/>
              <a:ea typeface="+mj-ea"/>
              <a:cs typeface="+mj-cs"/>
            </a:endParaRPr>
          </a:p>
        </p:txBody>
      </p:sp>
      <p:grpSp>
        <p:nvGrpSpPr>
          <p:cNvPr id="3" name="Gruppieren 17"/>
          <p:cNvGrpSpPr/>
          <p:nvPr/>
        </p:nvGrpSpPr>
        <p:grpSpPr>
          <a:xfrm>
            <a:off x="5607851" y="2801816"/>
            <a:ext cx="4680000" cy="540000"/>
            <a:chOff x="1142976" y="3214692"/>
            <a:chExt cx="4680000" cy="540000"/>
          </a:xfrm>
        </p:grpSpPr>
        <p:sp>
          <p:nvSpPr>
            <p:cNvPr id="19" name="Abgerundetes Rechteck 18"/>
            <p:cNvSpPr/>
            <p:nvPr/>
          </p:nvSpPr>
          <p:spPr>
            <a:xfrm>
              <a:off x="1142976" y="3214692"/>
              <a:ext cx="4680000" cy="540000"/>
            </a:xfrm>
            <a:prstGeom prst="roundRect">
              <a:avLst>
                <a:gd name="adj" fmla="val 39036"/>
              </a:avLst>
            </a:prstGeom>
            <a:gradFill flip="none" rotWithShape="1">
              <a:gsLst>
                <a:gs pos="0">
                  <a:schemeClr val="tx1">
                    <a:alpha val="15000"/>
                  </a:schemeClr>
                </a:gs>
                <a:gs pos="50000">
                  <a:schemeClr val="accent1">
                    <a:shade val="67500"/>
                    <a:satMod val="115000"/>
                  </a:schemeClr>
                </a:gs>
                <a:gs pos="100000">
                  <a:schemeClr val="accent1">
                    <a:shade val="100000"/>
                    <a:satMod val="115000"/>
                  </a:schemeClr>
                </a:gs>
              </a:gsLst>
              <a:lin ang="10800000" scaled="1"/>
              <a:tileRect/>
            </a:gradFill>
            <a:ln>
              <a:gradFill>
                <a:gsLst>
                  <a:gs pos="0">
                    <a:schemeClr val="tx1">
                      <a:alpha val="15000"/>
                    </a:schemeClr>
                  </a:gs>
                  <a:gs pos="50000">
                    <a:schemeClr val="accent1">
                      <a:shade val="67500"/>
                      <a:satMod val="115000"/>
                    </a:schemeClr>
                  </a:gs>
                  <a:gs pos="100000">
                    <a:schemeClr val="accent1">
                      <a:shade val="100000"/>
                      <a:satMod val="115000"/>
                    </a:schemeClr>
                  </a:gs>
                </a:gsLst>
                <a:lin ang="5400000" scaled="0"/>
              </a:gra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b="1" dirty="0" smtClean="0">
                  <a:solidFill>
                    <a:schemeClr val="tx1"/>
                  </a:solidFill>
                </a:rPr>
                <a:t>      </a:t>
              </a:r>
              <a:r>
                <a:rPr lang="de-DE" sz="2000" dirty="0" smtClean="0">
                  <a:solidFill>
                    <a:schemeClr val="tx1"/>
                  </a:solidFill>
                </a:rPr>
                <a:t>wechselvolle Jahre</a:t>
              </a:r>
              <a:endParaRPr lang="de-DE" sz="2000" dirty="0">
                <a:solidFill>
                  <a:schemeClr val="tx1"/>
                </a:solidFill>
              </a:endParaRPr>
            </a:p>
          </p:txBody>
        </p:sp>
        <p:sp>
          <p:nvSpPr>
            <p:cNvPr id="20" name="Abgerundetes Rechteck 19"/>
            <p:cNvSpPr>
              <a:spLocks noChangeAspect="1"/>
            </p:cNvSpPr>
            <p:nvPr/>
          </p:nvSpPr>
          <p:spPr>
            <a:xfrm>
              <a:off x="1260000" y="3322692"/>
              <a:ext cx="324000" cy="324000"/>
            </a:xfrm>
            <a:prstGeom prst="roundRect">
              <a:avLst>
                <a:gd name="adj" fmla="val 38632"/>
              </a:avLst>
            </a:prstGeom>
            <a:solidFill>
              <a:srgbClr val="F47920"/>
            </a:solidFill>
            <a:ln>
              <a:noFill/>
            </a:ln>
            <a:scene3d>
              <a:camera prst="orthographicFront"/>
              <a:lightRig rig="threePt" dir="t"/>
            </a:scene3d>
            <a:sp3d>
              <a:bevelT w="825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smtClean="0"/>
                <a:t>2</a:t>
              </a:r>
              <a:endParaRPr lang="de-DE" sz="1600" b="1" dirty="0"/>
            </a:p>
          </p:txBody>
        </p:sp>
      </p:grpSp>
      <p:grpSp>
        <p:nvGrpSpPr>
          <p:cNvPr id="4" name="Gruppieren 20"/>
          <p:cNvGrpSpPr/>
          <p:nvPr/>
        </p:nvGrpSpPr>
        <p:grpSpPr>
          <a:xfrm>
            <a:off x="6429388" y="3971816"/>
            <a:ext cx="4680000" cy="540000"/>
            <a:chOff x="1142976" y="3214692"/>
            <a:chExt cx="4680000" cy="540000"/>
          </a:xfrm>
        </p:grpSpPr>
        <p:sp>
          <p:nvSpPr>
            <p:cNvPr id="22" name="Abgerundetes Rechteck 21"/>
            <p:cNvSpPr/>
            <p:nvPr/>
          </p:nvSpPr>
          <p:spPr>
            <a:xfrm>
              <a:off x="1142976" y="3214692"/>
              <a:ext cx="4680000" cy="540000"/>
            </a:xfrm>
            <a:prstGeom prst="roundRect">
              <a:avLst>
                <a:gd name="adj" fmla="val 39036"/>
              </a:avLst>
            </a:prstGeom>
            <a:gradFill flip="none" rotWithShape="1">
              <a:gsLst>
                <a:gs pos="0">
                  <a:schemeClr val="tx1">
                    <a:alpha val="15000"/>
                  </a:schemeClr>
                </a:gs>
                <a:gs pos="50000">
                  <a:schemeClr val="accent1">
                    <a:shade val="67500"/>
                    <a:satMod val="115000"/>
                  </a:schemeClr>
                </a:gs>
                <a:gs pos="100000">
                  <a:schemeClr val="accent1">
                    <a:shade val="100000"/>
                    <a:satMod val="115000"/>
                  </a:schemeClr>
                </a:gs>
              </a:gsLst>
              <a:lin ang="10800000" scaled="1"/>
              <a:tileRect/>
            </a:gradFill>
            <a:ln>
              <a:gradFill>
                <a:gsLst>
                  <a:gs pos="0">
                    <a:schemeClr val="tx1">
                      <a:alpha val="15000"/>
                    </a:schemeClr>
                  </a:gs>
                  <a:gs pos="50000">
                    <a:schemeClr val="accent1">
                      <a:shade val="67500"/>
                      <a:satMod val="115000"/>
                    </a:schemeClr>
                  </a:gs>
                  <a:gs pos="100000">
                    <a:schemeClr val="accent1">
                      <a:shade val="100000"/>
                      <a:satMod val="115000"/>
                    </a:schemeClr>
                  </a:gs>
                </a:gsLst>
                <a:lin ang="5400000" scaled="0"/>
              </a:gra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b="1" dirty="0" smtClean="0">
                  <a:solidFill>
                    <a:schemeClr val="tx1"/>
                  </a:solidFill>
                </a:rPr>
                <a:t>      </a:t>
              </a:r>
              <a:r>
                <a:rPr lang="de-DE" sz="2000" dirty="0" smtClean="0">
                  <a:solidFill>
                    <a:schemeClr val="tx1"/>
                  </a:solidFill>
                </a:rPr>
                <a:t>Sternberg 2010</a:t>
              </a:r>
              <a:endParaRPr lang="de-DE" sz="2000" dirty="0">
                <a:solidFill>
                  <a:schemeClr val="tx1"/>
                </a:solidFill>
              </a:endParaRPr>
            </a:p>
          </p:txBody>
        </p:sp>
        <p:sp>
          <p:nvSpPr>
            <p:cNvPr id="23" name="Abgerundetes Rechteck 22"/>
            <p:cNvSpPr>
              <a:spLocks noChangeAspect="1"/>
            </p:cNvSpPr>
            <p:nvPr/>
          </p:nvSpPr>
          <p:spPr>
            <a:xfrm>
              <a:off x="1260000" y="3322692"/>
              <a:ext cx="324000" cy="324000"/>
            </a:xfrm>
            <a:prstGeom prst="roundRect">
              <a:avLst>
                <a:gd name="adj" fmla="val 38632"/>
              </a:avLst>
            </a:prstGeom>
            <a:solidFill>
              <a:srgbClr val="F47920"/>
            </a:solidFill>
            <a:ln>
              <a:noFill/>
            </a:ln>
            <a:scene3d>
              <a:camera prst="orthographicFront"/>
              <a:lightRig rig="threePt" dir="t"/>
            </a:scene3d>
            <a:sp3d>
              <a:bevelT w="825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smtClean="0"/>
                <a:t>3</a:t>
              </a:r>
              <a:endParaRPr lang="de-DE" sz="1600" b="1" dirty="0"/>
            </a:p>
          </p:txBody>
        </p:sp>
      </p:grpSp>
      <p:pic>
        <p:nvPicPr>
          <p:cNvPr id="24" name="Inhaltsplatzhalter 6" descr="Star Mountain 1960.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8596" y="1631816"/>
            <a:ext cx="2025500" cy="1440000"/>
          </a:xfrm>
          <a:prstGeom prst="rect">
            <a:avLst/>
          </a:prstGeom>
          <a:effectLst>
            <a:outerShdw blurRad="50800" dist="38100" dir="18900000" algn="bl" rotWithShape="0">
              <a:prstClr val="black">
                <a:alpha val="40000"/>
              </a:prstClr>
            </a:outerShdw>
          </a:effectLst>
          <a:scene3d>
            <a:camera prst="orthographicFront"/>
            <a:lightRig rig="threePt" dir="t"/>
          </a:scene3d>
          <a:sp3d>
            <a:bevelT/>
            <a:bevelB/>
          </a:sp3d>
        </p:spPr>
      </p:pic>
      <p:pic>
        <p:nvPicPr>
          <p:cNvPr id="25" name="Inhaltsplatzhalter 11" descr="Sternberg 007 - Überblick.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2448000" y="3071816"/>
            <a:ext cx="2023100" cy="1440000"/>
          </a:xfrm>
          <a:prstGeom prst="rect">
            <a:avLst/>
          </a:prstGeom>
          <a:effectLst>
            <a:outerShdw blurRad="50800" dist="38100" dir="18900000" algn="bl" rotWithShape="0">
              <a:prstClr val="black">
                <a:alpha val="40000"/>
              </a:prstClr>
            </a:outerShdw>
          </a:effectLst>
          <a:scene3d>
            <a:camera prst="orthographicFront"/>
            <a:lightRig rig="threePt" dir="t"/>
          </a:scene3d>
          <a:sp3d>
            <a:bevelT/>
          </a:sp3d>
        </p:spPr>
      </p:pic>
    </p:spTree>
  </p:cSld>
  <p:clrMapOvr>
    <a:masterClrMapping/>
  </p:clrMapOvr>
  <p:transition spd="slow">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p:cNvGrpSpPr>
            <a:grpSpLocks noChangeAspect="1"/>
          </p:cNvGrpSpPr>
          <p:nvPr/>
        </p:nvGrpSpPr>
        <p:grpSpPr>
          <a:xfrm>
            <a:off x="214283" y="214296"/>
            <a:ext cx="1785949" cy="324000"/>
            <a:chOff x="1142976" y="3214692"/>
            <a:chExt cx="2976584" cy="540000"/>
          </a:xfrm>
          <a:effectLst/>
        </p:grpSpPr>
        <p:sp>
          <p:nvSpPr>
            <p:cNvPr id="3" name="Abgerundetes Rechteck 2"/>
            <p:cNvSpPr/>
            <p:nvPr/>
          </p:nvSpPr>
          <p:spPr>
            <a:xfrm>
              <a:off x="1142976" y="3214692"/>
              <a:ext cx="2976584" cy="540000"/>
            </a:xfrm>
            <a:prstGeom prst="roundRect">
              <a:avLst>
                <a:gd name="adj" fmla="val 39036"/>
              </a:avLst>
            </a:prstGeom>
            <a:gradFill flip="none" rotWithShape="1">
              <a:gsLst>
                <a:gs pos="0">
                  <a:schemeClr val="tx1">
                    <a:alpha val="15000"/>
                  </a:schemeClr>
                </a:gs>
                <a:gs pos="50000">
                  <a:schemeClr val="accent1">
                    <a:shade val="67500"/>
                    <a:satMod val="115000"/>
                  </a:schemeClr>
                </a:gs>
                <a:gs pos="100000">
                  <a:schemeClr val="accent1">
                    <a:shade val="100000"/>
                    <a:satMod val="115000"/>
                  </a:schemeClr>
                </a:gs>
              </a:gsLst>
              <a:lin ang="10800000" scaled="1"/>
              <a:tileRect/>
            </a:gradFill>
            <a:ln>
              <a:gradFill>
                <a:gsLst>
                  <a:gs pos="0">
                    <a:schemeClr val="tx1">
                      <a:alpha val="15000"/>
                    </a:schemeClr>
                  </a:gs>
                  <a:gs pos="50000">
                    <a:schemeClr val="accent1">
                      <a:shade val="67500"/>
                      <a:satMod val="115000"/>
                    </a:schemeClr>
                  </a:gs>
                  <a:gs pos="100000">
                    <a:schemeClr val="accent1">
                      <a:shade val="100000"/>
                      <a:satMod val="115000"/>
                    </a:schemeClr>
                  </a:gs>
                </a:gsLst>
                <a:lin ang="5400000" scaled="0"/>
              </a:gra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r>
                <a:rPr lang="de-DE" sz="1600" b="1" dirty="0" smtClean="0">
                  <a:solidFill>
                    <a:schemeClr val="tx1"/>
                  </a:solidFill>
                </a:rPr>
                <a:t>   </a:t>
              </a:r>
              <a:r>
                <a:rPr lang="de-DE" sz="1200" dirty="0" smtClean="0">
                  <a:solidFill>
                    <a:schemeClr val="tx1"/>
                  </a:solidFill>
                </a:rPr>
                <a:t>wechselvolle Jahre</a:t>
              </a:r>
              <a:endParaRPr lang="de-DE" sz="1200" dirty="0">
                <a:solidFill>
                  <a:schemeClr val="tx1"/>
                </a:solidFill>
              </a:endParaRPr>
            </a:p>
          </p:txBody>
        </p:sp>
        <p:sp>
          <p:nvSpPr>
            <p:cNvPr id="4" name="Abgerundetes Rechteck 3"/>
            <p:cNvSpPr>
              <a:spLocks noChangeAspect="1"/>
            </p:cNvSpPr>
            <p:nvPr/>
          </p:nvSpPr>
          <p:spPr>
            <a:xfrm>
              <a:off x="1260000" y="3322692"/>
              <a:ext cx="324000" cy="324000"/>
            </a:xfrm>
            <a:prstGeom prst="roundRect">
              <a:avLst>
                <a:gd name="adj" fmla="val 38632"/>
              </a:avLst>
            </a:prstGeom>
            <a:solidFill>
              <a:srgbClr val="F47920"/>
            </a:solidFill>
            <a:ln>
              <a:gradFill>
                <a:gsLst>
                  <a:gs pos="0">
                    <a:schemeClr val="tx1">
                      <a:alpha val="15000"/>
                    </a:schemeClr>
                  </a:gs>
                  <a:gs pos="50000">
                    <a:schemeClr val="accent1">
                      <a:shade val="67500"/>
                      <a:satMod val="115000"/>
                    </a:schemeClr>
                  </a:gs>
                  <a:gs pos="100000">
                    <a:schemeClr val="accent1">
                      <a:shade val="100000"/>
                      <a:satMod val="115000"/>
                    </a:schemeClr>
                  </a:gs>
                </a:gsLst>
                <a:lin ang="5400000" scaled="0"/>
              </a:gradFill>
            </a:ln>
            <a:scene3d>
              <a:camera prst="orthographicFront"/>
              <a:lightRig rig="threePt" dir="t"/>
            </a:scene3d>
            <a:sp3d>
              <a:bevelT w="82550" prst="coolSlant"/>
            </a:sp3d>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ctr"/>
              <a:r>
                <a:rPr lang="de-DE" sz="1000" b="1" dirty="0" smtClean="0"/>
                <a:t>2</a:t>
              </a:r>
              <a:endParaRPr lang="de-DE" sz="1000" b="1" dirty="0"/>
            </a:p>
          </p:txBody>
        </p:sp>
      </p:grpSp>
      <p:pic>
        <p:nvPicPr>
          <p:cNvPr id="5" name="Grafik 4" descr="Sternberg Einweihung 01.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92068" y="1119600"/>
            <a:ext cx="4237584" cy="2880000"/>
          </a:xfrm>
          <a:prstGeom prst="rect">
            <a:avLst/>
          </a:prstGeom>
          <a:effectLst>
            <a:outerShdw blurRad="50800" dist="38100" dir="18900000" algn="bl" rotWithShape="0">
              <a:prstClr val="black">
                <a:alpha val="40000"/>
              </a:prstClr>
            </a:outerShdw>
          </a:effectLst>
          <a:scene3d>
            <a:camera prst="orthographicFront"/>
            <a:lightRig rig="threePt" dir="t"/>
          </a:scene3d>
          <a:sp3d>
            <a:bevelT/>
          </a:sp3d>
        </p:spPr>
      </p:pic>
      <p:pic>
        <p:nvPicPr>
          <p:cNvPr id="6" name="Grafik 5" descr="Sternberg Einweihung 02.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flipH="1">
            <a:off x="700173" y="1119600"/>
            <a:ext cx="2871695" cy="2880000"/>
          </a:xfrm>
          <a:prstGeom prst="rect">
            <a:avLst/>
          </a:prstGeom>
          <a:effectLst>
            <a:outerShdw blurRad="50800" dist="38100" dir="18900000" algn="bl" rotWithShape="0">
              <a:prstClr val="black">
                <a:alpha val="40000"/>
              </a:prstClr>
            </a:outerShdw>
          </a:effectLst>
          <a:scene3d>
            <a:camera prst="orthographicFront"/>
            <a:lightRig rig="threePt" dir="t"/>
          </a:scene3d>
          <a:sp3d>
            <a:bevelT/>
          </a:sp3d>
        </p:spPr>
      </p:pic>
      <p:sp>
        <p:nvSpPr>
          <p:cNvPr id="7" name="Abgerundetes Rechteck 6"/>
          <p:cNvSpPr/>
          <p:nvPr/>
        </p:nvSpPr>
        <p:spPr>
          <a:xfrm>
            <a:off x="2143108" y="4286262"/>
            <a:ext cx="3529702" cy="432000"/>
          </a:xfrm>
          <a:prstGeom prst="roundRect">
            <a:avLst>
              <a:gd name="adj" fmla="val 39036"/>
            </a:avLst>
          </a:prstGeom>
          <a:gradFill flip="none" rotWithShape="1">
            <a:gsLst>
              <a:gs pos="0">
                <a:schemeClr val="tx1">
                  <a:alpha val="15000"/>
                </a:schemeClr>
              </a:gs>
              <a:gs pos="50000">
                <a:schemeClr val="accent1">
                  <a:shade val="67500"/>
                  <a:satMod val="115000"/>
                </a:schemeClr>
              </a:gs>
              <a:gs pos="100000">
                <a:schemeClr val="accent1">
                  <a:shade val="100000"/>
                  <a:satMod val="115000"/>
                </a:schemeClr>
              </a:gs>
            </a:gsLst>
            <a:path path="rect">
              <a:fillToRect l="50000" t="50000" r="50000" b="50000"/>
            </a:path>
            <a:tileRect/>
          </a:gra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1"/>
                </a:solidFill>
              </a:rPr>
              <a:t>1960</a:t>
            </a:r>
            <a:r>
              <a:rPr lang="de-DE" dirty="0" smtClean="0">
                <a:solidFill>
                  <a:schemeClr val="tx1"/>
                </a:solidFill>
              </a:rPr>
              <a:t> Einweihung „Sternberg“</a:t>
            </a:r>
            <a:endParaRPr lang="de-DE" dirty="0">
              <a:solidFill>
                <a:schemeClr val="tx1"/>
              </a:solidFill>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000"/>
                                        <p:tgtEl>
                                          <p:spTgt spid="2"/>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000"/>
                                        <p:tgtEl>
                                          <p:spTgt spid="5"/>
                                        </p:tgtEl>
                                      </p:cBhvr>
                                    </p:animEffect>
                                  </p:childTnLst>
                                </p:cTn>
                              </p:par>
                            </p:childTnLst>
                          </p:cTn>
                        </p:par>
                        <p:par>
                          <p:cTn id="12" fill="hold">
                            <p:stCondLst>
                              <p:cond delay="2000"/>
                            </p:stCondLst>
                            <p:childTnLst>
                              <p:par>
                                <p:cTn id="13" presetID="22" presetClass="entr" presetSubtype="1"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1000"/>
                                        <p:tgtEl>
                                          <p:spTgt spid="6"/>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116-46 Schwester Johanna Larsen mit Patienten.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4000496" y="1043452"/>
            <a:ext cx="4576409" cy="2880000"/>
          </a:xfrm>
          <a:prstGeom prst="rect">
            <a:avLst/>
          </a:prstGeom>
          <a:effectLst>
            <a:outerShdw blurRad="50800" dist="38100" dir="18900000" algn="bl" rotWithShape="0">
              <a:prstClr val="black">
                <a:alpha val="40000"/>
              </a:prstClr>
            </a:outerShdw>
          </a:effectLst>
          <a:scene3d>
            <a:camera prst="orthographicFront"/>
            <a:lightRig rig="threePt" dir="t"/>
          </a:scene3d>
          <a:sp3d>
            <a:bevelT/>
          </a:sp3d>
        </p:spPr>
      </p:pic>
      <p:pic>
        <p:nvPicPr>
          <p:cNvPr id="4" name="Grafik 3" descr="116-48 Inschrift am Tor.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650105" y="1043452"/>
            <a:ext cx="2421697" cy="3600000"/>
          </a:xfrm>
          <a:prstGeom prst="rect">
            <a:avLst/>
          </a:prstGeom>
          <a:ln w="73025" cap="sq" cmpd="thickThin">
            <a:noFill/>
            <a:miter lim="800000"/>
          </a:ln>
          <a:effectLst>
            <a:outerShdw blurRad="50800" dist="38100" dir="18900000" algn="bl" rotWithShape="0">
              <a:prstClr val="black">
                <a:alpha val="40000"/>
              </a:prstClr>
            </a:outerShdw>
          </a:effectLst>
          <a:scene3d>
            <a:camera prst="orthographicFront"/>
            <a:lightRig rig="threePt" dir="t"/>
          </a:scene3d>
          <a:sp3d>
            <a:bevelT/>
          </a:sp3d>
        </p:spPr>
      </p:pic>
      <p:sp>
        <p:nvSpPr>
          <p:cNvPr id="5" name="Abgerundetes Rechteck 4"/>
          <p:cNvSpPr/>
          <p:nvPr/>
        </p:nvSpPr>
        <p:spPr>
          <a:xfrm>
            <a:off x="4000496" y="4211452"/>
            <a:ext cx="2428892" cy="432000"/>
          </a:xfrm>
          <a:prstGeom prst="roundRect">
            <a:avLst>
              <a:gd name="adj" fmla="val 39036"/>
            </a:avLst>
          </a:prstGeom>
          <a:gradFill flip="none" rotWithShape="1">
            <a:gsLst>
              <a:gs pos="0">
                <a:schemeClr val="tx1">
                  <a:alpha val="15000"/>
                </a:schemeClr>
              </a:gs>
              <a:gs pos="50000">
                <a:schemeClr val="accent1">
                  <a:shade val="67500"/>
                  <a:satMod val="115000"/>
                </a:schemeClr>
              </a:gs>
              <a:gs pos="100000">
                <a:schemeClr val="accent1">
                  <a:shade val="100000"/>
                  <a:satMod val="115000"/>
                </a:schemeClr>
              </a:gs>
            </a:gsLst>
            <a:path path="rect">
              <a:fillToRect l="50000" t="50000" r="50000" b="50000"/>
            </a:path>
            <a:tileRect/>
          </a:gra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eine neue Heimat</a:t>
            </a:r>
            <a:endParaRPr lang="de-DE" dirty="0">
              <a:solidFill>
                <a:schemeClr val="tx1"/>
              </a:solidFill>
            </a:endParaRPr>
          </a:p>
        </p:txBody>
      </p:sp>
      <p:grpSp>
        <p:nvGrpSpPr>
          <p:cNvPr id="6" name="Gruppieren 5"/>
          <p:cNvGrpSpPr>
            <a:grpSpLocks noChangeAspect="1"/>
          </p:cNvGrpSpPr>
          <p:nvPr/>
        </p:nvGrpSpPr>
        <p:grpSpPr>
          <a:xfrm>
            <a:off x="214283" y="214296"/>
            <a:ext cx="1785949" cy="324000"/>
            <a:chOff x="1142976" y="3214692"/>
            <a:chExt cx="2976584" cy="540000"/>
          </a:xfrm>
          <a:effectLst/>
        </p:grpSpPr>
        <p:sp>
          <p:nvSpPr>
            <p:cNvPr id="7" name="Abgerundetes Rechteck 6"/>
            <p:cNvSpPr/>
            <p:nvPr/>
          </p:nvSpPr>
          <p:spPr>
            <a:xfrm>
              <a:off x="1142976" y="3214692"/>
              <a:ext cx="2976584" cy="540000"/>
            </a:xfrm>
            <a:prstGeom prst="roundRect">
              <a:avLst>
                <a:gd name="adj" fmla="val 39036"/>
              </a:avLst>
            </a:prstGeom>
            <a:gradFill flip="none" rotWithShape="1">
              <a:gsLst>
                <a:gs pos="0">
                  <a:schemeClr val="tx1">
                    <a:alpha val="15000"/>
                  </a:schemeClr>
                </a:gs>
                <a:gs pos="50000">
                  <a:schemeClr val="accent1">
                    <a:shade val="67500"/>
                    <a:satMod val="115000"/>
                  </a:schemeClr>
                </a:gs>
                <a:gs pos="100000">
                  <a:schemeClr val="accent1">
                    <a:shade val="100000"/>
                    <a:satMod val="115000"/>
                  </a:schemeClr>
                </a:gs>
              </a:gsLst>
              <a:lin ang="10800000" scaled="1"/>
              <a:tileRect/>
            </a:gradFill>
            <a:ln>
              <a:gradFill>
                <a:gsLst>
                  <a:gs pos="0">
                    <a:schemeClr val="tx1">
                      <a:alpha val="15000"/>
                    </a:schemeClr>
                  </a:gs>
                  <a:gs pos="50000">
                    <a:schemeClr val="accent1">
                      <a:shade val="67500"/>
                      <a:satMod val="115000"/>
                    </a:schemeClr>
                  </a:gs>
                  <a:gs pos="100000">
                    <a:schemeClr val="accent1">
                      <a:shade val="100000"/>
                      <a:satMod val="115000"/>
                    </a:schemeClr>
                  </a:gs>
                </a:gsLst>
                <a:lin ang="5400000" scaled="0"/>
              </a:gra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r>
                <a:rPr lang="de-DE" sz="1600" b="1" dirty="0" smtClean="0">
                  <a:solidFill>
                    <a:schemeClr val="tx1"/>
                  </a:solidFill>
                </a:rPr>
                <a:t>   </a:t>
              </a:r>
              <a:r>
                <a:rPr lang="de-DE" sz="1200" dirty="0" smtClean="0">
                  <a:solidFill>
                    <a:schemeClr val="tx1"/>
                  </a:solidFill>
                </a:rPr>
                <a:t>wechselvolle Jahre</a:t>
              </a:r>
              <a:endParaRPr lang="de-DE" sz="1200" dirty="0">
                <a:solidFill>
                  <a:schemeClr val="tx1"/>
                </a:solidFill>
              </a:endParaRPr>
            </a:p>
          </p:txBody>
        </p:sp>
        <p:sp>
          <p:nvSpPr>
            <p:cNvPr id="8" name="Abgerundetes Rechteck 7"/>
            <p:cNvSpPr>
              <a:spLocks noChangeAspect="1"/>
            </p:cNvSpPr>
            <p:nvPr/>
          </p:nvSpPr>
          <p:spPr>
            <a:xfrm>
              <a:off x="1260000" y="3322692"/>
              <a:ext cx="324000" cy="324000"/>
            </a:xfrm>
            <a:prstGeom prst="roundRect">
              <a:avLst>
                <a:gd name="adj" fmla="val 38632"/>
              </a:avLst>
            </a:prstGeom>
            <a:solidFill>
              <a:srgbClr val="F47920"/>
            </a:solidFill>
            <a:ln>
              <a:gradFill>
                <a:gsLst>
                  <a:gs pos="0">
                    <a:schemeClr val="tx1">
                      <a:alpha val="15000"/>
                    </a:schemeClr>
                  </a:gs>
                  <a:gs pos="50000">
                    <a:schemeClr val="accent1">
                      <a:shade val="67500"/>
                      <a:satMod val="115000"/>
                    </a:schemeClr>
                  </a:gs>
                  <a:gs pos="100000">
                    <a:schemeClr val="accent1">
                      <a:shade val="100000"/>
                      <a:satMod val="115000"/>
                    </a:schemeClr>
                  </a:gs>
                </a:gsLst>
                <a:lin ang="5400000" scaled="0"/>
              </a:gradFill>
            </a:ln>
            <a:scene3d>
              <a:camera prst="orthographicFront"/>
              <a:lightRig rig="threePt" dir="t"/>
            </a:scene3d>
            <a:sp3d>
              <a:bevelT w="82550" prst="coolSlant"/>
            </a:sp3d>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ctr"/>
              <a:r>
                <a:rPr lang="de-DE" sz="1000" b="1" dirty="0" smtClean="0"/>
                <a:t>2</a:t>
              </a:r>
              <a:endParaRPr lang="de-DE" sz="1000" b="1" dirty="0"/>
            </a:p>
          </p:txBody>
        </p:sp>
      </p:gr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1000"/>
                                        <p:tgtEl>
                                          <p:spTgt spid="3"/>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p:cNvGrpSpPr>
            <a:grpSpLocks noChangeAspect="1"/>
          </p:cNvGrpSpPr>
          <p:nvPr/>
        </p:nvGrpSpPr>
        <p:grpSpPr>
          <a:xfrm>
            <a:off x="214283" y="214296"/>
            <a:ext cx="1785949" cy="324000"/>
            <a:chOff x="1142976" y="3214692"/>
            <a:chExt cx="2976584" cy="540000"/>
          </a:xfrm>
          <a:effectLst/>
        </p:grpSpPr>
        <p:sp>
          <p:nvSpPr>
            <p:cNvPr id="3" name="Abgerundetes Rechteck 2"/>
            <p:cNvSpPr/>
            <p:nvPr/>
          </p:nvSpPr>
          <p:spPr>
            <a:xfrm>
              <a:off x="1142976" y="3214692"/>
              <a:ext cx="2976584" cy="540000"/>
            </a:xfrm>
            <a:prstGeom prst="roundRect">
              <a:avLst>
                <a:gd name="adj" fmla="val 39036"/>
              </a:avLst>
            </a:prstGeom>
            <a:gradFill flip="none" rotWithShape="1">
              <a:gsLst>
                <a:gs pos="0">
                  <a:schemeClr val="tx1">
                    <a:alpha val="15000"/>
                  </a:schemeClr>
                </a:gs>
                <a:gs pos="50000">
                  <a:schemeClr val="accent1">
                    <a:shade val="67500"/>
                    <a:satMod val="115000"/>
                  </a:schemeClr>
                </a:gs>
                <a:gs pos="100000">
                  <a:schemeClr val="accent1">
                    <a:shade val="100000"/>
                    <a:satMod val="115000"/>
                  </a:schemeClr>
                </a:gs>
              </a:gsLst>
              <a:lin ang="10800000" scaled="1"/>
              <a:tileRect/>
            </a:gradFill>
            <a:ln>
              <a:gradFill>
                <a:gsLst>
                  <a:gs pos="0">
                    <a:schemeClr val="tx1">
                      <a:alpha val="15000"/>
                    </a:schemeClr>
                  </a:gs>
                  <a:gs pos="50000">
                    <a:schemeClr val="accent1">
                      <a:shade val="67500"/>
                      <a:satMod val="115000"/>
                    </a:schemeClr>
                  </a:gs>
                  <a:gs pos="100000">
                    <a:schemeClr val="accent1">
                      <a:shade val="100000"/>
                      <a:satMod val="115000"/>
                    </a:schemeClr>
                  </a:gs>
                </a:gsLst>
                <a:lin ang="5400000" scaled="0"/>
              </a:gra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r>
                <a:rPr lang="de-DE" sz="1600" b="1" dirty="0" smtClean="0">
                  <a:solidFill>
                    <a:schemeClr val="tx1"/>
                  </a:solidFill>
                </a:rPr>
                <a:t>   </a:t>
              </a:r>
              <a:r>
                <a:rPr lang="de-DE" sz="1200" dirty="0" smtClean="0">
                  <a:solidFill>
                    <a:schemeClr val="tx1"/>
                  </a:solidFill>
                </a:rPr>
                <a:t>wechselvolle Jahre</a:t>
              </a:r>
              <a:endParaRPr lang="de-DE" sz="1200" dirty="0">
                <a:solidFill>
                  <a:schemeClr val="tx1"/>
                </a:solidFill>
              </a:endParaRPr>
            </a:p>
          </p:txBody>
        </p:sp>
        <p:sp>
          <p:nvSpPr>
            <p:cNvPr id="4" name="Abgerundetes Rechteck 3"/>
            <p:cNvSpPr>
              <a:spLocks noChangeAspect="1"/>
            </p:cNvSpPr>
            <p:nvPr/>
          </p:nvSpPr>
          <p:spPr>
            <a:xfrm>
              <a:off x="1260000" y="3322692"/>
              <a:ext cx="324000" cy="324000"/>
            </a:xfrm>
            <a:prstGeom prst="roundRect">
              <a:avLst>
                <a:gd name="adj" fmla="val 38632"/>
              </a:avLst>
            </a:prstGeom>
            <a:solidFill>
              <a:srgbClr val="F47920"/>
            </a:solidFill>
            <a:ln>
              <a:gradFill>
                <a:gsLst>
                  <a:gs pos="0">
                    <a:schemeClr val="tx1">
                      <a:alpha val="15000"/>
                    </a:schemeClr>
                  </a:gs>
                  <a:gs pos="50000">
                    <a:schemeClr val="accent1">
                      <a:shade val="67500"/>
                      <a:satMod val="115000"/>
                    </a:schemeClr>
                  </a:gs>
                  <a:gs pos="100000">
                    <a:schemeClr val="accent1">
                      <a:shade val="100000"/>
                      <a:satMod val="115000"/>
                    </a:schemeClr>
                  </a:gs>
                </a:gsLst>
                <a:lin ang="5400000" scaled="0"/>
              </a:gradFill>
            </a:ln>
            <a:scene3d>
              <a:camera prst="orthographicFront"/>
              <a:lightRig rig="threePt" dir="t"/>
            </a:scene3d>
            <a:sp3d>
              <a:bevelT w="82550" prst="coolSlant"/>
            </a:sp3d>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ctr"/>
              <a:r>
                <a:rPr lang="de-DE" sz="1000" b="1" dirty="0" smtClean="0"/>
                <a:t>2</a:t>
              </a:r>
              <a:endParaRPr lang="de-DE" sz="1000" b="1" dirty="0"/>
            </a:p>
          </p:txBody>
        </p:sp>
      </p:grpSp>
      <p:pic>
        <p:nvPicPr>
          <p:cNvPr id="5" name="Grafik 4" descr="landkarten_israel.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357950" y="1071552"/>
            <a:ext cx="2418794" cy="3600000"/>
          </a:xfrm>
          <a:prstGeom prst="rect">
            <a:avLst/>
          </a:prstGeom>
          <a:effectLst>
            <a:outerShdw blurRad="50800" dist="38100" dir="18900000" algn="bl" rotWithShape="0">
              <a:prstClr val="black">
                <a:alpha val="40000"/>
              </a:prstClr>
            </a:outerShdw>
          </a:effectLst>
          <a:scene3d>
            <a:camera prst="orthographicFront"/>
            <a:lightRig rig="threePt" dir="t"/>
          </a:scene3d>
          <a:sp3d>
            <a:bevelT/>
          </a:sp3d>
        </p:spPr>
      </p:pic>
      <p:pic>
        <p:nvPicPr>
          <p:cNvPr id="8" name="Inhaltsplatzhalter 6" descr="Star Mountain 1960.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43306" y="1071552"/>
            <a:ext cx="2025500" cy="1440000"/>
          </a:xfrm>
          <a:prstGeom prst="rect">
            <a:avLst/>
          </a:prstGeom>
          <a:effectLst>
            <a:outerShdw blurRad="50800" dist="38100" dir="18900000" algn="bl" rotWithShape="0">
              <a:prstClr val="black">
                <a:alpha val="40000"/>
              </a:prstClr>
            </a:outerShdw>
          </a:effectLst>
          <a:scene3d>
            <a:camera prst="orthographicFront"/>
            <a:lightRig rig="threePt" dir="t"/>
          </a:scene3d>
          <a:sp3d>
            <a:bevelT/>
            <a:bevelB/>
          </a:sp3d>
        </p:spPr>
      </p:pic>
      <p:grpSp>
        <p:nvGrpSpPr>
          <p:cNvPr id="9" name="Gruppieren 8"/>
          <p:cNvGrpSpPr/>
          <p:nvPr/>
        </p:nvGrpSpPr>
        <p:grpSpPr>
          <a:xfrm>
            <a:off x="857224" y="3643320"/>
            <a:ext cx="1203491" cy="1080000"/>
            <a:chOff x="2371167" y="3932713"/>
            <a:chExt cx="1203491" cy="1080000"/>
          </a:xfrm>
        </p:grpSpPr>
        <p:pic>
          <p:nvPicPr>
            <p:cNvPr id="10" name="Grafik 9" descr="ISRAEL2.WMF"/>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1250920">
              <a:off x="2401728" y="3935578"/>
              <a:ext cx="1172930" cy="720000"/>
            </a:xfrm>
            <a:prstGeom prst="rect">
              <a:avLst/>
            </a:prstGeom>
          </p:spPr>
        </p:pic>
        <p:grpSp>
          <p:nvGrpSpPr>
            <p:cNvPr id="11" name="Gruppieren 15"/>
            <p:cNvGrpSpPr>
              <a:grpSpLocks noChangeAspect="1"/>
            </p:cNvGrpSpPr>
            <p:nvPr/>
          </p:nvGrpSpPr>
          <p:grpSpPr>
            <a:xfrm rot="21049993">
              <a:off x="2371167" y="3932713"/>
              <a:ext cx="132285" cy="1080000"/>
              <a:chOff x="5760000" y="1571618"/>
              <a:chExt cx="357190" cy="2928958"/>
            </a:xfrm>
          </p:grpSpPr>
          <p:sp>
            <p:nvSpPr>
              <p:cNvPr id="12" name="Rechteck 11"/>
              <p:cNvSpPr/>
              <p:nvPr/>
            </p:nvSpPr>
            <p:spPr>
              <a:xfrm>
                <a:off x="5857884" y="1643056"/>
                <a:ext cx="142876" cy="2857520"/>
              </a:xfrm>
              <a:prstGeom prst="rect">
                <a:avLst/>
              </a:prstGeom>
              <a:gradFill>
                <a:gsLst>
                  <a:gs pos="0">
                    <a:schemeClr val="tx1"/>
                  </a:gs>
                  <a:gs pos="50000">
                    <a:schemeClr val="accent1">
                      <a:shade val="67500"/>
                      <a:satMod val="115000"/>
                    </a:schemeClr>
                  </a:gs>
                  <a:gs pos="100000">
                    <a:schemeClr val="accent1">
                      <a:shade val="100000"/>
                      <a:satMod val="115000"/>
                    </a:schemeClr>
                  </a:gs>
                </a:gsLst>
                <a:lin ang="0" scaled="1"/>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Ellipse 12"/>
              <p:cNvSpPr/>
              <p:nvPr/>
            </p:nvSpPr>
            <p:spPr>
              <a:xfrm>
                <a:off x="5760000" y="1571618"/>
                <a:ext cx="357190" cy="142876"/>
              </a:xfrm>
              <a:prstGeom prst="ellipse">
                <a:avLst/>
              </a:prstGeom>
              <a:gradFill>
                <a:gsLst>
                  <a:gs pos="0">
                    <a:schemeClr val="tx1"/>
                  </a:gs>
                  <a:gs pos="50000">
                    <a:schemeClr val="accent1">
                      <a:shade val="67500"/>
                      <a:satMod val="115000"/>
                    </a:schemeClr>
                  </a:gs>
                  <a:gs pos="100000">
                    <a:schemeClr val="accent1">
                      <a:shade val="100000"/>
                      <a:satMod val="115000"/>
                    </a:schemeClr>
                  </a:gs>
                </a:gsLst>
                <a:lin ang="0" scaled="1"/>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grpSp>
        <p:nvGrpSpPr>
          <p:cNvPr id="20" name="Gruppieren 19"/>
          <p:cNvGrpSpPr/>
          <p:nvPr/>
        </p:nvGrpSpPr>
        <p:grpSpPr>
          <a:xfrm>
            <a:off x="857224" y="1142990"/>
            <a:ext cx="1165479" cy="1080000"/>
            <a:chOff x="3500430" y="3340860"/>
            <a:chExt cx="1165479" cy="1080000"/>
          </a:xfrm>
        </p:grpSpPr>
        <p:grpSp>
          <p:nvGrpSpPr>
            <p:cNvPr id="16" name="Gruppieren 15"/>
            <p:cNvGrpSpPr>
              <a:grpSpLocks noChangeAspect="1"/>
            </p:cNvGrpSpPr>
            <p:nvPr/>
          </p:nvGrpSpPr>
          <p:grpSpPr>
            <a:xfrm rot="21049993">
              <a:off x="3503340" y="3340860"/>
              <a:ext cx="132285" cy="1080000"/>
              <a:chOff x="5760000" y="1571618"/>
              <a:chExt cx="357190" cy="2928958"/>
            </a:xfrm>
          </p:grpSpPr>
          <p:sp>
            <p:nvSpPr>
              <p:cNvPr id="17" name="Rechteck 16"/>
              <p:cNvSpPr/>
              <p:nvPr/>
            </p:nvSpPr>
            <p:spPr>
              <a:xfrm>
                <a:off x="5857884" y="1643056"/>
                <a:ext cx="142876" cy="2857520"/>
              </a:xfrm>
              <a:prstGeom prst="rect">
                <a:avLst/>
              </a:prstGeom>
              <a:gradFill>
                <a:gsLst>
                  <a:gs pos="0">
                    <a:schemeClr val="tx1"/>
                  </a:gs>
                  <a:gs pos="50000">
                    <a:schemeClr val="accent1">
                      <a:shade val="67500"/>
                      <a:satMod val="115000"/>
                    </a:schemeClr>
                  </a:gs>
                  <a:gs pos="100000">
                    <a:schemeClr val="accent1">
                      <a:shade val="100000"/>
                      <a:satMod val="115000"/>
                    </a:schemeClr>
                  </a:gs>
                </a:gsLst>
                <a:lin ang="0" scaled="1"/>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Ellipse 17"/>
              <p:cNvSpPr/>
              <p:nvPr/>
            </p:nvSpPr>
            <p:spPr>
              <a:xfrm>
                <a:off x="5760000" y="1571618"/>
                <a:ext cx="357190" cy="142876"/>
              </a:xfrm>
              <a:prstGeom prst="ellipse">
                <a:avLst/>
              </a:prstGeom>
              <a:gradFill>
                <a:gsLst>
                  <a:gs pos="0">
                    <a:schemeClr val="tx1"/>
                  </a:gs>
                  <a:gs pos="50000">
                    <a:schemeClr val="accent1">
                      <a:shade val="67500"/>
                      <a:satMod val="115000"/>
                    </a:schemeClr>
                  </a:gs>
                  <a:gs pos="100000">
                    <a:schemeClr val="accent1">
                      <a:shade val="100000"/>
                      <a:satMod val="115000"/>
                    </a:schemeClr>
                  </a:gs>
                </a:gsLst>
                <a:lin ang="0" scaled="1"/>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19" name="Grafik 18" descr="JORDAN2.WMF"/>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500430" y="3384000"/>
              <a:ext cx="1165479" cy="720000"/>
            </a:xfrm>
            <a:prstGeom prst="rect">
              <a:avLst/>
            </a:prstGeom>
          </p:spPr>
        </p:pic>
      </p:grpSp>
      <p:sp>
        <p:nvSpPr>
          <p:cNvPr id="21" name="Richtungspfeil 20"/>
          <p:cNvSpPr/>
          <p:nvPr/>
        </p:nvSpPr>
        <p:spPr>
          <a:xfrm>
            <a:off x="-357222" y="2786064"/>
            <a:ext cx="1714512" cy="324000"/>
          </a:xfrm>
          <a:prstGeom prst="homePlate">
            <a:avLst>
              <a:gd name="adj" fmla="val 69180"/>
            </a:avLst>
          </a:prstGeom>
          <a:gradFill flip="none" rotWithShape="1">
            <a:gsLst>
              <a:gs pos="0">
                <a:schemeClr val="tx1">
                  <a:alpha val="15000"/>
                </a:schemeClr>
              </a:gs>
              <a:gs pos="50000">
                <a:schemeClr val="accent1">
                  <a:shade val="67500"/>
                  <a:satMod val="115000"/>
                </a:schemeClr>
              </a:gs>
              <a:gs pos="100000">
                <a:schemeClr val="accent1">
                  <a:shade val="100000"/>
                  <a:satMod val="115000"/>
                </a:schemeClr>
              </a:gs>
            </a:gsLst>
            <a:lin ang="0" scaled="1"/>
            <a:tileRect/>
          </a:gra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Ins="216000" rtlCol="0" anchor="ctr"/>
          <a:lstStyle/>
          <a:p>
            <a:pPr algn="r"/>
            <a:r>
              <a:rPr lang="de-DE" sz="1600" b="1" dirty="0" smtClean="0">
                <a:solidFill>
                  <a:srgbClr val="000000"/>
                </a:solidFill>
              </a:rPr>
              <a:t>1967</a:t>
            </a:r>
            <a:endParaRPr lang="de-DE" sz="1600" b="1" dirty="0">
              <a:solidFill>
                <a:srgbClr val="000000"/>
              </a:solidFill>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1000"/>
                                        <p:tgtEl>
                                          <p:spTgt spid="8"/>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000"/>
                                        <p:tgtEl>
                                          <p:spTgt spid="5"/>
                                        </p:tgtEl>
                                      </p:cBhvr>
                                    </p:animEffect>
                                  </p:childTnLst>
                                </p:cTn>
                              </p:par>
                            </p:childTnLst>
                          </p:cTn>
                        </p:par>
                        <p:par>
                          <p:cTn id="12" fill="hold">
                            <p:stCondLst>
                              <p:cond delay="2000"/>
                            </p:stCondLst>
                            <p:childTnLst>
                              <p:par>
                                <p:cTn id="13" presetID="2" presetClass="entr" presetSubtype="12"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1000" fill="hold"/>
                                        <p:tgtEl>
                                          <p:spTgt spid="20"/>
                                        </p:tgtEl>
                                        <p:attrNameLst>
                                          <p:attrName>ppt_x</p:attrName>
                                        </p:attrNameLst>
                                      </p:cBhvr>
                                      <p:tavLst>
                                        <p:tav tm="0">
                                          <p:val>
                                            <p:strVal val="0-#ppt_w/2"/>
                                          </p:val>
                                        </p:tav>
                                        <p:tav tm="100000">
                                          <p:val>
                                            <p:strVal val="#ppt_x"/>
                                          </p:val>
                                        </p:tav>
                                      </p:tavLst>
                                    </p:anim>
                                    <p:anim calcmode="lin" valueType="num">
                                      <p:cBhvr additive="base">
                                        <p:cTn id="16" dur="10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1000" fill="hold"/>
                                        <p:tgtEl>
                                          <p:spTgt spid="21"/>
                                        </p:tgtEl>
                                        <p:attrNameLst>
                                          <p:attrName>ppt_x</p:attrName>
                                        </p:attrNameLst>
                                      </p:cBhvr>
                                      <p:tavLst>
                                        <p:tav tm="0">
                                          <p:val>
                                            <p:strVal val="0-#ppt_w/2"/>
                                          </p:val>
                                        </p:tav>
                                        <p:tav tm="100000">
                                          <p:val>
                                            <p:strVal val="#ppt_x"/>
                                          </p:val>
                                        </p:tav>
                                      </p:tavLst>
                                    </p:anim>
                                    <p:anim calcmode="lin" valueType="num">
                                      <p:cBhvr additive="base">
                                        <p:cTn id="22" dur="1000" fill="hold"/>
                                        <p:tgtEl>
                                          <p:spTgt spid="21"/>
                                        </p:tgtEl>
                                        <p:attrNameLst>
                                          <p:attrName>ppt_y</p:attrName>
                                        </p:attrNameLst>
                                      </p:cBhvr>
                                      <p:tavLst>
                                        <p:tav tm="0">
                                          <p:val>
                                            <p:strVal val="#ppt_y"/>
                                          </p:val>
                                        </p:tav>
                                        <p:tav tm="100000">
                                          <p:val>
                                            <p:strVal val="#ppt_y"/>
                                          </p:val>
                                        </p:tav>
                                      </p:tavLst>
                                    </p:anim>
                                  </p:childTnLst>
                                </p:cTn>
                              </p:par>
                            </p:childTnLst>
                          </p:cTn>
                        </p:par>
                        <p:par>
                          <p:cTn id="23" fill="hold">
                            <p:stCondLst>
                              <p:cond delay="1000"/>
                            </p:stCondLst>
                            <p:childTnLst>
                              <p:par>
                                <p:cTn id="24" presetID="2" presetClass="entr" presetSubtype="12"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1000" fill="hold"/>
                                        <p:tgtEl>
                                          <p:spTgt spid="9"/>
                                        </p:tgtEl>
                                        <p:attrNameLst>
                                          <p:attrName>ppt_x</p:attrName>
                                        </p:attrNameLst>
                                      </p:cBhvr>
                                      <p:tavLst>
                                        <p:tav tm="0">
                                          <p:val>
                                            <p:strVal val="0-#ppt_w/2"/>
                                          </p:val>
                                        </p:tav>
                                        <p:tav tm="100000">
                                          <p:val>
                                            <p:strVal val="#ppt_x"/>
                                          </p:val>
                                        </p:tav>
                                      </p:tavLst>
                                    </p:anim>
                                    <p:anim calcmode="lin" valueType="num">
                                      <p:cBhvr additive="base">
                                        <p:cTn id="27"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p:cNvGrpSpPr>
            <a:grpSpLocks noChangeAspect="1"/>
          </p:cNvGrpSpPr>
          <p:nvPr/>
        </p:nvGrpSpPr>
        <p:grpSpPr>
          <a:xfrm>
            <a:off x="214283" y="214296"/>
            <a:ext cx="1785949" cy="324000"/>
            <a:chOff x="1142976" y="3214692"/>
            <a:chExt cx="2976584" cy="540000"/>
          </a:xfrm>
          <a:effectLst/>
        </p:grpSpPr>
        <p:sp>
          <p:nvSpPr>
            <p:cNvPr id="3" name="Abgerundetes Rechteck 2"/>
            <p:cNvSpPr/>
            <p:nvPr/>
          </p:nvSpPr>
          <p:spPr>
            <a:xfrm>
              <a:off x="1142976" y="3214692"/>
              <a:ext cx="2976584" cy="540000"/>
            </a:xfrm>
            <a:prstGeom prst="roundRect">
              <a:avLst>
                <a:gd name="adj" fmla="val 39036"/>
              </a:avLst>
            </a:prstGeom>
            <a:gradFill flip="none" rotWithShape="1">
              <a:gsLst>
                <a:gs pos="0">
                  <a:schemeClr val="tx1">
                    <a:alpha val="15000"/>
                  </a:schemeClr>
                </a:gs>
                <a:gs pos="50000">
                  <a:schemeClr val="accent1">
                    <a:shade val="67500"/>
                    <a:satMod val="115000"/>
                  </a:schemeClr>
                </a:gs>
                <a:gs pos="100000">
                  <a:schemeClr val="accent1">
                    <a:shade val="100000"/>
                    <a:satMod val="115000"/>
                  </a:schemeClr>
                </a:gs>
              </a:gsLst>
              <a:lin ang="10800000" scaled="1"/>
              <a:tileRect/>
            </a:gradFill>
            <a:ln>
              <a:gradFill>
                <a:gsLst>
                  <a:gs pos="0">
                    <a:schemeClr val="tx1">
                      <a:alpha val="15000"/>
                    </a:schemeClr>
                  </a:gs>
                  <a:gs pos="50000">
                    <a:schemeClr val="accent1">
                      <a:shade val="67500"/>
                      <a:satMod val="115000"/>
                    </a:schemeClr>
                  </a:gs>
                  <a:gs pos="100000">
                    <a:schemeClr val="accent1">
                      <a:shade val="100000"/>
                      <a:satMod val="115000"/>
                    </a:schemeClr>
                  </a:gs>
                </a:gsLst>
                <a:lin ang="5400000" scaled="0"/>
              </a:gra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r>
                <a:rPr lang="de-DE" sz="1600" b="1" dirty="0" smtClean="0">
                  <a:solidFill>
                    <a:schemeClr val="tx1"/>
                  </a:solidFill>
                </a:rPr>
                <a:t>   </a:t>
              </a:r>
              <a:r>
                <a:rPr lang="de-DE" sz="1200" dirty="0" smtClean="0">
                  <a:solidFill>
                    <a:schemeClr val="tx1"/>
                  </a:solidFill>
                </a:rPr>
                <a:t>wechselvolle Jahre</a:t>
              </a:r>
              <a:endParaRPr lang="de-DE" sz="1200" dirty="0">
                <a:solidFill>
                  <a:schemeClr val="tx1"/>
                </a:solidFill>
              </a:endParaRPr>
            </a:p>
          </p:txBody>
        </p:sp>
        <p:sp>
          <p:nvSpPr>
            <p:cNvPr id="4" name="Abgerundetes Rechteck 3"/>
            <p:cNvSpPr>
              <a:spLocks noChangeAspect="1"/>
            </p:cNvSpPr>
            <p:nvPr/>
          </p:nvSpPr>
          <p:spPr>
            <a:xfrm>
              <a:off x="1260000" y="3322692"/>
              <a:ext cx="324000" cy="324000"/>
            </a:xfrm>
            <a:prstGeom prst="roundRect">
              <a:avLst>
                <a:gd name="adj" fmla="val 38632"/>
              </a:avLst>
            </a:prstGeom>
            <a:solidFill>
              <a:srgbClr val="F47920"/>
            </a:solidFill>
            <a:ln>
              <a:gradFill>
                <a:gsLst>
                  <a:gs pos="0">
                    <a:schemeClr val="tx1">
                      <a:alpha val="15000"/>
                    </a:schemeClr>
                  </a:gs>
                  <a:gs pos="50000">
                    <a:schemeClr val="accent1">
                      <a:shade val="67500"/>
                      <a:satMod val="115000"/>
                    </a:schemeClr>
                  </a:gs>
                  <a:gs pos="100000">
                    <a:schemeClr val="accent1">
                      <a:shade val="100000"/>
                      <a:satMod val="115000"/>
                    </a:schemeClr>
                  </a:gs>
                </a:gsLst>
                <a:lin ang="5400000" scaled="0"/>
              </a:gradFill>
            </a:ln>
            <a:scene3d>
              <a:camera prst="orthographicFront"/>
              <a:lightRig rig="threePt" dir="t"/>
            </a:scene3d>
            <a:sp3d>
              <a:bevelT w="82550" prst="coolSlant"/>
            </a:sp3d>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ctr"/>
              <a:r>
                <a:rPr lang="de-DE" sz="1000" b="1" dirty="0" smtClean="0"/>
                <a:t>2</a:t>
              </a:r>
              <a:endParaRPr lang="de-DE" sz="1000" b="1" dirty="0"/>
            </a:p>
          </p:txBody>
        </p:sp>
      </p:grpSp>
      <p:pic>
        <p:nvPicPr>
          <p:cNvPr id="6" name="Grafik 5" descr="Karte gescannt.jpg"/>
          <p:cNvPicPr>
            <a:picLocks noChangeAspect="1"/>
          </p:cNvPicPr>
          <p:nvPr/>
        </p:nvPicPr>
        <p:blipFill>
          <a:blip r:embed="rId3" cstate="screen">
            <a:lum bright="-5000" contrast="10000"/>
            <a:extLst>
              <a:ext uri="{28A0092B-C50C-407E-A947-70E740481C1C}">
                <a14:useLocalDpi xmlns:a14="http://schemas.microsoft.com/office/drawing/2010/main"/>
              </a:ext>
            </a:extLst>
          </a:blip>
          <a:srcRect/>
          <a:stretch>
            <a:fillRect/>
          </a:stretch>
        </p:blipFill>
        <p:spPr>
          <a:xfrm>
            <a:off x="4896878" y="969204"/>
            <a:ext cx="4032840" cy="3960000"/>
          </a:xfrm>
          <a:prstGeom prst="rect">
            <a:avLst/>
          </a:prstGeom>
          <a:effectLst>
            <a:outerShdw blurRad="50800" dist="38100" dir="18900000" algn="bl" rotWithShape="0">
              <a:prstClr val="black">
                <a:alpha val="40000"/>
              </a:prstClr>
            </a:outerShdw>
          </a:effectLst>
          <a:scene3d>
            <a:camera prst="orthographicFront"/>
            <a:lightRig rig="threePt" dir="t"/>
          </a:scene3d>
          <a:sp3d>
            <a:bevelT/>
          </a:sp3d>
        </p:spPr>
      </p:pic>
      <p:sp>
        <p:nvSpPr>
          <p:cNvPr id="9" name="Gleichschenkliges Dreieck 8"/>
          <p:cNvSpPr/>
          <p:nvPr/>
        </p:nvSpPr>
        <p:spPr>
          <a:xfrm rot="5400000">
            <a:off x="3857620" y="428610"/>
            <a:ext cx="2571768" cy="4286280"/>
          </a:xfrm>
          <a:prstGeom prst="triangle">
            <a:avLst>
              <a:gd name="adj" fmla="val 35642"/>
            </a:avLst>
          </a:prstGeom>
          <a:noFill/>
          <a:ln>
            <a:solidFill>
              <a:schemeClr val="tx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Ellipse 7"/>
          <p:cNvSpPr/>
          <p:nvPr/>
        </p:nvSpPr>
        <p:spPr>
          <a:xfrm>
            <a:off x="428596" y="1142990"/>
            <a:ext cx="3600000" cy="2844000"/>
          </a:xfrm>
          <a:prstGeom prst="ellipse">
            <a:avLst/>
          </a:prstGeom>
          <a:blipFill dpi="0" rotWithShape="1">
            <a:blip r:embed="rId4" cstate="screen">
              <a:extLst>
                <a:ext uri="{28A0092B-C50C-407E-A947-70E740481C1C}">
                  <a14:useLocalDpi xmlns:a14="http://schemas.microsoft.com/office/drawing/2010/main"/>
                </a:ext>
              </a:extLst>
            </a:blip>
            <a:srcRect/>
            <a:tile tx="-19050" ty="-82550" sx="100000" sy="100000" flip="none" algn="tl"/>
          </a:blipFill>
          <a:ln>
            <a:solidFill>
              <a:schemeClr val="tx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000"/>
                                        <p:tgtEl>
                                          <p:spTgt spid="6"/>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2000"/>
                                        <p:tgtEl>
                                          <p:spTgt spid="9"/>
                                        </p:tgtEl>
                                      </p:cBhvr>
                                    </p:animEffect>
                                  </p:childTnLst>
                                </p:cTn>
                              </p:par>
                              <p:par>
                                <p:cTn id="12" presetID="10" presetClass="entr" presetSubtype="0" fill="hold" grpId="0" nodeType="withEffect">
                                  <p:stCondLst>
                                    <p:cond delay="100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p:cNvGrpSpPr>
            <a:grpSpLocks noChangeAspect="1"/>
          </p:cNvGrpSpPr>
          <p:nvPr/>
        </p:nvGrpSpPr>
        <p:grpSpPr>
          <a:xfrm>
            <a:off x="214283" y="214296"/>
            <a:ext cx="1785949" cy="324000"/>
            <a:chOff x="1142976" y="3214692"/>
            <a:chExt cx="2976584" cy="540000"/>
          </a:xfrm>
          <a:effectLst/>
        </p:grpSpPr>
        <p:sp>
          <p:nvSpPr>
            <p:cNvPr id="3" name="Abgerundetes Rechteck 2"/>
            <p:cNvSpPr/>
            <p:nvPr/>
          </p:nvSpPr>
          <p:spPr>
            <a:xfrm>
              <a:off x="1142976" y="3214692"/>
              <a:ext cx="2976584" cy="540000"/>
            </a:xfrm>
            <a:prstGeom prst="roundRect">
              <a:avLst>
                <a:gd name="adj" fmla="val 39036"/>
              </a:avLst>
            </a:prstGeom>
            <a:gradFill flip="none" rotWithShape="1">
              <a:gsLst>
                <a:gs pos="0">
                  <a:schemeClr val="tx1">
                    <a:alpha val="15000"/>
                  </a:schemeClr>
                </a:gs>
                <a:gs pos="50000">
                  <a:schemeClr val="accent1">
                    <a:shade val="67500"/>
                    <a:satMod val="115000"/>
                  </a:schemeClr>
                </a:gs>
                <a:gs pos="100000">
                  <a:schemeClr val="accent1">
                    <a:shade val="100000"/>
                    <a:satMod val="115000"/>
                  </a:schemeClr>
                </a:gs>
              </a:gsLst>
              <a:lin ang="10800000" scaled="1"/>
              <a:tileRect/>
            </a:gradFill>
            <a:ln>
              <a:gradFill>
                <a:gsLst>
                  <a:gs pos="0">
                    <a:schemeClr val="tx1">
                      <a:alpha val="15000"/>
                    </a:schemeClr>
                  </a:gs>
                  <a:gs pos="50000">
                    <a:schemeClr val="accent1">
                      <a:shade val="67500"/>
                      <a:satMod val="115000"/>
                    </a:schemeClr>
                  </a:gs>
                  <a:gs pos="100000">
                    <a:schemeClr val="accent1">
                      <a:shade val="100000"/>
                      <a:satMod val="115000"/>
                    </a:schemeClr>
                  </a:gs>
                </a:gsLst>
                <a:lin ang="5400000" scaled="0"/>
              </a:gra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r>
                <a:rPr lang="de-DE" sz="1600" b="1" dirty="0" smtClean="0">
                  <a:solidFill>
                    <a:schemeClr val="tx1"/>
                  </a:solidFill>
                </a:rPr>
                <a:t>   </a:t>
              </a:r>
              <a:r>
                <a:rPr lang="de-DE" sz="1200" dirty="0" smtClean="0">
                  <a:solidFill>
                    <a:schemeClr val="tx1"/>
                  </a:solidFill>
                </a:rPr>
                <a:t>wechselvolle Jahre</a:t>
              </a:r>
              <a:endParaRPr lang="de-DE" sz="1200" dirty="0">
                <a:solidFill>
                  <a:schemeClr val="tx1"/>
                </a:solidFill>
              </a:endParaRPr>
            </a:p>
          </p:txBody>
        </p:sp>
        <p:sp>
          <p:nvSpPr>
            <p:cNvPr id="4" name="Abgerundetes Rechteck 3"/>
            <p:cNvSpPr>
              <a:spLocks noChangeAspect="1"/>
            </p:cNvSpPr>
            <p:nvPr/>
          </p:nvSpPr>
          <p:spPr>
            <a:xfrm>
              <a:off x="1260000" y="3322692"/>
              <a:ext cx="324000" cy="324000"/>
            </a:xfrm>
            <a:prstGeom prst="roundRect">
              <a:avLst>
                <a:gd name="adj" fmla="val 38632"/>
              </a:avLst>
            </a:prstGeom>
            <a:solidFill>
              <a:srgbClr val="F47920"/>
            </a:solidFill>
            <a:ln>
              <a:gradFill>
                <a:gsLst>
                  <a:gs pos="0">
                    <a:schemeClr val="tx1">
                      <a:alpha val="15000"/>
                    </a:schemeClr>
                  </a:gs>
                  <a:gs pos="50000">
                    <a:schemeClr val="accent1">
                      <a:shade val="67500"/>
                      <a:satMod val="115000"/>
                    </a:schemeClr>
                  </a:gs>
                  <a:gs pos="100000">
                    <a:schemeClr val="accent1">
                      <a:shade val="100000"/>
                      <a:satMod val="115000"/>
                    </a:schemeClr>
                  </a:gs>
                </a:gsLst>
                <a:lin ang="5400000" scaled="0"/>
              </a:gradFill>
            </a:ln>
            <a:scene3d>
              <a:camera prst="orthographicFront"/>
              <a:lightRig rig="threePt" dir="t"/>
            </a:scene3d>
            <a:sp3d>
              <a:bevelT w="82550" prst="coolSlant"/>
            </a:sp3d>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ctr"/>
              <a:r>
                <a:rPr lang="de-DE" sz="1000" b="1" dirty="0" smtClean="0"/>
                <a:t>2</a:t>
              </a:r>
              <a:endParaRPr lang="de-DE" sz="1000" b="1" dirty="0"/>
            </a:p>
          </p:txBody>
        </p:sp>
      </p:grpSp>
      <p:pic>
        <p:nvPicPr>
          <p:cNvPr id="2050" name="Picture 2" descr="C:\Dokumente und Einstellungen\Niels Gärtner\Lokale Einstellungen\Temporary Internet Files\Content.IE5\LYOVT6PR\MPj04037050000[1].jpg"/>
          <p:cNvPicPr>
            <a:picLocks noChangeAspect="1" noChangeArrowheads="1"/>
          </p:cNvPicPr>
          <p:nvPr/>
        </p:nvPicPr>
        <p:blipFill>
          <a:blip r:embed="rId3" cstate="screen">
            <a:duotone>
              <a:schemeClr val="accent1">
                <a:shade val="45000"/>
                <a:satMod val="135000"/>
              </a:schemeClr>
              <a:prstClr val="white"/>
            </a:duotone>
            <a:lum bright="5000"/>
            <a:extLst>
              <a:ext uri="{28A0092B-C50C-407E-A947-70E740481C1C}">
                <a14:useLocalDpi xmlns:a14="http://schemas.microsoft.com/office/drawing/2010/main"/>
              </a:ext>
            </a:extLst>
          </a:blip>
          <a:srcRect/>
          <a:stretch>
            <a:fillRect/>
          </a:stretch>
        </p:blipFill>
        <p:spPr bwMode="auto">
          <a:xfrm>
            <a:off x="0" y="738000"/>
            <a:ext cx="9143348" cy="5364000"/>
          </a:xfrm>
          <a:prstGeom prst="rect">
            <a:avLst/>
          </a:prstGeom>
          <a:noFill/>
        </p:spPr>
      </p:pic>
      <p:pic>
        <p:nvPicPr>
          <p:cNvPr id="7" name="Grafik 6" descr="Sternberg Patient 01.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5553487" y="1119600"/>
            <a:ext cx="2876165" cy="2880000"/>
          </a:xfrm>
          <a:prstGeom prst="rect">
            <a:avLst/>
          </a:prstGeom>
          <a:effectLst>
            <a:outerShdw blurRad="50800" dist="38100" dir="18900000" algn="bl" rotWithShape="0">
              <a:prstClr val="black">
                <a:alpha val="40000"/>
              </a:prstClr>
            </a:outerShdw>
          </a:effectLst>
          <a:scene3d>
            <a:camera prst="orthographicFront"/>
            <a:lightRig rig="threePt" dir="t"/>
          </a:scene3d>
          <a:sp3d>
            <a:bevelT/>
          </a:sp3d>
        </p:spPr>
      </p:pic>
      <p:pic>
        <p:nvPicPr>
          <p:cNvPr id="8" name="Grafik 7" descr="Sternberg Patient 02.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9408" y="1119600"/>
            <a:ext cx="4106906" cy="2880000"/>
          </a:xfrm>
          <a:prstGeom prst="rect">
            <a:avLst/>
          </a:prstGeom>
          <a:effectLst>
            <a:outerShdw blurRad="50800" dist="38100" dir="18900000" algn="bl" rotWithShape="0">
              <a:prstClr val="black">
                <a:alpha val="40000"/>
              </a:prstClr>
            </a:outerShdw>
          </a:effectLst>
          <a:scene3d>
            <a:camera prst="orthographicFront"/>
            <a:lightRig rig="threePt" dir="t"/>
          </a:scene3d>
          <a:sp3d>
            <a:bevelT/>
          </a:sp3d>
        </p:spPr>
      </p:pic>
      <p:sp>
        <p:nvSpPr>
          <p:cNvPr id="9" name="Abgerundetes Rechteck 8"/>
          <p:cNvSpPr/>
          <p:nvPr/>
        </p:nvSpPr>
        <p:spPr>
          <a:xfrm>
            <a:off x="4143372" y="4286262"/>
            <a:ext cx="2143140" cy="432000"/>
          </a:xfrm>
          <a:prstGeom prst="roundRect">
            <a:avLst>
              <a:gd name="adj" fmla="val 39036"/>
            </a:avLst>
          </a:prstGeom>
          <a:gradFill flip="none" rotWithShape="1">
            <a:gsLst>
              <a:gs pos="0">
                <a:schemeClr val="tx1">
                  <a:alpha val="15000"/>
                </a:schemeClr>
              </a:gs>
              <a:gs pos="50000">
                <a:schemeClr val="accent1">
                  <a:shade val="67500"/>
                  <a:satMod val="115000"/>
                </a:schemeClr>
              </a:gs>
              <a:gs pos="100000">
                <a:schemeClr val="accent1">
                  <a:shade val="100000"/>
                  <a:satMod val="115000"/>
                </a:schemeClr>
              </a:gs>
            </a:gsLst>
            <a:path path="rect">
              <a:fillToRect l="50000" t="50000" r="50000" b="50000"/>
            </a:path>
            <a:tileRect/>
          </a:gra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Lepra ist heilbar</a:t>
            </a:r>
            <a:endParaRPr lang="de-DE" dirty="0">
              <a:solidFill>
                <a:schemeClr val="tx1"/>
              </a:solidFill>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1000"/>
                                        <p:tgtEl>
                                          <p:spTgt spid="8"/>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p:cNvGrpSpPr>
            <a:grpSpLocks noChangeAspect="1"/>
          </p:cNvGrpSpPr>
          <p:nvPr/>
        </p:nvGrpSpPr>
        <p:grpSpPr>
          <a:xfrm>
            <a:off x="214283" y="214296"/>
            <a:ext cx="1785949" cy="324000"/>
            <a:chOff x="1142976" y="3214692"/>
            <a:chExt cx="2976584" cy="540000"/>
          </a:xfrm>
          <a:effectLst/>
        </p:grpSpPr>
        <p:sp>
          <p:nvSpPr>
            <p:cNvPr id="3" name="Abgerundetes Rechteck 2"/>
            <p:cNvSpPr/>
            <p:nvPr/>
          </p:nvSpPr>
          <p:spPr>
            <a:xfrm>
              <a:off x="1142976" y="3214692"/>
              <a:ext cx="2976584" cy="540000"/>
            </a:xfrm>
            <a:prstGeom prst="roundRect">
              <a:avLst>
                <a:gd name="adj" fmla="val 39036"/>
              </a:avLst>
            </a:prstGeom>
            <a:gradFill flip="none" rotWithShape="1">
              <a:gsLst>
                <a:gs pos="0">
                  <a:schemeClr val="tx1">
                    <a:alpha val="15000"/>
                  </a:schemeClr>
                </a:gs>
                <a:gs pos="50000">
                  <a:schemeClr val="accent1">
                    <a:shade val="67500"/>
                    <a:satMod val="115000"/>
                  </a:schemeClr>
                </a:gs>
                <a:gs pos="100000">
                  <a:schemeClr val="accent1">
                    <a:shade val="100000"/>
                    <a:satMod val="115000"/>
                  </a:schemeClr>
                </a:gs>
              </a:gsLst>
              <a:lin ang="10800000" scaled="1"/>
              <a:tileRect/>
            </a:gradFill>
            <a:ln>
              <a:gradFill>
                <a:gsLst>
                  <a:gs pos="0">
                    <a:schemeClr val="tx1">
                      <a:alpha val="15000"/>
                    </a:schemeClr>
                  </a:gs>
                  <a:gs pos="50000">
                    <a:schemeClr val="accent1">
                      <a:shade val="67500"/>
                      <a:satMod val="115000"/>
                    </a:schemeClr>
                  </a:gs>
                  <a:gs pos="100000">
                    <a:schemeClr val="accent1">
                      <a:shade val="100000"/>
                      <a:satMod val="115000"/>
                    </a:schemeClr>
                  </a:gs>
                </a:gsLst>
                <a:lin ang="5400000" scaled="0"/>
              </a:gra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r>
                <a:rPr lang="de-DE" sz="1600" b="1" dirty="0" smtClean="0">
                  <a:solidFill>
                    <a:schemeClr val="tx1"/>
                  </a:solidFill>
                </a:rPr>
                <a:t>   </a:t>
              </a:r>
              <a:r>
                <a:rPr lang="de-DE" sz="1200" dirty="0" smtClean="0">
                  <a:solidFill>
                    <a:schemeClr val="tx1"/>
                  </a:solidFill>
                </a:rPr>
                <a:t>wechselvolle Jahre</a:t>
              </a:r>
              <a:endParaRPr lang="de-DE" sz="1200" dirty="0">
                <a:solidFill>
                  <a:schemeClr val="tx1"/>
                </a:solidFill>
              </a:endParaRPr>
            </a:p>
          </p:txBody>
        </p:sp>
        <p:sp>
          <p:nvSpPr>
            <p:cNvPr id="4" name="Abgerundetes Rechteck 3"/>
            <p:cNvSpPr>
              <a:spLocks noChangeAspect="1"/>
            </p:cNvSpPr>
            <p:nvPr/>
          </p:nvSpPr>
          <p:spPr>
            <a:xfrm>
              <a:off x="1260000" y="3322692"/>
              <a:ext cx="324000" cy="324000"/>
            </a:xfrm>
            <a:prstGeom prst="roundRect">
              <a:avLst>
                <a:gd name="adj" fmla="val 38632"/>
              </a:avLst>
            </a:prstGeom>
            <a:solidFill>
              <a:srgbClr val="F47920"/>
            </a:solidFill>
            <a:ln>
              <a:gradFill>
                <a:gsLst>
                  <a:gs pos="0">
                    <a:schemeClr val="tx1">
                      <a:alpha val="15000"/>
                    </a:schemeClr>
                  </a:gs>
                  <a:gs pos="50000">
                    <a:schemeClr val="accent1">
                      <a:shade val="67500"/>
                      <a:satMod val="115000"/>
                    </a:schemeClr>
                  </a:gs>
                  <a:gs pos="100000">
                    <a:schemeClr val="accent1">
                      <a:shade val="100000"/>
                      <a:satMod val="115000"/>
                    </a:schemeClr>
                  </a:gs>
                </a:gsLst>
                <a:lin ang="5400000" scaled="0"/>
              </a:gradFill>
            </a:ln>
            <a:scene3d>
              <a:camera prst="orthographicFront"/>
              <a:lightRig rig="threePt" dir="t"/>
            </a:scene3d>
            <a:sp3d>
              <a:bevelT w="82550" prst="coolSlant"/>
            </a:sp3d>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ctr"/>
              <a:r>
                <a:rPr lang="de-DE" sz="1000" b="1" dirty="0" smtClean="0"/>
                <a:t>2</a:t>
              </a:r>
              <a:endParaRPr lang="de-DE" sz="1000" b="1" dirty="0"/>
            </a:p>
          </p:txBody>
        </p:sp>
      </p:grpSp>
      <p:pic>
        <p:nvPicPr>
          <p:cNvPr id="5" name="Grafik 4" descr="116-50 Schw. Creuz bei Essenshilfe.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4357686" y="1080000"/>
            <a:ext cx="4160029" cy="2880000"/>
          </a:xfrm>
          <a:prstGeom prst="rect">
            <a:avLst/>
          </a:prstGeom>
          <a:effectLst>
            <a:outerShdw blurRad="50800" dist="38100" dir="18900000" algn="bl" rotWithShape="0">
              <a:prstClr val="black">
                <a:alpha val="40000"/>
              </a:prstClr>
            </a:outerShdw>
          </a:effectLst>
          <a:scene3d>
            <a:camera prst="orthographicFront"/>
            <a:lightRig rig="threePt" dir="t"/>
          </a:scene3d>
          <a:sp3d>
            <a:bevelT/>
          </a:sp3d>
        </p:spPr>
      </p:pic>
      <p:pic>
        <p:nvPicPr>
          <p:cNvPr id="6" name="Grafik 5" descr="116-53 Behinderte am Webstuhl.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857224" y="1080000"/>
            <a:ext cx="2871527" cy="2880000"/>
          </a:xfrm>
          <a:prstGeom prst="rect">
            <a:avLst/>
          </a:prstGeom>
          <a:effectLst>
            <a:outerShdw blurRad="50800" dist="38100" dir="18900000" algn="bl" rotWithShape="0">
              <a:prstClr val="black">
                <a:alpha val="40000"/>
              </a:prstClr>
            </a:outerShdw>
          </a:effectLst>
          <a:scene3d>
            <a:camera prst="orthographicFront"/>
            <a:lightRig rig="threePt" dir="t"/>
          </a:scene3d>
          <a:sp3d>
            <a:bevelT/>
          </a:sp3d>
        </p:spPr>
      </p:pic>
      <p:sp>
        <p:nvSpPr>
          <p:cNvPr id="7" name="Abgerundetes Rechteck 6"/>
          <p:cNvSpPr/>
          <p:nvPr/>
        </p:nvSpPr>
        <p:spPr>
          <a:xfrm>
            <a:off x="2714612" y="4286262"/>
            <a:ext cx="2786082" cy="432000"/>
          </a:xfrm>
          <a:prstGeom prst="roundRect">
            <a:avLst>
              <a:gd name="adj" fmla="val 39036"/>
            </a:avLst>
          </a:prstGeom>
          <a:gradFill flip="none" rotWithShape="1">
            <a:gsLst>
              <a:gs pos="0">
                <a:schemeClr val="tx1">
                  <a:alpha val="15000"/>
                </a:schemeClr>
              </a:gs>
              <a:gs pos="50000">
                <a:schemeClr val="accent1">
                  <a:shade val="67500"/>
                  <a:satMod val="115000"/>
                </a:schemeClr>
              </a:gs>
              <a:gs pos="100000">
                <a:schemeClr val="accent1">
                  <a:shade val="100000"/>
                  <a:satMod val="115000"/>
                </a:schemeClr>
              </a:gs>
            </a:gsLst>
            <a:path path="rect">
              <a:fillToRect l="50000" t="50000" r="50000" b="50000"/>
            </a:path>
            <a:tileRect/>
          </a:gra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Die ersten Patientinnen</a:t>
            </a:r>
            <a:endParaRPr lang="de-DE" dirty="0">
              <a:solidFill>
                <a:schemeClr val="tx1"/>
              </a:solidFill>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000"/>
                                        <p:tgtEl>
                                          <p:spTgt spid="6"/>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000"/>
                                        <p:tgtEl>
                                          <p:spTgt spid="5"/>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p:cNvGrpSpPr>
            <a:grpSpLocks noChangeAspect="1"/>
          </p:cNvGrpSpPr>
          <p:nvPr/>
        </p:nvGrpSpPr>
        <p:grpSpPr>
          <a:xfrm>
            <a:off x="214283" y="214296"/>
            <a:ext cx="1785949" cy="324000"/>
            <a:chOff x="1142976" y="3214692"/>
            <a:chExt cx="2976584" cy="540000"/>
          </a:xfrm>
          <a:effectLst/>
        </p:grpSpPr>
        <p:sp>
          <p:nvSpPr>
            <p:cNvPr id="3" name="Abgerundetes Rechteck 2"/>
            <p:cNvSpPr/>
            <p:nvPr/>
          </p:nvSpPr>
          <p:spPr>
            <a:xfrm>
              <a:off x="1142976" y="3214692"/>
              <a:ext cx="2976584" cy="540000"/>
            </a:xfrm>
            <a:prstGeom prst="roundRect">
              <a:avLst>
                <a:gd name="adj" fmla="val 39036"/>
              </a:avLst>
            </a:prstGeom>
            <a:gradFill flip="none" rotWithShape="1">
              <a:gsLst>
                <a:gs pos="0">
                  <a:schemeClr val="tx1">
                    <a:alpha val="15000"/>
                  </a:schemeClr>
                </a:gs>
                <a:gs pos="50000">
                  <a:schemeClr val="accent1">
                    <a:shade val="67500"/>
                    <a:satMod val="115000"/>
                  </a:schemeClr>
                </a:gs>
                <a:gs pos="100000">
                  <a:schemeClr val="accent1">
                    <a:shade val="100000"/>
                    <a:satMod val="115000"/>
                  </a:schemeClr>
                </a:gs>
              </a:gsLst>
              <a:lin ang="10800000" scaled="1"/>
              <a:tileRect/>
            </a:gradFill>
            <a:ln>
              <a:gradFill>
                <a:gsLst>
                  <a:gs pos="0">
                    <a:schemeClr val="tx1">
                      <a:alpha val="15000"/>
                    </a:schemeClr>
                  </a:gs>
                  <a:gs pos="50000">
                    <a:schemeClr val="accent1">
                      <a:shade val="67500"/>
                      <a:satMod val="115000"/>
                    </a:schemeClr>
                  </a:gs>
                  <a:gs pos="100000">
                    <a:schemeClr val="accent1">
                      <a:shade val="100000"/>
                      <a:satMod val="115000"/>
                    </a:schemeClr>
                  </a:gs>
                </a:gsLst>
                <a:lin ang="5400000" scaled="0"/>
              </a:gra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r>
                <a:rPr lang="de-DE" sz="1600" b="1" dirty="0" smtClean="0">
                  <a:solidFill>
                    <a:schemeClr val="tx1"/>
                  </a:solidFill>
                </a:rPr>
                <a:t>   </a:t>
              </a:r>
              <a:r>
                <a:rPr lang="de-DE" sz="1200" dirty="0" smtClean="0">
                  <a:solidFill>
                    <a:schemeClr val="tx1"/>
                  </a:solidFill>
                </a:rPr>
                <a:t>wechselvolle Jahre</a:t>
              </a:r>
              <a:endParaRPr lang="de-DE" sz="1200" dirty="0">
                <a:solidFill>
                  <a:schemeClr val="tx1"/>
                </a:solidFill>
              </a:endParaRPr>
            </a:p>
          </p:txBody>
        </p:sp>
        <p:sp>
          <p:nvSpPr>
            <p:cNvPr id="4" name="Abgerundetes Rechteck 3"/>
            <p:cNvSpPr>
              <a:spLocks noChangeAspect="1"/>
            </p:cNvSpPr>
            <p:nvPr/>
          </p:nvSpPr>
          <p:spPr>
            <a:xfrm>
              <a:off x="1260000" y="3322692"/>
              <a:ext cx="324000" cy="324000"/>
            </a:xfrm>
            <a:prstGeom prst="roundRect">
              <a:avLst>
                <a:gd name="adj" fmla="val 38632"/>
              </a:avLst>
            </a:prstGeom>
            <a:solidFill>
              <a:srgbClr val="F47920"/>
            </a:solidFill>
            <a:ln>
              <a:gradFill>
                <a:gsLst>
                  <a:gs pos="0">
                    <a:schemeClr val="tx1">
                      <a:alpha val="15000"/>
                    </a:schemeClr>
                  </a:gs>
                  <a:gs pos="50000">
                    <a:schemeClr val="accent1">
                      <a:shade val="67500"/>
                      <a:satMod val="115000"/>
                    </a:schemeClr>
                  </a:gs>
                  <a:gs pos="100000">
                    <a:schemeClr val="accent1">
                      <a:shade val="100000"/>
                      <a:satMod val="115000"/>
                    </a:schemeClr>
                  </a:gs>
                </a:gsLst>
                <a:lin ang="5400000" scaled="0"/>
              </a:gradFill>
            </a:ln>
            <a:scene3d>
              <a:camera prst="orthographicFront"/>
              <a:lightRig rig="threePt" dir="t"/>
            </a:scene3d>
            <a:sp3d>
              <a:bevelT w="82550" prst="coolSlant"/>
            </a:sp3d>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ctr"/>
              <a:r>
                <a:rPr lang="de-DE" sz="1000" b="1" dirty="0" smtClean="0"/>
                <a:t>2</a:t>
              </a:r>
              <a:endParaRPr lang="de-DE" sz="1000" b="1" dirty="0"/>
            </a:p>
          </p:txBody>
        </p:sp>
      </p:grpSp>
      <p:pic>
        <p:nvPicPr>
          <p:cNvPr id="6" name="Grafik 5" descr="Sternberg 1985 Spiel Arche Noah 01.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5286380" y="1119600"/>
            <a:ext cx="2885017" cy="2880000"/>
          </a:xfrm>
          <a:prstGeom prst="rect">
            <a:avLst/>
          </a:prstGeom>
          <a:effectLst>
            <a:outerShdw blurRad="50800" dist="38100" dir="18900000" algn="bl" rotWithShape="0">
              <a:prstClr val="black">
                <a:alpha val="40000"/>
              </a:prstClr>
            </a:outerShdw>
          </a:effectLst>
          <a:scene3d>
            <a:camera prst="orthographicFront"/>
            <a:lightRig rig="threePt" dir="t"/>
          </a:scene3d>
          <a:sp3d>
            <a:bevelT/>
          </a:sp3d>
        </p:spPr>
      </p:pic>
      <p:pic>
        <p:nvPicPr>
          <p:cNvPr id="7" name="Grafik 6" descr="Sternberg 1985 Spiel Arche Noah 02.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980114" y="1119600"/>
            <a:ext cx="2877506" cy="2880000"/>
          </a:xfrm>
          <a:prstGeom prst="rect">
            <a:avLst/>
          </a:prstGeom>
          <a:effectLst>
            <a:outerShdw blurRad="50800" dist="38100" dir="18900000" algn="bl" rotWithShape="0">
              <a:prstClr val="black">
                <a:alpha val="40000"/>
              </a:prstClr>
            </a:outerShdw>
          </a:effectLst>
          <a:scene3d>
            <a:camera prst="orthographicFront"/>
            <a:lightRig rig="threePt" dir="t"/>
          </a:scene3d>
          <a:sp3d>
            <a:bevelT/>
          </a:sp3d>
        </p:spPr>
      </p:pic>
      <p:sp>
        <p:nvSpPr>
          <p:cNvPr id="8" name="Abgerundetes Rechteck 7"/>
          <p:cNvSpPr/>
          <p:nvPr/>
        </p:nvSpPr>
        <p:spPr>
          <a:xfrm>
            <a:off x="3143240" y="4286262"/>
            <a:ext cx="2786082" cy="432000"/>
          </a:xfrm>
          <a:prstGeom prst="roundRect">
            <a:avLst>
              <a:gd name="adj" fmla="val 39036"/>
            </a:avLst>
          </a:prstGeom>
          <a:gradFill flip="none" rotWithShape="1">
            <a:gsLst>
              <a:gs pos="0">
                <a:schemeClr val="tx1">
                  <a:alpha val="15000"/>
                </a:schemeClr>
              </a:gs>
              <a:gs pos="50000">
                <a:schemeClr val="accent1">
                  <a:shade val="67500"/>
                  <a:satMod val="115000"/>
                </a:schemeClr>
              </a:gs>
              <a:gs pos="100000">
                <a:schemeClr val="accent1">
                  <a:shade val="100000"/>
                  <a:satMod val="115000"/>
                </a:schemeClr>
              </a:gs>
            </a:gsLst>
            <a:path path="rect">
              <a:fillToRect l="50000" t="50000" r="50000" b="50000"/>
            </a:path>
            <a:tileRect/>
          </a:gra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Ausländische Besucher </a:t>
            </a:r>
            <a:endParaRPr lang="de-DE" dirty="0">
              <a:solidFill>
                <a:schemeClr val="tx1"/>
              </a:solidFill>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000"/>
                                        <p:tgtEl>
                                          <p:spTgt spid="6"/>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p:cNvGrpSpPr>
            <a:grpSpLocks noChangeAspect="1"/>
          </p:cNvGrpSpPr>
          <p:nvPr/>
        </p:nvGrpSpPr>
        <p:grpSpPr>
          <a:xfrm>
            <a:off x="214283" y="214296"/>
            <a:ext cx="1785949" cy="324000"/>
            <a:chOff x="1142976" y="3214692"/>
            <a:chExt cx="2976584" cy="540000"/>
          </a:xfrm>
          <a:effectLst/>
        </p:grpSpPr>
        <p:sp>
          <p:nvSpPr>
            <p:cNvPr id="3" name="Abgerundetes Rechteck 2"/>
            <p:cNvSpPr/>
            <p:nvPr/>
          </p:nvSpPr>
          <p:spPr>
            <a:xfrm>
              <a:off x="1142976" y="3214692"/>
              <a:ext cx="2976584" cy="540000"/>
            </a:xfrm>
            <a:prstGeom prst="roundRect">
              <a:avLst>
                <a:gd name="adj" fmla="val 39036"/>
              </a:avLst>
            </a:prstGeom>
            <a:gradFill flip="none" rotWithShape="1">
              <a:gsLst>
                <a:gs pos="0">
                  <a:schemeClr val="tx1">
                    <a:alpha val="15000"/>
                  </a:schemeClr>
                </a:gs>
                <a:gs pos="50000">
                  <a:schemeClr val="accent1">
                    <a:shade val="67500"/>
                    <a:satMod val="115000"/>
                  </a:schemeClr>
                </a:gs>
                <a:gs pos="100000">
                  <a:schemeClr val="accent1">
                    <a:shade val="100000"/>
                    <a:satMod val="115000"/>
                  </a:schemeClr>
                </a:gs>
              </a:gsLst>
              <a:lin ang="10800000" scaled="1"/>
              <a:tileRect/>
            </a:gradFill>
            <a:ln>
              <a:gradFill>
                <a:gsLst>
                  <a:gs pos="0">
                    <a:schemeClr val="tx1">
                      <a:alpha val="15000"/>
                    </a:schemeClr>
                  </a:gs>
                  <a:gs pos="50000">
                    <a:schemeClr val="accent1">
                      <a:shade val="67500"/>
                      <a:satMod val="115000"/>
                    </a:schemeClr>
                  </a:gs>
                  <a:gs pos="100000">
                    <a:schemeClr val="accent1">
                      <a:shade val="100000"/>
                      <a:satMod val="115000"/>
                    </a:schemeClr>
                  </a:gs>
                </a:gsLst>
                <a:lin ang="5400000" scaled="0"/>
              </a:gra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r>
                <a:rPr lang="de-DE" sz="1600" b="1" dirty="0" smtClean="0">
                  <a:solidFill>
                    <a:schemeClr val="tx1"/>
                  </a:solidFill>
                </a:rPr>
                <a:t>   </a:t>
              </a:r>
              <a:r>
                <a:rPr lang="de-DE" sz="1200" dirty="0" smtClean="0">
                  <a:solidFill>
                    <a:schemeClr val="tx1"/>
                  </a:solidFill>
                </a:rPr>
                <a:t>wechselvolle Jahre</a:t>
              </a:r>
              <a:endParaRPr lang="de-DE" sz="1200" dirty="0">
                <a:solidFill>
                  <a:schemeClr val="tx1"/>
                </a:solidFill>
              </a:endParaRPr>
            </a:p>
          </p:txBody>
        </p:sp>
        <p:sp>
          <p:nvSpPr>
            <p:cNvPr id="4" name="Abgerundetes Rechteck 3"/>
            <p:cNvSpPr>
              <a:spLocks noChangeAspect="1"/>
            </p:cNvSpPr>
            <p:nvPr/>
          </p:nvSpPr>
          <p:spPr>
            <a:xfrm>
              <a:off x="1260000" y="3322692"/>
              <a:ext cx="324000" cy="324000"/>
            </a:xfrm>
            <a:prstGeom prst="roundRect">
              <a:avLst>
                <a:gd name="adj" fmla="val 38632"/>
              </a:avLst>
            </a:prstGeom>
            <a:solidFill>
              <a:srgbClr val="F47920"/>
            </a:solidFill>
            <a:ln>
              <a:gradFill>
                <a:gsLst>
                  <a:gs pos="0">
                    <a:schemeClr val="tx1">
                      <a:alpha val="15000"/>
                    </a:schemeClr>
                  </a:gs>
                  <a:gs pos="50000">
                    <a:schemeClr val="accent1">
                      <a:shade val="67500"/>
                      <a:satMod val="115000"/>
                    </a:schemeClr>
                  </a:gs>
                  <a:gs pos="100000">
                    <a:schemeClr val="accent1">
                      <a:shade val="100000"/>
                      <a:satMod val="115000"/>
                    </a:schemeClr>
                  </a:gs>
                </a:gsLst>
                <a:lin ang="5400000" scaled="0"/>
              </a:gradFill>
            </a:ln>
            <a:scene3d>
              <a:camera prst="orthographicFront"/>
              <a:lightRig rig="threePt" dir="t"/>
            </a:scene3d>
            <a:sp3d>
              <a:bevelT w="82550" prst="coolSlant"/>
            </a:sp3d>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ctr"/>
              <a:r>
                <a:rPr lang="de-DE" sz="1000" b="1" dirty="0" smtClean="0"/>
                <a:t>2</a:t>
              </a:r>
              <a:endParaRPr lang="de-DE" sz="1000" b="1" dirty="0"/>
            </a:p>
          </p:txBody>
        </p:sp>
      </p:grpSp>
      <p:pic>
        <p:nvPicPr>
          <p:cNvPr id="5" name="Grafik 4" descr="Sternberg 1986 Erweiterung Speisesaal 01.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4500562" y="1119600"/>
            <a:ext cx="3786214" cy="2880000"/>
          </a:xfrm>
          <a:prstGeom prst="rect">
            <a:avLst/>
          </a:prstGeom>
          <a:effectLst>
            <a:outerShdw blurRad="50800" dist="38100" dir="18900000" algn="bl" rotWithShape="0">
              <a:prstClr val="black">
                <a:alpha val="40000"/>
              </a:prstClr>
            </a:outerShdw>
          </a:effectLst>
          <a:scene3d>
            <a:camera prst="orthographicFront"/>
            <a:lightRig rig="threePt" dir="t"/>
          </a:scene3d>
          <a:sp3d>
            <a:bevelT/>
          </a:sp3d>
        </p:spPr>
      </p:pic>
      <p:pic>
        <p:nvPicPr>
          <p:cNvPr id="7" name="Grafik 6" descr="Sternberg 037 - Schulhaus Haupteingang.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857224" y="1119600"/>
            <a:ext cx="2879782" cy="2880000"/>
          </a:xfrm>
          <a:prstGeom prst="rect">
            <a:avLst/>
          </a:prstGeom>
          <a:effectLst>
            <a:outerShdw blurRad="50800" dist="38100" dir="18900000" algn="bl" rotWithShape="0">
              <a:prstClr val="black">
                <a:alpha val="40000"/>
              </a:prstClr>
            </a:outerShdw>
          </a:effectLst>
          <a:scene3d>
            <a:camera prst="orthographicFront"/>
            <a:lightRig rig="threePt" dir="t"/>
          </a:scene3d>
          <a:sp3d>
            <a:bevelT/>
          </a:sp3d>
        </p:spPr>
      </p:pic>
      <p:sp>
        <p:nvSpPr>
          <p:cNvPr id="8" name="Abgerundetes Rechteck 7"/>
          <p:cNvSpPr/>
          <p:nvPr/>
        </p:nvSpPr>
        <p:spPr>
          <a:xfrm>
            <a:off x="3143240" y="4286262"/>
            <a:ext cx="2000264" cy="432000"/>
          </a:xfrm>
          <a:prstGeom prst="roundRect">
            <a:avLst>
              <a:gd name="adj" fmla="val 39036"/>
            </a:avLst>
          </a:prstGeom>
          <a:gradFill flip="none" rotWithShape="1">
            <a:gsLst>
              <a:gs pos="0">
                <a:schemeClr val="tx1">
                  <a:alpha val="15000"/>
                </a:schemeClr>
              </a:gs>
              <a:gs pos="50000">
                <a:schemeClr val="accent1">
                  <a:shade val="67500"/>
                  <a:satMod val="115000"/>
                </a:schemeClr>
              </a:gs>
              <a:gs pos="100000">
                <a:schemeClr val="accent1">
                  <a:shade val="100000"/>
                  <a:satMod val="115000"/>
                </a:schemeClr>
              </a:gs>
            </a:gsLst>
            <a:path path="rect">
              <a:fillToRect l="50000" t="50000" r="50000" b="50000"/>
            </a:path>
            <a:tileRect/>
          </a:gra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Erweiterungen</a:t>
            </a:r>
            <a:endParaRPr lang="de-DE" dirty="0">
              <a:solidFill>
                <a:schemeClr val="tx1"/>
              </a:solidFill>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500430" y="1357304"/>
            <a:ext cx="5315401" cy="1102539"/>
          </a:xfrm>
          <a:effectLst/>
        </p:spPr>
        <p:txBody>
          <a:bodyPr/>
          <a:lstStyle/>
          <a:p>
            <a:r>
              <a:rPr lang="de-DE" b="1" dirty="0" smtClean="0">
                <a:latin typeface="+mn-lt"/>
              </a:rPr>
              <a:t>Der Sternberg</a:t>
            </a:r>
            <a:endParaRPr lang="de-DE" b="1" dirty="0">
              <a:latin typeface="+mn-lt"/>
            </a:endParaRPr>
          </a:p>
        </p:txBody>
      </p:sp>
      <p:sp>
        <p:nvSpPr>
          <p:cNvPr id="3" name="Untertitel 2"/>
          <p:cNvSpPr>
            <a:spLocks noGrp="1"/>
          </p:cNvSpPr>
          <p:nvPr>
            <p:ph type="subTitle" idx="1"/>
          </p:nvPr>
        </p:nvSpPr>
        <p:spPr>
          <a:xfrm>
            <a:off x="3500430" y="2357436"/>
            <a:ext cx="3214710" cy="954815"/>
          </a:xfrm>
          <a:scene3d>
            <a:camera prst="orthographicFront"/>
            <a:lightRig rig="threePt" dir="t"/>
          </a:scene3d>
          <a:sp3d>
            <a:bevelT/>
            <a:bevelB/>
          </a:sp3d>
        </p:spPr>
        <p:txBody>
          <a:bodyPr/>
          <a:lstStyle/>
          <a:p>
            <a:pPr algn="l"/>
            <a:r>
              <a:rPr lang="de-DE" sz="2400" dirty="0" smtClean="0"/>
              <a:t>50 Jahre Sozialarbeit in Palästina</a:t>
            </a:r>
          </a:p>
          <a:p>
            <a:endParaRPr lang="de-DE" dirty="0"/>
          </a:p>
        </p:txBody>
      </p:sp>
      <p:pic>
        <p:nvPicPr>
          <p:cNvPr id="4" name="Grafik 3" descr="Sternberglogo.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28794" y="1728000"/>
            <a:ext cx="1423416" cy="1365504"/>
          </a:xfrm>
          <a:prstGeom prst="rect">
            <a:avLst/>
          </a:prstGeom>
          <a:scene3d>
            <a:camera prst="orthographicFront"/>
            <a:lightRig rig="threePt" dir="t"/>
          </a:scene3d>
          <a:sp3d>
            <a:bevelT/>
            <a:bevelB/>
          </a:sp3d>
        </p:spPr>
      </p:pic>
      <p:sp>
        <p:nvSpPr>
          <p:cNvPr id="5" name="Textfeld 4"/>
          <p:cNvSpPr txBox="1"/>
          <p:nvPr/>
        </p:nvSpPr>
        <p:spPr>
          <a:xfrm>
            <a:off x="3857620" y="4549989"/>
            <a:ext cx="1357322" cy="307777"/>
          </a:xfrm>
          <a:prstGeom prst="rect">
            <a:avLst/>
          </a:prstGeom>
          <a:noFill/>
        </p:spPr>
        <p:txBody>
          <a:bodyPr wrap="square" rtlCol="0">
            <a:spAutoFit/>
          </a:bodyPr>
          <a:lstStyle/>
          <a:p>
            <a:pPr algn="ctr"/>
            <a:r>
              <a:rPr lang="de-DE" sz="1400" dirty="0" smtClean="0">
                <a:sym typeface="Symbol"/>
              </a:rPr>
              <a:t> HMH 2010</a:t>
            </a:r>
            <a:endParaRPr lang="de-DE" dirty="0"/>
          </a:p>
        </p:txBody>
      </p:sp>
    </p:spTree>
  </p:cSld>
  <p:clrMapOvr>
    <a:masterClrMapping/>
  </p:clrMapOvr>
  <p:transition spd="slow">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p:cNvGrpSpPr>
            <a:grpSpLocks noChangeAspect="1"/>
          </p:cNvGrpSpPr>
          <p:nvPr/>
        </p:nvGrpSpPr>
        <p:grpSpPr>
          <a:xfrm>
            <a:off x="214283" y="214296"/>
            <a:ext cx="1785949" cy="324000"/>
            <a:chOff x="1142976" y="3214692"/>
            <a:chExt cx="2976584" cy="540000"/>
          </a:xfrm>
          <a:effectLst/>
        </p:grpSpPr>
        <p:sp>
          <p:nvSpPr>
            <p:cNvPr id="3" name="Abgerundetes Rechteck 2"/>
            <p:cNvSpPr/>
            <p:nvPr/>
          </p:nvSpPr>
          <p:spPr>
            <a:xfrm>
              <a:off x="1142976" y="3214692"/>
              <a:ext cx="2976584" cy="540000"/>
            </a:xfrm>
            <a:prstGeom prst="roundRect">
              <a:avLst>
                <a:gd name="adj" fmla="val 39036"/>
              </a:avLst>
            </a:prstGeom>
            <a:gradFill flip="none" rotWithShape="1">
              <a:gsLst>
                <a:gs pos="0">
                  <a:schemeClr val="tx1">
                    <a:alpha val="15000"/>
                  </a:schemeClr>
                </a:gs>
                <a:gs pos="50000">
                  <a:schemeClr val="accent1">
                    <a:shade val="67500"/>
                    <a:satMod val="115000"/>
                  </a:schemeClr>
                </a:gs>
                <a:gs pos="100000">
                  <a:schemeClr val="accent1">
                    <a:shade val="100000"/>
                    <a:satMod val="115000"/>
                  </a:schemeClr>
                </a:gs>
              </a:gsLst>
              <a:lin ang="10800000" scaled="1"/>
              <a:tileRect/>
            </a:gradFill>
            <a:ln>
              <a:gradFill>
                <a:gsLst>
                  <a:gs pos="0">
                    <a:schemeClr val="tx1">
                      <a:alpha val="15000"/>
                    </a:schemeClr>
                  </a:gs>
                  <a:gs pos="50000">
                    <a:schemeClr val="accent1">
                      <a:shade val="67500"/>
                      <a:satMod val="115000"/>
                    </a:schemeClr>
                  </a:gs>
                  <a:gs pos="100000">
                    <a:schemeClr val="accent1">
                      <a:shade val="100000"/>
                      <a:satMod val="115000"/>
                    </a:schemeClr>
                  </a:gs>
                </a:gsLst>
                <a:lin ang="5400000" scaled="0"/>
              </a:gra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r>
                <a:rPr lang="de-DE" sz="1600" b="1" dirty="0" smtClean="0">
                  <a:solidFill>
                    <a:schemeClr val="tx1"/>
                  </a:solidFill>
                </a:rPr>
                <a:t>   </a:t>
              </a:r>
              <a:r>
                <a:rPr lang="de-DE" sz="1200" dirty="0" smtClean="0">
                  <a:solidFill>
                    <a:schemeClr val="tx1"/>
                  </a:solidFill>
                </a:rPr>
                <a:t>wechselvolle Jahre</a:t>
              </a:r>
              <a:endParaRPr lang="de-DE" sz="1200" dirty="0">
                <a:solidFill>
                  <a:schemeClr val="tx1"/>
                </a:solidFill>
              </a:endParaRPr>
            </a:p>
          </p:txBody>
        </p:sp>
        <p:sp>
          <p:nvSpPr>
            <p:cNvPr id="4" name="Abgerundetes Rechteck 3"/>
            <p:cNvSpPr>
              <a:spLocks noChangeAspect="1"/>
            </p:cNvSpPr>
            <p:nvPr/>
          </p:nvSpPr>
          <p:spPr>
            <a:xfrm>
              <a:off x="1260000" y="3322692"/>
              <a:ext cx="324000" cy="324000"/>
            </a:xfrm>
            <a:prstGeom prst="roundRect">
              <a:avLst>
                <a:gd name="adj" fmla="val 38632"/>
              </a:avLst>
            </a:prstGeom>
            <a:solidFill>
              <a:srgbClr val="F47920"/>
            </a:solidFill>
            <a:ln>
              <a:gradFill>
                <a:gsLst>
                  <a:gs pos="0">
                    <a:schemeClr val="tx1">
                      <a:alpha val="15000"/>
                    </a:schemeClr>
                  </a:gs>
                  <a:gs pos="50000">
                    <a:schemeClr val="accent1">
                      <a:shade val="67500"/>
                      <a:satMod val="115000"/>
                    </a:schemeClr>
                  </a:gs>
                  <a:gs pos="100000">
                    <a:schemeClr val="accent1">
                      <a:shade val="100000"/>
                      <a:satMod val="115000"/>
                    </a:schemeClr>
                  </a:gs>
                </a:gsLst>
                <a:lin ang="5400000" scaled="0"/>
              </a:gradFill>
            </a:ln>
            <a:scene3d>
              <a:camera prst="orthographicFront"/>
              <a:lightRig rig="threePt" dir="t"/>
            </a:scene3d>
            <a:sp3d>
              <a:bevelT w="82550" prst="coolSlant"/>
            </a:sp3d>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ctr"/>
              <a:r>
                <a:rPr lang="de-DE" sz="1000" b="1" dirty="0" smtClean="0"/>
                <a:t>2</a:t>
              </a:r>
              <a:endParaRPr lang="de-DE" sz="1000" b="1" dirty="0"/>
            </a:p>
          </p:txBody>
        </p:sp>
      </p:grpSp>
      <p:sp>
        <p:nvSpPr>
          <p:cNvPr id="8" name="Pfeil nach rechts 7"/>
          <p:cNvSpPr/>
          <p:nvPr/>
        </p:nvSpPr>
        <p:spPr>
          <a:xfrm>
            <a:off x="3845818" y="1563188"/>
            <a:ext cx="1512000" cy="1080000"/>
          </a:xfrm>
          <a:prstGeom prst="rightArrow">
            <a:avLst/>
          </a:prstGeom>
          <a:gradFill flip="none" rotWithShape="1">
            <a:gsLst>
              <a:gs pos="0">
                <a:schemeClr val="bg1"/>
              </a:gs>
              <a:gs pos="85000">
                <a:schemeClr val="tx1">
                  <a:lumMod val="50000"/>
                  <a:lumOff val="50000"/>
                  <a:alpha val="54000"/>
                </a:schemeClr>
              </a:gs>
            </a:gsLst>
            <a:path path="circle">
              <a:fillToRect l="50000" t="50000" r="50000" b="50000"/>
            </a:path>
            <a:tileRect/>
          </a:gradFill>
          <a:ln>
            <a:noFill/>
          </a:ln>
          <a:effectLst>
            <a:outerShdw blurRad="50800" dist="38100" dir="18900000" algn="b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1"/>
                </a:solidFill>
              </a:rPr>
              <a:t>1998</a:t>
            </a:r>
            <a:endParaRPr lang="de-DE" b="1" dirty="0">
              <a:solidFill>
                <a:schemeClr val="tx1"/>
              </a:solidFill>
            </a:endParaRPr>
          </a:p>
        </p:txBody>
      </p:sp>
      <p:pic>
        <p:nvPicPr>
          <p:cNvPr id="7" name="Grafik 6" descr="138-04 Die Leiterin Rawda Marouf.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5643570" y="1571618"/>
            <a:ext cx="1077284" cy="1080000"/>
          </a:xfrm>
          <a:prstGeom prst="rect">
            <a:avLst/>
          </a:prstGeom>
          <a:effectLst>
            <a:outerShdw blurRad="50800" dist="38100" dir="18900000" algn="bl" rotWithShape="0">
              <a:prstClr val="black">
                <a:alpha val="40000"/>
              </a:prstClr>
            </a:outerShdw>
          </a:effectLst>
          <a:scene3d>
            <a:camera prst="orthographicFront"/>
            <a:lightRig rig="threePt" dir="t"/>
          </a:scene3d>
          <a:sp3d>
            <a:bevelT/>
          </a:sp3d>
        </p:spPr>
      </p:pic>
      <p:pic>
        <p:nvPicPr>
          <p:cNvPr id="10" name="Grafik 9" descr="IMGP3953.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6723570" y="1571618"/>
            <a:ext cx="1083762" cy="1080000"/>
          </a:xfrm>
          <a:prstGeom prst="rect">
            <a:avLst/>
          </a:prstGeom>
          <a:effectLst>
            <a:outerShdw blurRad="50800" dist="38100" dir="18900000" algn="bl" rotWithShape="0">
              <a:prstClr val="black">
                <a:alpha val="40000"/>
              </a:prstClr>
            </a:outerShdw>
          </a:effectLst>
          <a:scene3d>
            <a:camera prst="orthographicFront"/>
            <a:lightRig rig="threePt" dir="t"/>
          </a:scene3d>
          <a:sp3d>
            <a:bevelT/>
          </a:sp3d>
        </p:spPr>
      </p:pic>
      <p:pic>
        <p:nvPicPr>
          <p:cNvPr id="11" name="Grafik 10" descr="neues Managementteam 02.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7803570" y="1571618"/>
            <a:ext cx="1075470" cy="1080000"/>
          </a:xfrm>
          <a:prstGeom prst="rect">
            <a:avLst/>
          </a:prstGeom>
          <a:effectLst>
            <a:outerShdw blurRad="50800" dist="38100" dir="18900000" algn="bl" rotWithShape="0">
              <a:prstClr val="black">
                <a:alpha val="40000"/>
              </a:prstClr>
            </a:outerShdw>
          </a:effectLst>
          <a:scene3d>
            <a:camera prst="orthographicFront"/>
            <a:lightRig rig="threePt" dir="t"/>
          </a:scene3d>
          <a:sp3d>
            <a:bevelT/>
          </a:sp3d>
        </p:spPr>
      </p:pic>
      <p:grpSp>
        <p:nvGrpSpPr>
          <p:cNvPr id="13" name="Gruppieren 12"/>
          <p:cNvGrpSpPr/>
          <p:nvPr/>
        </p:nvGrpSpPr>
        <p:grpSpPr>
          <a:xfrm>
            <a:off x="6678566" y="3286130"/>
            <a:ext cx="1165479" cy="1080000"/>
            <a:chOff x="3500430" y="3340860"/>
            <a:chExt cx="1165479" cy="1080000"/>
          </a:xfrm>
        </p:grpSpPr>
        <p:grpSp>
          <p:nvGrpSpPr>
            <p:cNvPr id="14" name="Gruppieren 15"/>
            <p:cNvGrpSpPr>
              <a:grpSpLocks noChangeAspect="1"/>
            </p:cNvGrpSpPr>
            <p:nvPr/>
          </p:nvGrpSpPr>
          <p:grpSpPr>
            <a:xfrm rot="21049993">
              <a:off x="3503340" y="3340860"/>
              <a:ext cx="132285" cy="1080000"/>
              <a:chOff x="5760000" y="1571618"/>
              <a:chExt cx="357190" cy="2928958"/>
            </a:xfrm>
          </p:grpSpPr>
          <p:sp>
            <p:nvSpPr>
              <p:cNvPr id="16" name="Rechteck 15"/>
              <p:cNvSpPr/>
              <p:nvPr/>
            </p:nvSpPr>
            <p:spPr>
              <a:xfrm>
                <a:off x="5857884" y="1643056"/>
                <a:ext cx="142876" cy="2857520"/>
              </a:xfrm>
              <a:prstGeom prst="rect">
                <a:avLst/>
              </a:prstGeom>
              <a:gradFill>
                <a:gsLst>
                  <a:gs pos="0">
                    <a:schemeClr val="tx1"/>
                  </a:gs>
                  <a:gs pos="50000">
                    <a:schemeClr val="accent1">
                      <a:shade val="67500"/>
                      <a:satMod val="115000"/>
                    </a:schemeClr>
                  </a:gs>
                  <a:gs pos="100000">
                    <a:schemeClr val="accent1">
                      <a:shade val="100000"/>
                      <a:satMod val="115000"/>
                    </a:schemeClr>
                  </a:gs>
                </a:gsLst>
                <a:lin ang="0" scaled="1"/>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Ellipse 16"/>
              <p:cNvSpPr/>
              <p:nvPr/>
            </p:nvSpPr>
            <p:spPr>
              <a:xfrm>
                <a:off x="5760000" y="1571618"/>
                <a:ext cx="357190" cy="142876"/>
              </a:xfrm>
              <a:prstGeom prst="ellipse">
                <a:avLst/>
              </a:prstGeom>
              <a:gradFill>
                <a:gsLst>
                  <a:gs pos="0">
                    <a:schemeClr val="tx1"/>
                  </a:gs>
                  <a:gs pos="50000">
                    <a:schemeClr val="accent1">
                      <a:shade val="67500"/>
                      <a:satMod val="115000"/>
                    </a:schemeClr>
                  </a:gs>
                  <a:gs pos="100000">
                    <a:schemeClr val="accent1">
                      <a:shade val="100000"/>
                      <a:satMod val="115000"/>
                    </a:schemeClr>
                  </a:gs>
                </a:gsLst>
                <a:lin ang="0" scaled="1"/>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15" name="Grafik 14" descr="JORDAN2.WMF"/>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500430" y="3384000"/>
              <a:ext cx="1165479" cy="720000"/>
            </a:xfrm>
            <a:prstGeom prst="rect">
              <a:avLst/>
            </a:prstGeom>
          </p:spPr>
        </p:pic>
      </p:grpSp>
      <p:grpSp>
        <p:nvGrpSpPr>
          <p:cNvPr id="24" name="Gruppieren 23"/>
          <p:cNvGrpSpPr/>
          <p:nvPr/>
        </p:nvGrpSpPr>
        <p:grpSpPr>
          <a:xfrm>
            <a:off x="1661368" y="3286130"/>
            <a:ext cx="1124682" cy="1080000"/>
            <a:chOff x="1074448" y="3357568"/>
            <a:chExt cx="1124682" cy="1080000"/>
          </a:xfrm>
        </p:grpSpPr>
        <p:grpSp>
          <p:nvGrpSpPr>
            <p:cNvPr id="19" name="Gruppieren 15"/>
            <p:cNvGrpSpPr>
              <a:grpSpLocks noChangeAspect="1"/>
            </p:cNvGrpSpPr>
            <p:nvPr/>
          </p:nvGrpSpPr>
          <p:grpSpPr>
            <a:xfrm rot="21049993">
              <a:off x="1074448" y="3357568"/>
              <a:ext cx="132285" cy="1080000"/>
              <a:chOff x="5760000" y="1571618"/>
              <a:chExt cx="357190" cy="2928958"/>
            </a:xfrm>
          </p:grpSpPr>
          <p:sp>
            <p:nvSpPr>
              <p:cNvPr id="21" name="Rechteck 20"/>
              <p:cNvSpPr/>
              <p:nvPr/>
            </p:nvSpPr>
            <p:spPr>
              <a:xfrm>
                <a:off x="5857884" y="1643056"/>
                <a:ext cx="142876" cy="2857520"/>
              </a:xfrm>
              <a:prstGeom prst="rect">
                <a:avLst/>
              </a:prstGeom>
              <a:gradFill>
                <a:gsLst>
                  <a:gs pos="0">
                    <a:schemeClr val="tx1"/>
                  </a:gs>
                  <a:gs pos="50000">
                    <a:schemeClr val="accent1">
                      <a:shade val="67500"/>
                      <a:satMod val="115000"/>
                    </a:schemeClr>
                  </a:gs>
                  <a:gs pos="100000">
                    <a:schemeClr val="accent1">
                      <a:shade val="100000"/>
                      <a:satMod val="115000"/>
                    </a:schemeClr>
                  </a:gs>
                </a:gsLst>
                <a:lin ang="0" scaled="1"/>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Ellipse 21"/>
              <p:cNvSpPr/>
              <p:nvPr/>
            </p:nvSpPr>
            <p:spPr>
              <a:xfrm>
                <a:off x="5760000" y="1571618"/>
                <a:ext cx="357190" cy="142876"/>
              </a:xfrm>
              <a:prstGeom prst="ellipse">
                <a:avLst/>
              </a:prstGeom>
              <a:gradFill>
                <a:gsLst>
                  <a:gs pos="0">
                    <a:schemeClr val="tx1"/>
                  </a:gs>
                  <a:gs pos="50000">
                    <a:schemeClr val="accent1">
                      <a:shade val="67500"/>
                      <a:satMod val="115000"/>
                    </a:schemeClr>
                  </a:gs>
                  <a:gs pos="100000">
                    <a:schemeClr val="accent1">
                      <a:shade val="100000"/>
                      <a:satMod val="115000"/>
                    </a:schemeClr>
                  </a:gs>
                </a:gsLst>
                <a:lin ang="0" scaled="1"/>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23" name="Grafik 22" descr="GERMANY2.WMF"/>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21418136">
              <a:off x="1094400" y="3386273"/>
              <a:ext cx="1104730" cy="720000"/>
            </a:xfrm>
            <a:prstGeom prst="rect">
              <a:avLst/>
            </a:prstGeom>
          </p:spPr>
        </p:pic>
      </p:grpSp>
      <p:pic>
        <p:nvPicPr>
          <p:cNvPr id="25" name="Grafik 24" descr="Sternberg 1985 Spiel Arche Noah 02.jpg"/>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284497" y="1571618"/>
            <a:ext cx="1080969" cy="1080000"/>
          </a:xfrm>
          <a:prstGeom prst="rect">
            <a:avLst/>
          </a:prstGeom>
          <a:effectLst>
            <a:outerShdw blurRad="50800" dist="38100" dir="18900000" algn="bl" rotWithShape="0">
              <a:prstClr val="black">
                <a:alpha val="40000"/>
              </a:prstClr>
            </a:outerShdw>
          </a:effectLst>
          <a:scene3d>
            <a:camera prst="orthographicFront"/>
            <a:lightRig rig="threePt" dir="t"/>
          </a:scene3d>
          <a:sp3d>
            <a:bevelT/>
          </a:sp3d>
        </p:spPr>
      </p:pic>
      <p:pic>
        <p:nvPicPr>
          <p:cNvPr id="26" name="Grafik 25" descr="Sternberg Jutzis.jpg"/>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a:xfrm>
            <a:off x="1385965" y="1571618"/>
            <a:ext cx="1081039" cy="1080000"/>
          </a:xfrm>
          <a:prstGeom prst="rect">
            <a:avLst/>
          </a:prstGeom>
          <a:effectLst>
            <a:outerShdw blurRad="50800" dist="38100" dir="18900000" algn="bl" rotWithShape="0">
              <a:prstClr val="black">
                <a:alpha val="40000"/>
              </a:prstClr>
            </a:outerShdw>
          </a:effectLst>
          <a:scene3d>
            <a:camera prst="orthographicFront"/>
            <a:lightRig rig="threePt" dir="t"/>
          </a:scene3d>
          <a:sp3d>
            <a:bevelT/>
          </a:sp3d>
        </p:spPr>
      </p:pic>
      <p:pic>
        <p:nvPicPr>
          <p:cNvPr id="27" name="Grafik 26" descr="Sternberg Matthias Hui.jpg"/>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a:xfrm>
            <a:off x="2466190" y="1571618"/>
            <a:ext cx="1072067" cy="1080000"/>
          </a:xfrm>
          <a:prstGeom prst="rect">
            <a:avLst/>
          </a:prstGeom>
          <a:effectLst>
            <a:outerShdw blurRad="50800" dist="38100" dir="18900000" algn="bl" rotWithShape="0">
              <a:prstClr val="black">
                <a:alpha val="40000"/>
              </a:prstClr>
            </a:outerShdw>
          </a:effectLst>
          <a:scene3d>
            <a:camera prst="orthographicFront"/>
            <a:lightRig rig="threePt" dir="t"/>
          </a:scene3d>
          <a:sp3d>
            <a:bevelT/>
          </a:sp3d>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up)">
                                      <p:cBhvr>
                                        <p:cTn id="7" dur="1000"/>
                                        <p:tgtEl>
                                          <p:spTgt spid="25"/>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up)">
                                      <p:cBhvr>
                                        <p:cTn id="11" dur="1000"/>
                                        <p:tgtEl>
                                          <p:spTgt spid="26"/>
                                        </p:tgtEl>
                                      </p:cBhvr>
                                    </p:animEffect>
                                  </p:childTnLst>
                                </p:cTn>
                              </p:par>
                            </p:childTnLst>
                          </p:cTn>
                        </p:par>
                        <p:par>
                          <p:cTn id="12" fill="hold">
                            <p:stCondLst>
                              <p:cond delay="2000"/>
                            </p:stCondLst>
                            <p:childTnLst>
                              <p:par>
                                <p:cTn id="13" presetID="22" presetClass="entr" presetSubtype="1" fill="hold"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up)">
                                      <p:cBhvr>
                                        <p:cTn id="15" dur="1000"/>
                                        <p:tgtEl>
                                          <p:spTgt spid="27"/>
                                        </p:tgtEl>
                                      </p:cBhvr>
                                    </p:animEffect>
                                  </p:childTnLst>
                                </p:cTn>
                              </p:par>
                            </p:childTnLst>
                          </p:cTn>
                        </p:par>
                        <p:par>
                          <p:cTn id="16" fill="hold">
                            <p:stCondLst>
                              <p:cond delay="3000"/>
                            </p:stCondLst>
                            <p:childTnLst>
                              <p:par>
                                <p:cTn id="17" presetID="2" presetClass="entr" presetSubtype="12" fill="hold" nodeType="after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2000" fill="hold"/>
                                        <p:tgtEl>
                                          <p:spTgt spid="24"/>
                                        </p:tgtEl>
                                        <p:attrNameLst>
                                          <p:attrName>ppt_x</p:attrName>
                                        </p:attrNameLst>
                                      </p:cBhvr>
                                      <p:tavLst>
                                        <p:tav tm="0">
                                          <p:val>
                                            <p:strVal val="0-#ppt_w/2"/>
                                          </p:val>
                                        </p:tav>
                                        <p:tav tm="100000">
                                          <p:val>
                                            <p:strVal val="#ppt_x"/>
                                          </p:val>
                                        </p:tav>
                                      </p:tavLst>
                                    </p:anim>
                                    <p:anim calcmode="lin" valueType="num">
                                      <p:cBhvr additive="base">
                                        <p:cTn id="20" dur="2000" fill="hold"/>
                                        <p:tgtEl>
                                          <p:spTgt spid="24"/>
                                        </p:tgtEl>
                                        <p:attrNameLst>
                                          <p:attrName>ppt_y</p:attrName>
                                        </p:attrNameLst>
                                      </p:cBhvr>
                                      <p:tavLst>
                                        <p:tav tm="0">
                                          <p:val>
                                            <p:strVal val="1+#ppt_h/2"/>
                                          </p:val>
                                        </p:tav>
                                        <p:tav tm="100000">
                                          <p:val>
                                            <p:strVal val="#ppt_y"/>
                                          </p:val>
                                        </p:tav>
                                      </p:tavLst>
                                    </p:anim>
                                  </p:childTnLst>
                                </p:cTn>
                              </p:par>
                            </p:childTnLst>
                          </p:cTn>
                        </p:par>
                        <p:par>
                          <p:cTn id="21" fill="hold">
                            <p:stCondLst>
                              <p:cond delay="5000"/>
                            </p:stCondLst>
                            <p:childTnLst>
                              <p:par>
                                <p:cTn id="22" presetID="22" presetClass="entr" presetSubtype="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1000"/>
                                        <p:tgtEl>
                                          <p:spTgt spid="8"/>
                                        </p:tgtEl>
                                      </p:cBhvr>
                                    </p:animEffect>
                                  </p:childTnLst>
                                </p:cTn>
                              </p:par>
                            </p:childTnLst>
                          </p:cTn>
                        </p:par>
                        <p:par>
                          <p:cTn id="25" fill="hold">
                            <p:stCondLst>
                              <p:cond delay="6000"/>
                            </p:stCondLst>
                            <p:childTnLst>
                              <p:par>
                                <p:cTn id="26" presetID="22" presetClass="entr" presetSubtype="1"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up)">
                                      <p:cBhvr>
                                        <p:cTn id="28" dur="1000"/>
                                        <p:tgtEl>
                                          <p:spTgt spid="7"/>
                                        </p:tgtEl>
                                      </p:cBhvr>
                                    </p:animEffect>
                                  </p:childTnLst>
                                </p:cTn>
                              </p:par>
                            </p:childTnLst>
                          </p:cTn>
                        </p:par>
                        <p:par>
                          <p:cTn id="29" fill="hold">
                            <p:stCondLst>
                              <p:cond delay="7000"/>
                            </p:stCondLst>
                            <p:childTnLst>
                              <p:par>
                                <p:cTn id="30" presetID="22" presetClass="entr" presetSubtype="1"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1000"/>
                                        <p:tgtEl>
                                          <p:spTgt spid="10"/>
                                        </p:tgtEl>
                                      </p:cBhvr>
                                    </p:animEffect>
                                  </p:childTnLst>
                                </p:cTn>
                              </p:par>
                            </p:childTnLst>
                          </p:cTn>
                        </p:par>
                        <p:par>
                          <p:cTn id="33" fill="hold">
                            <p:stCondLst>
                              <p:cond delay="8000"/>
                            </p:stCondLst>
                            <p:childTnLst>
                              <p:par>
                                <p:cTn id="34" presetID="22" presetClass="entr" presetSubtype="1" fill="hold"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up)">
                                      <p:cBhvr>
                                        <p:cTn id="36" dur="1000"/>
                                        <p:tgtEl>
                                          <p:spTgt spid="11"/>
                                        </p:tgtEl>
                                      </p:cBhvr>
                                    </p:animEffect>
                                  </p:childTnLst>
                                </p:cTn>
                              </p:par>
                            </p:childTnLst>
                          </p:cTn>
                        </p:par>
                        <p:par>
                          <p:cTn id="37" fill="hold">
                            <p:stCondLst>
                              <p:cond delay="9000"/>
                            </p:stCondLst>
                            <p:childTnLst>
                              <p:par>
                                <p:cTn id="38" presetID="2" presetClass="entr" presetSubtype="6"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2000" fill="hold"/>
                                        <p:tgtEl>
                                          <p:spTgt spid="13"/>
                                        </p:tgtEl>
                                        <p:attrNameLst>
                                          <p:attrName>ppt_x</p:attrName>
                                        </p:attrNameLst>
                                      </p:cBhvr>
                                      <p:tavLst>
                                        <p:tav tm="0">
                                          <p:val>
                                            <p:strVal val="1+#ppt_w/2"/>
                                          </p:val>
                                        </p:tav>
                                        <p:tav tm="100000">
                                          <p:val>
                                            <p:strVal val="#ppt_x"/>
                                          </p:val>
                                        </p:tav>
                                      </p:tavLst>
                                    </p:anim>
                                    <p:anim calcmode="lin" valueType="num">
                                      <p:cBhvr additive="base">
                                        <p:cTn id="41" dur="2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p:cNvGrpSpPr>
            <a:grpSpLocks noChangeAspect="1"/>
          </p:cNvGrpSpPr>
          <p:nvPr/>
        </p:nvGrpSpPr>
        <p:grpSpPr>
          <a:xfrm>
            <a:off x="214283" y="214296"/>
            <a:ext cx="1785949" cy="324000"/>
            <a:chOff x="1142976" y="3214692"/>
            <a:chExt cx="2976584" cy="540000"/>
          </a:xfrm>
          <a:effectLst/>
        </p:grpSpPr>
        <p:sp>
          <p:nvSpPr>
            <p:cNvPr id="3" name="Abgerundetes Rechteck 2"/>
            <p:cNvSpPr/>
            <p:nvPr/>
          </p:nvSpPr>
          <p:spPr>
            <a:xfrm>
              <a:off x="1142976" y="3214692"/>
              <a:ext cx="2976584" cy="540000"/>
            </a:xfrm>
            <a:prstGeom prst="roundRect">
              <a:avLst>
                <a:gd name="adj" fmla="val 39036"/>
              </a:avLst>
            </a:prstGeom>
            <a:gradFill flip="none" rotWithShape="1">
              <a:gsLst>
                <a:gs pos="0">
                  <a:schemeClr val="tx1">
                    <a:alpha val="15000"/>
                  </a:schemeClr>
                </a:gs>
                <a:gs pos="50000">
                  <a:schemeClr val="accent1">
                    <a:shade val="67500"/>
                    <a:satMod val="115000"/>
                  </a:schemeClr>
                </a:gs>
                <a:gs pos="100000">
                  <a:schemeClr val="accent1">
                    <a:shade val="100000"/>
                    <a:satMod val="115000"/>
                  </a:schemeClr>
                </a:gs>
              </a:gsLst>
              <a:lin ang="10800000" scaled="1"/>
              <a:tileRect/>
            </a:gradFill>
            <a:ln>
              <a:gradFill>
                <a:gsLst>
                  <a:gs pos="0">
                    <a:schemeClr val="tx1">
                      <a:alpha val="15000"/>
                    </a:schemeClr>
                  </a:gs>
                  <a:gs pos="50000">
                    <a:schemeClr val="accent1">
                      <a:shade val="67500"/>
                      <a:satMod val="115000"/>
                    </a:schemeClr>
                  </a:gs>
                  <a:gs pos="100000">
                    <a:schemeClr val="accent1">
                      <a:shade val="100000"/>
                      <a:satMod val="115000"/>
                    </a:schemeClr>
                  </a:gs>
                </a:gsLst>
                <a:lin ang="5400000" scaled="0"/>
              </a:gra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r>
                <a:rPr lang="de-DE" sz="1600" b="1" dirty="0" smtClean="0">
                  <a:solidFill>
                    <a:schemeClr val="tx1"/>
                  </a:solidFill>
                </a:rPr>
                <a:t>   </a:t>
              </a:r>
              <a:r>
                <a:rPr lang="de-DE" sz="1200" dirty="0" smtClean="0">
                  <a:solidFill>
                    <a:schemeClr val="tx1"/>
                  </a:solidFill>
                </a:rPr>
                <a:t>wechselvolle Jahre</a:t>
              </a:r>
              <a:endParaRPr lang="de-DE" sz="1200" dirty="0">
                <a:solidFill>
                  <a:schemeClr val="tx1"/>
                </a:solidFill>
              </a:endParaRPr>
            </a:p>
          </p:txBody>
        </p:sp>
        <p:sp>
          <p:nvSpPr>
            <p:cNvPr id="4" name="Abgerundetes Rechteck 3"/>
            <p:cNvSpPr>
              <a:spLocks noChangeAspect="1"/>
            </p:cNvSpPr>
            <p:nvPr/>
          </p:nvSpPr>
          <p:spPr>
            <a:xfrm>
              <a:off x="1260000" y="3322692"/>
              <a:ext cx="324000" cy="324000"/>
            </a:xfrm>
            <a:prstGeom prst="roundRect">
              <a:avLst>
                <a:gd name="adj" fmla="val 38632"/>
              </a:avLst>
            </a:prstGeom>
            <a:solidFill>
              <a:srgbClr val="F47920"/>
            </a:solidFill>
            <a:ln>
              <a:gradFill>
                <a:gsLst>
                  <a:gs pos="0">
                    <a:schemeClr val="tx1">
                      <a:alpha val="15000"/>
                    </a:schemeClr>
                  </a:gs>
                  <a:gs pos="50000">
                    <a:schemeClr val="accent1">
                      <a:shade val="67500"/>
                      <a:satMod val="115000"/>
                    </a:schemeClr>
                  </a:gs>
                  <a:gs pos="100000">
                    <a:schemeClr val="accent1">
                      <a:shade val="100000"/>
                      <a:satMod val="115000"/>
                    </a:schemeClr>
                  </a:gs>
                </a:gsLst>
                <a:lin ang="5400000" scaled="0"/>
              </a:gradFill>
            </a:ln>
            <a:scene3d>
              <a:camera prst="orthographicFront"/>
              <a:lightRig rig="threePt" dir="t"/>
            </a:scene3d>
            <a:sp3d>
              <a:bevelT w="82550" prst="coolSlant"/>
            </a:sp3d>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ctr"/>
              <a:r>
                <a:rPr lang="de-DE" sz="1000" b="1" dirty="0" smtClean="0"/>
                <a:t>2</a:t>
              </a:r>
              <a:endParaRPr lang="de-DE" sz="1000" b="1" dirty="0"/>
            </a:p>
          </p:txBody>
        </p:sp>
      </p:grpSp>
      <p:pic>
        <p:nvPicPr>
          <p:cNvPr id="9" name="Grafik 8" descr="Mauer 06.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5786446" y="1071552"/>
            <a:ext cx="2876892" cy="2880000"/>
          </a:xfrm>
          <a:prstGeom prst="rect">
            <a:avLst/>
          </a:prstGeom>
          <a:effectLst>
            <a:outerShdw blurRad="50800" dist="38100" dir="18900000" algn="bl" rotWithShape="0">
              <a:prstClr val="black">
                <a:alpha val="40000"/>
              </a:prstClr>
            </a:outerShdw>
          </a:effectLst>
          <a:scene3d>
            <a:camera prst="orthographicFront"/>
            <a:lightRig rig="threePt" dir="t"/>
          </a:scene3d>
          <a:sp3d>
            <a:bevelT/>
          </a:sp3d>
        </p:spPr>
      </p:pic>
      <p:sp>
        <p:nvSpPr>
          <p:cNvPr id="10" name="Abgerundetes Rechteck 9"/>
          <p:cNvSpPr/>
          <p:nvPr/>
        </p:nvSpPr>
        <p:spPr>
          <a:xfrm>
            <a:off x="3629086" y="4286262"/>
            <a:ext cx="1428760" cy="432000"/>
          </a:xfrm>
          <a:prstGeom prst="roundRect">
            <a:avLst>
              <a:gd name="adj" fmla="val 39036"/>
            </a:avLst>
          </a:prstGeom>
          <a:gradFill flip="none" rotWithShape="1">
            <a:gsLst>
              <a:gs pos="0">
                <a:schemeClr val="tx1">
                  <a:alpha val="15000"/>
                </a:schemeClr>
              </a:gs>
              <a:gs pos="50000">
                <a:schemeClr val="accent1">
                  <a:shade val="67500"/>
                  <a:satMod val="115000"/>
                </a:schemeClr>
              </a:gs>
              <a:gs pos="100000">
                <a:schemeClr val="accent1">
                  <a:shade val="100000"/>
                  <a:satMod val="115000"/>
                </a:schemeClr>
              </a:gs>
            </a:gsLst>
            <a:path path="rect">
              <a:fillToRect l="50000" t="50000" r="50000" b="50000"/>
            </a:path>
            <a:tileRect/>
          </a:gra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Hoffnung</a:t>
            </a:r>
            <a:endParaRPr lang="de-DE" dirty="0">
              <a:solidFill>
                <a:schemeClr val="tx1"/>
              </a:solidFill>
            </a:endParaRPr>
          </a:p>
        </p:txBody>
      </p:sp>
      <p:sp>
        <p:nvSpPr>
          <p:cNvPr id="11" name="Abgerundetes Rechteck 10"/>
          <p:cNvSpPr/>
          <p:nvPr/>
        </p:nvSpPr>
        <p:spPr>
          <a:xfrm>
            <a:off x="5786446" y="4286262"/>
            <a:ext cx="2286016" cy="432000"/>
          </a:xfrm>
          <a:prstGeom prst="roundRect">
            <a:avLst>
              <a:gd name="adj" fmla="val 39036"/>
            </a:avLst>
          </a:prstGeom>
          <a:gradFill flip="none" rotWithShape="1">
            <a:gsLst>
              <a:gs pos="0">
                <a:schemeClr val="tx1">
                  <a:alpha val="15000"/>
                </a:schemeClr>
              </a:gs>
              <a:gs pos="50000">
                <a:schemeClr val="accent1">
                  <a:shade val="67500"/>
                  <a:satMod val="115000"/>
                </a:schemeClr>
              </a:gs>
              <a:gs pos="100000">
                <a:schemeClr val="accent1">
                  <a:shade val="100000"/>
                  <a:satMod val="115000"/>
                </a:schemeClr>
              </a:gs>
            </a:gsLst>
            <a:path path="rect">
              <a:fillToRect l="50000" t="50000" r="50000" b="50000"/>
            </a:path>
            <a:tileRect/>
          </a:gra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Aussichtslosigkeit</a:t>
            </a:r>
            <a:endParaRPr lang="de-DE" dirty="0">
              <a:solidFill>
                <a:schemeClr val="tx1"/>
              </a:solidFill>
            </a:endParaRPr>
          </a:p>
        </p:txBody>
      </p:sp>
      <p:pic>
        <p:nvPicPr>
          <p:cNvPr id="7" name="Grafik 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71600" y="1071552"/>
            <a:ext cx="4086246" cy="2880000"/>
          </a:xfrm>
          <a:prstGeom prst="rect">
            <a:avLst/>
          </a:prstGeom>
          <a:effectLst>
            <a:outerShdw blurRad="50800" dist="38100" dir="18900000" algn="bl" rotWithShape="0">
              <a:prstClr val="black">
                <a:alpha val="40000"/>
              </a:prstClr>
            </a:outerShdw>
          </a:effectLst>
          <a:scene3d>
            <a:camera prst="orthographicFront"/>
            <a:lightRig rig="threePt" dir="t"/>
          </a:scene3d>
          <a:sp3d>
            <a:bevelT/>
          </a:sp3d>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par>
                          <p:cTn id="8" fill="hold">
                            <p:stCondLst>
                              <p:cond delay="2000"/>
                            </p:stCondLst>
                            <p:childTnLst>
                              <p:par>
                                <p:cTn id="9" presetID="22" presetClass="entr" presetSubtype="1"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1000"/>
                                        <p:tgtEl>
                                          <p:spTgt spid="9"/>
                                        </p:tgtEl>
                                      </p:cBhvr>
                                    </p:animEffect>
                                  </p:childTnLst>
                                </p:cTn>
                              </p:par>
                            </p:childTnLst>
                          </p:cTn>
                        </p:par>
                        <p:par>
                          <p:cTn id="12" fill="hold">
                            <p:stCondLst>
                              <p:cond delay="3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p:cNvGrpSpPr>
            <a:grpSpLocks noChangeAspect="1"/>
          </p:cNvGrpSpPr>
          <p:nvPr/>
        </p:nvGrpSpPr>
        <p:grpSpPr>
          <a:xfrm>
            <a:off x="214283" y="214296"/>
            <a:ext cx="1785949" cy="324000"/>
            <a:chOff x="1142976" y="3214692"/>
            <a:chExt cx="2976584" cy="540000"/>
          </a:xfrm>
          <a:effectLst/>
        </p:grpSpPr>
        <p:sp>
          <p:nvSpPr>
            <p:cNvPr id="3" name="Abgerundetes Rechteck 2"/>
            <p:cNvSpPr/>
            <p:nvPr/>
          </p:nvSpPr>
          <p:spPr>
            <a:xfrm>
              <a:off x="1142976" y="3214692"/>
              <a:ext cx="2976584" cy="540000"/>
            </a:xfrm>
            <a:prstGeom prst="roundRect">
              <a:avLst>
                <a:gd name="adj" fmla="val 39036"/>
              </a:avLst>
            </a:prstGeom>
            <a:gradFill flip="none" rotWithShape="1">
              <a:gsLst>
                <a:gs pos="0">
                  <a:schemeClr val="tx1">
                    <a:alpha val="15000"/>
                  </a:schemeClr>
                </a:gs>
                <a:gs pos="50000">
                  <a:schemeClr val="accent1">
                    <a:shade val="67500"/>
                    <a:satMod val="115000"/>
                  </a:schemeClr>
                </a:gs>
                <a:gs pos="100000">
                  <a:schemeClr val="accent1">
                    <a:shade val="100000"/>
                    <a:satMod val="115000"/>
                  </a:schemeClr>
                </a:gs>
              </a:gsLst>
              <a:lin ang="10800000" scaled="1"/>
              <a:tileRect/>
            </a:gradFill>
            <a:ln>
              <a:gradFill>
                <a:gsLst>
                  <a:gs pos="0">
                    <a:schemeClr val="tx1">
                      <a:alpha val="15000"/>
                    </a:schemeClr>
                  </a:gs>
                  <a:gs pos="50000">
                    <a:schemeClr val="accent1">
                      <a:shade val="67500"/>
                      <a:satMod val="115000"/>
                    </a:schemeClr>
                  </a:gs>
                  <a:gs pos="100000">
                    <a:schemeClr val="accent1">
                      <a:shade val="100000"/>
                      <a:satMod val="115000"/>
                    </a:schemeClr>
                  </a:gs>
                </a:gsLst>
                <a:lin ang="5400000" scaled="0"/>
              </a:gra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r>
                <a:rPr lang="de-DE" sz="1600" b="1" dirty="0" smtClean="0">
                  <a:solidFill>
                    <a:schemeClr val="tx1"/>
                  </a:solidFill>
                </a:rPr>
                <a:t>   </a:t>
              </a:r>
              <a:r>
                <a:rPr lang="de-DE" sz="1200" dirty="0" smtClean="0">
                  <a:solidFill>
                    <a:schemeClr val="tx1"/>
                  </a:solidFill>
                </a:rPr>
                <a:t>wechselvolle Jahre</a:t>
              </a:r>
              <a:endParaRPr lang="de-DE" sz="1200" dirty="0">
                <a:solidFill>
                  <a:schemeClr val="tx1"/>
                </a:solidFill>
              </a:endParaRPr>
            </a:p>
          </p:txBody>
        </p:sp>
        <p:sp>
          <p:nvSpPr>
            <p:cNvPr id="4" name="Abgerundetes Rechteck 3"/>
            <p:cNvSpPr>
              <a:spLocks noChangeAspect="1"/>
            </p:cNvSpPr>
            <p:nvPr/>
          </p:nvSpPr>
          <p:spPr>
            <a:xfrm>
              <a:off x="1260000" y="3322692"/>
              <a:ext cx="324000" cy="324000"/>
            </a:xfrm>
            <a:prstGeom prst="roundRect">
              <a:avLst>
                <a:gd name="adj" fmla="val 38632"/>
              </a:avLst>
            </a:prstGeom>
            <a:solidFill>
              <a:srgbClr val="F47920"/>
            </a:solidFill>
            <a:ln>
              <a:gradFill>
                <a:gsLst>
                  <a:gs pos="0">
                    <a:schemeClr val="tx1">
                      <a:alpha val="15000"/>
                    </a:schemeClr>
                  </a:gs>
                  <a:gs pos="50000">
                    <a:schemeClr val="accent1">
                      <a:shade val="67500"/>
                      <a:satMod val="115000"/>
                    </a:schemeClr>
                  </a:gs>
                  <a:gs pos="100000">
                    <a:schemeClr val="accent1">
                      <a:shade val="100000"/>
                      <a:satMod val="115000"/>
                    </a:schemeClr>
                  </a:gs>
                </a:gsLst>
                <a:lin ang="5400000" scaled="0"/>
              </a:gradFill>
            </a:ln>
            <a:scene3d>
              <a:camera prst="orthographicFront"/>
              <a:lightRig rig="threePt" dir="t"/>
            </a:scene3d>
            <a:sp3d>
              <a:bevelT w="82550" prst="coolSlant"/>
            </a:sp3d>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ctr"/>
              <a:r>
                <a:rPr lang="de-DE" sz="1000" b="1" dirty="0" smtClean="0"/>
                <a:t>2</a:t>
              </a:r>
              <a:endParaRPr lang="de-DE" sz="1000" b="1" dirty="0"/>
            </a:p>
          </p:txBody>
        </p:sp>
      </p:grpSp>
      <p:pic>
        <p:nvPicPr>
          <p:cNvPr id="6" name="Grafik 5" descr="138-E1 israelischer Panzer als Straßensperre.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4714876" y="1119600"/>
            <a:ext cx="3863415" cy="2880000"/>
          </a:xfrm>
          <a:prstGeom prst="rect">
            <a:avLst/>
          </a:prstGeom>
          <a:effectLst>
            <a:outerShdw blurRad="50800" dist="38100" dir="18900000" algn="bl" rotWithShape="0">
              <a:prstClr val="black">
                <a:alpha val="40000"/>
              </a:prstClr>
            </a:outerShdw>
          </a:effectLst>
          <a:scene3d>
            <a:camera prst="orthographicFront"/>
            <a:lightRig rig="threePt" dir="t"/>
          </a:scene3d>
          <a:sp3d>
            <a:bevelT/>
          </a:sp3d>
        </p:spPr>
      </p:pic>
      <p:pic>
        <p:nvPicPr>
          <p:cNvPr id="7" name="Grafik 6" descr="030-0060_Jerusalem.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550335" y="1119600"/>
            <a:ext cx="3450161" cy="2880000"/>
          </a:xfrm>
          <a:prstGeom prst="rect">
            <a:avLst/>
          </a:prstGeom>
          <a:effectLst>
            <a:outerShdw blurRad="50800" dist="38100" dir="18900000" algn="bl" rotWithShape="0">
              <a:prstClr val="black">
                <a:alpha val="40000"/>
              </a:prstClr>
            </a:outerShdw>
          </a:effectLst>
          <a:scene3d>
            <a:camera prst="orthographicFront"/>
            <a:lightRig rig="threePt" dir="t"/>
          </a:scene3d>
          <a:sp3d>
            <a:bevelT/>
          </a:sp3d>
        </p:spPr>
      </p:pic>
      <p:sp>
        <p:nvSpPr>
          <p:cNvPr id="8" name="Abgerundetes Rechteck 7"/>
          <p:cNvSpPr/>
          <p:nvPr/>
        </p:nvSpPr>
        <p:spPr>
          <a:xfrm>
            <a:off x="2928926" y="4286262"/>
            <a:ext cx="2786082" cy="432000"/>
          </a:xfrm>
          <a:prstGeom prst="roundRect">
            <a:avLst>
              <a:gd name="adj" fmla="val 39036"/>
            </a:avLst>
          </a:prstGeom>
          <a:gradFill flip="none" rotWithShape="1">
            <a:gsLst>
              <a:gs pos="0">
                <a:schemeClr val="tx1">
                  <a:alpha val="15000"/>
                </a:schemeClr>
              </a:gs>
              <a:gs pos="50000">
                <a:schemeClr val="accent1">
                  <a:shade val="67500"/>
                  <a:satMod val="115000"/>
                </a:schemeClr>
              </a:gs>
              <a:gs pos="100000">
                <a:schemeClr val="accent1">
                  <a:shade val="100000"/>
                  <a:satMod val="115000"/>
                </a:schemeClr>
              </a:gs>
            </a:gsLst>
            <a:path path="rect">
              <a:fillToRect l="50000" t="50000" r="50000" b="50000"/>
            </a:path>
            <a:tileRect/>
          </a:gra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Israelische Besetzung</a:t>
            </a:r>
            <a:endParaRPr lang="de-DE" dirty="0">
              <a:solidFill>
                <a:schemeClr val="tx1"/>
              </a:solidFill>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1000"/>
                                        <p:tgtEl>
                                          <p:spTgt spid="6"/>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5"/>
          <p:cNvGrpSpPr/>
          <p:nvPr/>
        </p:nvGrpSpPr>
        <p:grpSpPr>
          <a:xfrm>
            <a:off x="4786314" y="1631816"/>
            <a:ext cx="4680000" cy="540000"/>
            <a:chOff x="1142976" y="3214692"/>
            <a:chExt cx="4680000" cy="540000"/>
          </a:xfrm>
        </p:grpSpPr>
        <p:sp>
          <p:nvSpPr>
            <p:cNvPr id="14" name="Abgerundetes Rechteck 13"/>
            <p:cNvSpPr/>
            <p:nvPr/>
          </p:nvSpPr>
          <p:spPr>
            <a:xfrm>
              <a:off x="1142976" y="3214692"/>
              <a:ext cx="4680000" cy="540000"/>
            </a:xfrm>
            <a:prstGeom prst="roundRect">
              <a:avLst>
                <a:gd name="adj" fmla="val 39036"/>
              </a:avLst>
            </a:prstGeom>
            <a:gradFill flip="none" rotWithShape="1">
              <a:gsLst>
                <a:gs pos="0">
                  <a:schemeClr val="tx1">
                    <a:alpha val="15000"/>
                  </a:schemeClr>
                </a:gs>
                <a:gs pos="50000">
                  <a:schemeClr val="accent1">
                    <a:shade val="67500"/>
                    <a:satMod val="115000"/>
                  </a:schemeClr>
                </a:gs>
                <a:gs pos="100000">
                  <a:schemeClr val="accent1">
                    <a:shade val="100000"/>
                    <a:satMod val="115000"/>
                  </a:schemeClr>
                </a:gs>
              </a:gsLst>
              <a:lin ang="10800000" scaled="1"/>
              <a:tileRect/>
            </a:gradFill>
            <a:ln>
              <a:gradFill>
                <a:gsLst>
                  <a:gs pos="0">
                    <a:schemeClr val="tx1">
                      <a:alpha val="15000"/>
                    </a:schemeClr>
                  </a:gs>
                  <a:gs pos="50000">
                    <a:schemeClr val="accent1">
                      <a:shade val="67500"/>
                      <a:satMod val="115000"/>
                    </a:schemeClr>
                  </a:gs>
                  <a:gs pos="100000">
                    <a:schemeClr val="accent1">
                      <a:shade val="100000"/>
                      <a:satMod val="115000"/>
                    </a:schemeClr>
                  </a:gs>
                </a:gsLst>
                <a:lin ang="5400000" scaled="0"/>
              </a:gra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b="1" dirty="0" smtClean="0">
                  <a:solidFill>
                    <a:schemeClr val="tx1"/>
                  </a:solidFill>
                </a:rPr>
                <a:t>      </a:t>
              </a:r>
              <a:r>
                <a:rPr lang="de-DE" sz="2000" dirty="0" smtClean="0">
                  <a:solidFill>
                    <a:schemeClr val="tx1"/>
                  </a:solidFill>
                </a:rPr>
                <a:t>Vorgeschichte</a:t>
              </a:r>
              <a:endParaRPr lang="de-DE" sz="2000" dirty="0">
                <a:solidFill>
                  <a:schemeClr val="tx1"/>
                </a:solidFill>
              </a:endParaRPr>
            </a:p>
          </p:txBody>
        </p:sp>
        <p:sp>
          <p:nvSpPr>
            <p:cNvPr id="15" name="Abgerundetes Rechteck 14"/>
            <p:cNvSpPr>
              <a:spLocks noChangeAspect="1"/>
            </p:cNvSpPr>
            <p:nvPr/>
          </p:nvSpPr>
          <p:spPr>
            <a:xfrm>
              <a:off x="1260000" y="3322692"/>
              <a:ext cx="324000" cy="324000"/>
            </a:xfrm>
            <a:prstGeom prst="roundRect">
              <a:avLst>
                <a:gd name="adj" fmla="val 38632"/>
              </a:avLst>
            </a:prstGeom>
            <a:solidFill>
              <a:srgbClr val="F47920"/>
            </a:solidFill>
            <a:ln>
              <a:noFill/>
            </a:ln>
            <a:scene3d>
              <a:camera prst="orthographicFront"/>
              <a:lightRig rig="threePt" dir="t"/>
            </a:scene3d>
            <a:sp3d>
              <a:bevelT w="825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smtClean="0"/>
                <a:t>1</a:t>
              </a:r>
              <a:endParaRPr lang="de-DE" sz="1600" b="1" dirty="0"/>
            </a:p>
          </p:txBody>
        </p:sp>
      </p:grpSp>
      <p:sp>
        <p:nvSpPr>
          <p:cNvPr id="17" name="Titel 1"/>
          <p:cNvSpPr txBox="1">
            <a:spLocks/>
          </p:cNvSpPr>
          <p:nvPr/>
        </p:nvSpPr>
        <p:spPr>
          <a:xfrm>
            <a:off x="2285984" y="857238"/>
            <a:ext cx="4429156" cy="642942"/>
          </a:xfrm>
          <a:prstGeom prst="rect">
            <a:avLst/>
          </a:prstGeom>
          <a:effectLst/>
        </p:spPr>
        <p:txBody>
          <a:bodyPr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800" b="1" i="0" u="none" strike="noStrike" kern="0" cap="none" spc="0" normalizeH="0" baseline="0" noProof="0" dirty="0" smtClean="0">
                <a:ln>
                  <a:noFill/>
                </a:ln>
                <a:solidFill>
                  <a:schemeClr val="tx2"/>
                </a:solidFill>
                <a:effectLst/>
                <a:uLnTx/>
                <a:uFillTx/>
                <a:latin typeface="+mj-lt"/>
                <a:ea typeface="+mj-ea"/>
                <a:cs typeface="+mj-cs"/>
              </a:rPr>
              <a:t>50 Jahre Sternberg</a:t>
            </a:r>
            <a:endParaRPr kumimoji="0" lang="de-DE" sz="2800" b="1" i="0" u="none" strike="noStrike" kern="0" cap="none" spc="0" normalizeH="0" baseline="0" noProof="0" dirty="0">
              <a:ln>
                <a:noFill/>
              </a:ln>
              <a:solidFill>
                <a:schemeClr val="tx2"/>
              </a:solidFill>
              <a:effectLst/>
              <a:uLnTx/>
              <a:uFillTx/>
              <a:latin typeface="+mj-lt"/>
              <a:ea typeface="+mj-ea"/>
              <a:cs typeface="+mj-cs"/>
            </a:endParaRPr>
          </a:p>
        </p:txBody>
      </p:sp>
      <p:grpSp>
        <p:nvGrpSpPr>
          <p:cNvPr id="3" name="Gruppieren 17"/>
          <p:cNvGrpSpPr/>
          <p:nvPr/>
        </p:nvGrpSpPr>
        <p:grpSpPr>
          <a:xfrm>
            <a:off x="5607851" y="2801816"/>
            <a:ext cx="4680000" cy="540000"/>
            <a:chOff x="1142976" y="3214692"/>
            <a:chExt cx="4680000" cy="540000"/>
          </a:xfrm>
        </p:grpSpPr>
        <p:sp>
          <p:nvSpPr>
            <p:cNvPr id="19" name="Abgerundetes Rechteck 18"/>
            <p:cNvSpPr/>
            <p:nvPr/>
          </p:nvSpPr>
          <p:spPr>
            <a:xfrm>
              <a:off x="1142976" y="3214692"/>
              <a:ext cx="4680000" cy="540000"/>
            </a:xfrm>
            <a:prstGeom prst="roundRect">
              <a:avLst>
                <a:gd name="adj" fmla="val 39036"/>
              </a:avLst>
            </a:prstGeom>
            <a:gradFill flip="none" rotWithShape="1">
              <a:gsLst>
                <a:gs pos="0">
                  <a:schemeClr val="tx1">
                    <a:alpha val="15000"/>
                  </a:schemeClr>
                </a:gs>
                <a:gs pos="50000">
                  <a:schemeClr val="accent1">
                    <a:shade val="67500"/>
                    <a:satMod val="115000"/>
                  </a:schemeClr>
                </a:gs>
                <a:gs pos="100000">
                  <a:schemeClr val="accent1">
                    <a:shade val="100000"/>
                    <a:satMod val="115000"/>
                  </a:schemeClr>
                </a:gs>
              </a:gsLst>
              <a:lin ang="10800000" scaled="1"/>
              <a:tileRect/>
            </a:gradFill>
            <a:ln>
              <a:gradFill>
                <a:gsLst>
                  <a:gs pos="0">
                    <a:schemeClr val="tx1">
                      <a:alpha val="15000"/>
                    </a:schemeClr>
                  </a:gs>
                  <a:gs pos="50000">
                    <a:schemeClr val="accent1">
                      <a:shade val="67500"/>
                      <a:satMod val="115000"/>
                    </a:schemeClr>
                  </a:gs>
                  <a:gs pos="100000">
                    <a:schemeClr val="accent1">
                      <a:shade val="100000"/>
                      <a:satMod val="115000"/>
                    </a:schemeClr>
                  </a:gs>
                </a:gsLst>
                <a:lin ang="5400000" scaled="0"/>
              </a:gra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b="1" dirty="0" smtClean="0">
                  <a:solidFill>
                    <a:schemeClr val="tx1"/>
                  </a:solidFill>
                </a:rPr>
                <a:t>      </a:t>
              </a:r>
              <a:r>
                <a:rPr lang="de-DE" sz="2000" dirty="0" smtClean="0">
                  <a:solidFill>
                    <a:schemeClr val="tx1"/>
                  </a:solidFill>
                </a:rPr>
                <a:t>wechselvolle Jahre</a:t>
              </a:r>
              <a:endParaRPr lang="de-DE" sz="2000" dirty="0">
                <a:solidFill>
                  <a:schemeClr val="tx1"/>
                </a:solidFill>
              </a:endParaRPr>
            </a:p>
          </p:txBody>
        </p:sp>
        <p:sp>
          <p:nvSpPr>
            <p:cNvPr id="20" name="Abgerundetes Rechteck 19"/>
            <p:cNvSpPr>
              <a:spLocks noChangeAspect="1"/>
            </p:cNvSpPr>
            <p:nvPr/>
          </p:nvSpPr>
          <p:spPr>
            <a:xfrm>
              <a:off x="1260000" y="3322692"/>
              <a:ext cx="324000" cy="324000"/>
            </a:xfrm>
            <a:prstGeom prst="roundRect">
              <a:avLst>
                <a:gd name="adj" fmla="val 38632"/>
              </a:avLst>
            </a:prstGeom>
            <a:solidFill>
              <a:srgbClr val="F47920"/>
            </a:solidFill>
            <a:ln>
              <a:noFill/>
            </a:ln>
            <a:scene3d>
              <a:camera prst="orthographicFront"/>
              <a:lightRig rig="threePt" dir="t"/>
            </a:scene3d>
            <a:sp3d>
              <a:bevelT w="825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smtClean="0"/>
                <a:t>2</a:t>
              </a:r>
              <a:endParaRPr lang="de-DE" sz="1600" b="1" dirty="0"/>
            </a:p>
          </p:txBody>
        </p:sp>
      </p:grpSp>
      <p:grpSp>
        <p:nvGrpSpPr>
          <p:cNvPr id="4" name="Gruppieren 20"/>
          <p:cNvGrpSpPr/>
          <p:nvPr/>
        </p:nvGrpSpPr>
        <p:grpSpPr>
          <a:xfrm>
            <a:off x="6429388" y="3971816"/>
            <a:ext cx="4680000" cy="540000"/>
            <a:chOff x="1142976" y="3214692"/>
            <a:chExt cx="4680000" cy="540000"/>
          </a:xfrm>
        </p:grpSpPr>
        <p:sp>
          <p:nvSpPr>
            <p:cNvPr id="22" name="Abgerundetes Rechteck 21"/>
            <p:cNvSpPr/>
            <p:nvPr/>
          </p:nvSpPr>
          <p:spPr>
            <a:xfrm>
              <a:off x="1142976" y="3214692"/>
              <a:ext cx="4680000" cy="540000"/>
            </a:xfrm>
            <a:prstGeom prst="roundRect">
              <a:avLst>
                <a:gd name="adj" fmla="val 39036"/>
              </a:avLst>
            </a:prstGeom>
            <a:gradFill flip="none" rotWithShape="1">
              <a:gsLst>
                <a:gs pos="0">
                  <a:schemeClr val="tx1">
                    <a:alpha val="15000"/>
                  </a:schemeClr>
                </a:gs>
                <a:gs pos="50000">
                  <a:schemeClr val="accent1">
                    <a:shade val="67500"/>
                    <a:satMod val="115000"/>
                  </a:schemeClr>
                </a:gs>
                <a:gs pos="100000">
                  <a:schemeClr val="accent1">
                    <a:shade val="100000"/>
                    <a:satMod val="115000"/>
                  </a:schemeClr>
                </a:gs>
              </a:gsLst>
              <a:lin ang="10800000" scaled="1"/>
              <a:tileRect/>
            </a:gradFill>
            <a:ln>
              <a:gradFill>
                <a:gsLst>
                  <a:gs pos="0">
                    <a:schemeClr val="tx1">
                      <a:alpha val="15000"/>
                    </a:schemeClr>
                  </a:gs>
                  <a:gs pos="50000">
                    <a:schemeClr val="accent1">
                      <a:shade val="67500"/>
                      <a:satMod val="115000"/>
                    </a:schemeClr>
                  </a:gs>
                  <a:gs pos="100000">
                    <a:schemeClr val="accent1">
                      <a:shade val="100000"/>
                      <a:satMod val="115000"/>
                    </a:schemeClr>
                  </a:gs>
                </a:gsLst>
                <a:lin ang="5400000" scaled="0"/>
              </a:gra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b="1" dirty="0" smtClean="0">
                  <a:solidFill>
                    <a:schemeClr val="tx1"/>
                  </a:solidFill>
                </a:rPr>
                <a:t>      </a:t>
              </a:r>
              <a:r>
                <a:rPr lang="de-DE" sz="2000" dirty="0" smtClean="0">
                  <a:solidFill>
                    <a:schemeClr val="tx1"/>
                  </a:solidFill>
                </a:rPr>
                <a:t>Sternberg 2010</a:t>
              </a:r>
              <a:endParaRPr lang="de-DE" sz="2000" dirty="0">
                <a:solidFill>
                  <a:schemeClr val="tx1"/>
                </a:solidFill>
              </a:endParaRPr>
            </a:p>
          </p:txBody>
        </p:sp>
        <p:sp>
          <p:nvSpPr>
            <p:cNvPr id="23" name="Abgerundetes Rechteck 22"/>
            <p:cNvSpPr>
              <a:spLocks noChangeAspect="1"/>
            </p:cNvSpPr>
            <p:nvPr/>
          </p:nvSpPr>
          <p:spPr>
            <a:xfrm>
              <a:off x="1260000" y="3322692"/>
              <a:ext cx="324000" cy="324000"/>
            </a:xfrm>
            <a:prstGeom prst="roundRect">
              <a:avLst>
                <a:gd name="adj" fmla="val 38632"/>
              </a:avLst>
            </a:prstGeom>
            <a:solidFill>
              <a:srgbClr val="F47920"/>
            </a:solidFill>
            <a:ln>
              <a:noFill/>
            </a:ln>
            <a:scene3d>
              <a:camera prst="orthographicFront"/>
              <a:lightRig rig="threePt" dir="t"/>
            </a:scene3d>
            <a:sp3d>
              <a:bevelT w="825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smtClean="0"/>
                <a:t>3</a:t>
              </a:r>
              <a:endParaRPr lang="de-DE" sz="1600" b="1" dirty="0"/>
            </a:p>
          </p:txBody>
        </p:sp>
      </p:grpSp>
      <p:pic>
        <p:nvPicPr>
          <p:cNvPr id="24" name="Inhaltsplatzhalter 6" descr="Star Mountain 1960.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8596" y="1631816"/>
            <a:ext cx="2025500" cy="1440000"/>
          </a:xfrm>
          <a:prstGeom prst="rect">
            <a:avLst/>
          </a:prstGeom>
          <a:effectLst>
            <a:outerShdw blurRad="50800" dist="38100" dir="18900000" algn="bl" rotWithShape="0">
              <a:prstClr val="black">
                <a:alpha val="40000"/>
              </a:prstClr>
            </a:outerShdw>
          </a:effectLst>
          <a:scene3d>
            <a:camera prst="orthographicFront"/>
            <a:lightRig rig="threePt" dir="t"/>
          </a:scene3d>
          <a:sp3d>
            <a:bevelT/>
            <a:bevelB/>
          </a:sp3d>
        </p:spPr>
      </p:pic>
      <p:pic>
        <p:nvPicPr>
          <p:cNvPr id="25" name="Inhaltsplatzhalter 11" descr="Sternberg 007 - Überblick.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2448000" y="3071816"/>
            <a:ext cx="2023100" cy="1440000"/>
          </a:xfrm>
          <a:prstGeom prst="rect">
            <a:avLst/>
          </a:prstGeom>
          <a:effectLst>
            <a:outerShdw blurRad="50800" dist="38100" dir="18900000" algn="bl" rotWithShape="0">
              <a:prstClr val="black">
                <a:alpha val="40000"/>
              </a:prstClr>
            </a:outerShdw>
          </a:effectLst>
          <a:scene3d>
            <a:camera prst="orthographicFront"/>
            <a:lightRig rig="threePt" dir="t"/>
          </a:scene3d>
          <a:sp3d>
            <a:bevelT/>
          </a:sp3d>
        </p:spPr>
      </p:pic>
    </p:spTree>
  </p:cSld>
  <p:clrMapOvr>
    <a:masterClrMapping/>
  </p:clrMapOvr>
  <p:transition spd="slow">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bgerundetes Rechteck 12"/>
          <p:cNvSpPr/>
          <p:nvPr/>
        </p:nvSpPr>
        <p:spPr>
          <a:xfrm>
            <a:off x="0" y="4788000"/>
            <a:ext cx="2928926" cy="324000"/>
          </a:xfrm>
          <a:prstGeom prst="roundRect">
            <a:avLst>
              <a:gd name="adj" fmla="val 33107"/>
            </a:avLst>
          </a:prstGeom>
          <a:gradFill flip="none" rotWithShape="1">
            <a:gsLst>
              <a:gs pos="0">
                <a:schemeClr val="tx1">
                  <a:alpha val="15000"/>
                </a:schemeClr>
              </a:gs>
              <a:gs pos="100000">
                <a:srgbClr val="E6E6E6"/>
              </a:gs>
            </a:gsLst>
            <a:lin ang="0" scaled="1"/>
            <a:tileRect/>
          </a:gra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de-DE" sz="1600" dirty="0" smtClean="0">
                <a:solidFill>
                  <a:schemeClr val="tx1"/>
                </a:solidFill>
              </a:rPr>
              <a:t>Dorfarbeit</a:t>
            </a:r>
            <a:endParaRPr lang="de-DE" sz="1600" dirty="0">
              <a:solidFill>
                <a:schemeClr val="tx1"/>
              </a:solidFill>
            </a:endParaRPr>
          </a:p>
        </p:txBody>
      </p:sp>
      <p:sp>
        <p:nvSpPr>
          <p:cNvPr id="14" name="Abgerundetes Rechteck 13"/>
          <p:cNvSpPr/>
          <p:nvPr/>
        </p:nvSpPr>
        <p:spPr>
          <a:xfrm>
            <a:off x="5929322" y="4788000"/>
            <a:ext cx="3071802" cy="324000"/>
          </a:xfrm>
          <a:prstGeom prst="roundRect">
            <a:avLst>
              <a:gd name="adj" fmla="val 33107"/>
            </a:avLst>
          </a:prstGeom>
          <a:gradFill flip="none" rotWithShape="1">
            <a:gsLst>
              <a:gs pos="0">
                <a:schemeClr val="tx1">
                  <a:alpha val="15000"/>
                </a:schemeClr>
              </a:gs>
              <a:gs pos="100000">
                <a:srgbClr val="E6E6E6"/>
              </a:gs>
            </a:gsLst>
            <a:lin ang="10800000" scaled="1"/>
            <a:tileRect/>
          </a:gra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dirty="0" smtClean="0">
                <a:solidFill>
                  <a:schemeClr val="tx1"/>
                </a:solidFill>
              </a:rPr>
              <a:t>Kindergarten</a:t>
            </a:r>
            <a:endParaRPr lang="de-DE" sz="1600" dirty="0">
              <a:solidFill>
                <a:schemeClr val="tx1"/>
              </a:solidFill>
            </a:endParaRPr>
          </a:p>
        </p:txBody>
      </p:sp>
      <p:sp>
        <p:nvSpPr>
          <p:cNvPr id="15" name="Abgerundetes Rechteck 14"/>
          <p:cNvSpPr/>
          <p:nvPr/>
        </p:nvSpPr>
        <p:spPr>
          <a:xfrm>
            <a:off x="5500694" y="763905"/>
            <a:ext cx="3643306" cy="324000"/>
          </a:xfrm>
          <a:prstGeom prst="roundRect">
            <a:avLst>
              <a:gd name="adj" fmla="val 33107"/>
            </a:avLst>
          </a:prstGeom>
          <a:gradFill flip="none" rotWithShape="1">
            <a:gsLst>
              <a:gs pos="0">
                <a:schemeClr val="tx1">
                  <a:alpha val="15000"/>
                </a:schemeClr>
              </a:gs>
              <a:gs pos="100000">
                <a:srgbClr val="E6E6E6"/>
              </a:gs>
            </a:gsLst>
            <a:lin ang="10800000" scaled="1"/>
            <a:tileRect/>
          </a:gra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dirty="0" smtClean="0">
                <a:solidFill>
                  <a:schemeClr val="tx1"/>
                </a:solidFill>
              </a:rPr>
              <a:t>Berufsausbildung</a:t>
            </a:r>
            <a:endParaRPr lang="de-DE" sz="1600" dirty="0">
              <a:solidFill>
                <a:schemeClr val="tx1"/>
              </a:solidFill>
            </a:endParaRPr>
          </a:p>
        </p:txBody>
      </p:sp>
      <p:sp>
        <p:nvSpPr>
          <p:cNvPr id="18" name="Abgerundetes Rechteck 17"/>
          <p:cNvSpPr/>
          <p:nvPr/>
        </p:nvSpPr>
        <p:spPr>
          <a:xfrm>
            <a:off x="0" y="763905"/>
            <a:ext cx="3286116" cy="324000"/>
          </a:xfrm>
          <a:prstGeom prst="roundRect">
            <a:avLst>
              <a:gd name="adj" fmla="val 33107"/>
            </a:avLst>
          </a:prstGeom>
          <a:gradFill flip="none" rotWithShape="1">
            <a:gsLst>
              <a:gs pos="0">
                <a:schemeClr val="tx1">
                  <a:alpha val="15000"/>
                </a:schemeClr>
              </a:gs>
              <a:gs pos="100000">
                <a:srgbClr val="E6E6E6"/>
              </a:gs>
            </a:gsLst>
            <a:lin ang="0" scaled="1"/>
            <a:tileRect/>
          </a:gra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de-DE" sz="1600" dirty="0" smtClean="0">
                <a:solidFill>
                  <a:schemeClr val="tx1"/>
                </a:solidFill>
              </a:rPr>
              <a:t>Förderschule</a:t>
            </a:r>
            <a:endParaRPr lang="de-DE" sz="1600" dirty="0">
              <a:solidFill>
                <a:schemeClr val="tx1"/>
              </a:solidFill>
            </a:endParaRPr>
          </a:p>
        </p:txBody>
      </p:sp>
      <p:grpSp>
        <p:nvGrpSpPr>
          <p:cNvPr id="2" name="Gruppieren 1"/>
          <p:cNvGrpSpPr>
            <a:grpSpLocks noChangeAspect="1"/>
          </p:cNvGrpSpPr>
          <p:nvPr/>
        </p:nvGrpSpPr>
        <p:grpSpPr>
          <a:xfrm>
            <a:off x="214283" y="214296"/>
            <a:ext cx="1571635" cy="324000"/>
            <a:chOff x="1142976" y="3214692"/>
            <a:chExt cx="2619393" cy="540000"/>
          </a:xfrm>
          <a:effectLst/>
        </p:grpSpPr>
        <p:sp>
          <p:nvSpPr>
            <p:cNvPr id="3" name="Abgerundetes Rechteck 2"/>
            <p:cNvSpPr/>
            <p:nvPr/>
          </p:nvSpPr>
          <p:spPr>
            <a:xfrm>
              <a:off x="1142976" y="3214692"/>
              <a:ext cx="2619393" cy="540000"/>
            </a:xfrm>
            <a:prstGeom prst="roundRect">
              <a:avLst>
                <a:gd name="adj" fmla="val 39036"/>
              </a:avLst>
            </a:prstGeom>
            <a:gradFill flip="none" rotWithShape="1">
              <a:gsLst>
                <a:gs pos="0">
                  <a:schemeClr val="tx1">
                    <a:alpha val="15000"/>
                  </a:schemeClr>
                </a:gs>
                <a:gs pos="50000">
                  <a:schemeClr val="accent1">
                    <a:shade val="67500"/>
                    <a:satMod val="115000"/>
                  </a:schemeClr>
                </a:gs>
                <a:gs pos="100000">
                  <a:schemeClr val="accent1">
                    <a:shade val="100000"/>
                    <a:satMod val="115000"/>
                  </a:schemeClr>
                </a:gs>
              </a:gsLst>
              <a:lin ang="10800000" scaled="1"/>
              <a:tileRect/>
            </a:gradFill>
            <a:ln>
              <a:gradFill>
                <a:gsLst>
                  <a:gs pos="0">
                    <a:schemeClr val="tx1">
                      <a:alpha val="15000"/>
                    </a:schemeClr>
                  </a:gs>
                  <a:gs pos="50000">
                    <a:schemeClr val="accent1">
                      <a:shade val="67500"/>
                      <a:satMod val="115000"/>
                    </a:schemeClr>
                  </a:gs>
                  <a:gs pos="100000">
                    <a:schemeClr val="accent1">
                      <a:shade val="100000"/>
                      <a:satMod val="115000"/>
                    </a:schemeClr>
                  </a:gs>
                </a:gsLst>
                <a:lin ang="5400000" scaled="0"/>
              </a:gra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r>
                <a:rPr lang="de-DE" sz="1600" b="1" dirty="0" smtClean="0">
                  <a:solidFill>
                    <a:schemeClr val="tx1"/>
                  </a:solidFill>
                </a:rPr>
                <a:t>   </a:t>
              </a:r>
              <a:r>
                <a:rPr lang="de-DE" sz="1200" dirty="0" smtClean="0">
                  <a:solidFill>
                    <a:schemeClr val="tx1"/>
                  </a:solidFill>
                </a:rPr>
                <a:t>Sternberg 2010</a:t>
              </a:r>
              <a:endParaRPr lang="de-DE" sz="1200" dirty="0">
                <a:solidFill>
                  <a:schemeClr val="tx1"/>
                </a:solidFill>
              </a:endParaRPr>
            </a:p>
          </p:txBody>
        </p:sp>
        <p:sp>
          <p:nvSpPr>
            <p:cNvPr id="4" name="Abgerundetes Rechteck 3"/>
            <p:cNvSpPr>
              <a:spLocks noChangeAspect="1"/>
            </p:cNvSpPr>
            <p:nvPr/>
          </p:nvSpPr>
          <p:spPr>
            <a:xfrm>
              <a:off x="1260000" y="3322692"/>
              <a:ext cx="324000" cy="324000"/>
            </a:xfrm>
            <a:prstGeom prst="roundRect">
              <a:avLst>
                <a:gd name="adj" fmla="val 38632"/>
              </a:avLst>
            </a:prstGeom>
            <a:solidFill>
              <a:srgbClr val="F47920"/>
            </a:solidFill>
            <a:ln>
              <a:gradFill>
                <a:gsLst>
                  <a:gs pos="0">
                    <a:schemeClr val="tx1">
                      <a:alpha val="15000"/>
                    </a:schemeClr>
                  </a:gs>
                  <a:gs pos="50000">
                    <a:schemeClr val="accent1">
                      <a:shade val="67500"/>
                      <a:satMod val="115000"/>
                    </a:schemeClr>
                  </a:gs>
                  <a:gs pos="100000">
                    <a:schemeClr val="accent1">
                      <a:shade val="100000"/>
                      <a:satMod val="115000"/>
                    </a:schemeClr>
                  </a:gs>
                </a:gsLst>
                <a:lin ang="5400000" scaled="0"/>
              </a:gradFill>
            </a:ln>
            <a:scene3d>
              <a:camera prst="orthographicFront"/>
              <a:lightRig rig="threePt" dir="t"/>
            </a:scene3d>
            <a:sp3d>
              <a:bevelT w="82550" prst="coolSlant"/>
            </a:sp3d>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ctr"/>
              <a:r>
                <a:rPr lang="de-DE" sz="1000" b="1" dirty="0" smtClean="0"/>
                <a:t>3</a:t>
              </a:r>
              <a:endParaRPr lang="de-DE" sz="1000" b="1" dirty="0"/>
            </a:p>
          </p:txBody>
        </p:sp>
      </p:grpSp>
      <p:pic>
        <p:nvPicPr>
          <p:cNvPr id="9" name="Grafik 8" descr="DSCI0294.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3343500"/>
            <a:ext cx="1797014" cy="1800000"/>
          </a:xfrm>
          <a:prstGeom prst="rect">
            <a:avLst/>
          </a:prstGeom>
          <a:blipFill dpi="0" rotWithShape="1">
            <a:blip r:embed="rId4" cstate="print">
              <a:alphaModFix amt="59000"/>
            </a:blip>
            <a:srcRect/>
            <a:tile tx="0" ty="0" sx="100000" sy="100000" flip="none" algn="tl"/>
          </a:blipFill>
          <a:effectLst>
            <a:outerShdw blurRad="50800" dist="38100" dir="18900000" algn="bl" rotWithShape="0">
              <a:prstClr val="black">
                <a:alpha val="40000"/>
              </a:prstClr>
            </a:outerShdw>
          </a:effectLst>
          <a:scene3d>
            <a:camera prst="orthographicFront"/>
            <a:lightRig rig="threePt" dir="t"/>
          </a:scene3d>
          <a:sp3d>
            <a:bevelT/>
          </a:sp3d>
        </p:spPr>
      </p:pic>
      <p:pic>
        <p:nvPicPr>
          <p:cNvPr id="11" name="Grafik 10" descr="DSCI0149 neu.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0" y="763905"/>
            <a:ext cx="1807703" cy="1807845"/>
          </a:xfrm>
          <a:prstGeom prst="rect">
            <a:avLst/>
          </a:prstGeom>
          <a:effectLst>
            <a:outerShdw blurRad="50800" dist="38100" dir="18900000" algn="bl" rotWithShape="0">
              <a:prstClr val="black">
                <a:alpha val="40000"/>
              </a:prstClr>
            </a:outerShdw>
          </a:effectLst>
          <a:scene3d>
            <a:camera prst="orthographicFront"/>
            <a:lightRig rig="threePt" dir="t"/>
          </a:scene3d>
          <a:sp3d>
            <a:bevelT/>
          </a:sp3d>
        </p:spPr>
      </p:pic>
      <p:pic>
        <p:nvPicPr>
          <p:cNvPr id="12" name="Grafik 11" descr="Sternberg 025 Kindergarten.JP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7339722" y="3343500"/>
            <a:ext cx="1804278" cy="1800000"/>
          </a:xfrm>
          <a:prstGeom prst="rect">
            <a:avLst/>
          </a:prstGeom>
          <a:effectLst>
            <a:outerShdw blurRad="50800" dist="38100" dir="18900000" algn="bl" rotWithShape="0">
              <a:prstClr val="black">
                <a:alpha val="40000"/>
              </a:prstClr>
            </a:outerShdw>
          </a:effectLst>
          <a:scene3d>
            <a:camera prst="orthographicFront"/>
            <a:lightRig rig="threePt" dir="t"/>
          </a:scene3d>
          <a:sp3d>
            <a:bevelT/>
          </a:sp3d>
        </p:spPr>
      </p:pic>
      <p:pic>
        <p:nvPicPr>
          <p:cNvPr id="16" name="Grafik 15" descr="DSCI0093 gespiegelt.jpg"/>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7340738" y="763905"/>
            <a:ext cx="1803262" cy="1800000"/>
          </a:xfrm>
          <a:prstGeom prst="rect">
            <a:avLst/>
          </a:prstGeom>
          <a:effectLst>
            <a:outerShdw blurRad="50800" dist="38100" dir="18900000" algn="bl" rotWithShape="0">
              <a:prstClr val="black">
                <a:alpha val="40000"/>
              </a:prstClr>
            </a:outerShdw>
          </a:effectLst>
          <a:scene3d>
            <a:camera prst="orthographicFront"/>
            <a:lightRig rig="threePt" dir="t"/>
          </a:scene3d>
          <a:sp3d>
            <a:bevelT/>
          </a:sp3d>
        </p:spPr>
      </p:pic>
      <p:pic>
        <p:nvPicPr>
          <p:cNvPr id="19" name="Inhaltsplatzhalter 11" descr="Sternberg 007 - Überblick.jpg"/>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2875240" y="1643056"/>
            <a:ext cx="3339834" cy="2377225"/>
          </a:xfrm>
          <a:prstGeom prst="rect">
            <a:avLst/>
          </a:prstGeom>
          <a:effectLst>
            <a:outerShdw blurRad="50800" dist="38100" dir="18900000" algn="bl" rotWithShape="0">
              <a:prstClr val="black">
                <a:alpha val="40000"/>
              </a:prstClr>
            </a:outerShdw>
          </a:effectLst>
          <a:scene3d>
            <a:camera prst="orthographicFront"/>
            <a:lightRig rig="threePt" dir="t"/>
          </a:scene3d>
          <a:sp3d>
            <a:bevelT/>
          </a:sp3d>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000"/>
                                        <p:tgtEl>
                                          <p:spTgt spid="2"/>
                                        </p:tgtEl>
                                      </p:cBhvr>
                                    </p:animEffect>
                                  </p:childTnLst>
                                </p:cTn>
                              </p:par>
                            </p:childTnLst>
                          </p:cTn>
                        </p:par>
                        <p:par>
                          <p:cTn id="8" fill="hold">
                            <p:stCondLst>
                              <p:cond delay="1000"/>
                            </p:stCondLst>
                            <p:childTnLst>
                              <p:par>
                                <p:cTn id="9" presetID="22" presetClass="entr" presetSubtype="1" fill="hold" nodeType="afterEffect">
                                  <p:stCondLst>
                                    <p:cond delay="100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1000"/>
                                        <p:tgtEl>
                                          <p:spTgt spid="19"/>
                                        </p:tgtEl>
                                      </p:cBhvr>
                                    </p:animEffect>
                                  </p:childTnLst>
                                </p:cTn>
                              </p:par>
                            </p:childTnLst>
                          </p:cTn>
                        </p:par>
                        <p:par>
                          <p:cTn id="12" fill="hold">
                            <p:stCondLst>
                              <p:cond delay="3000"/>
                            </p:stCondLst>
                            <p:childTnLst>
                              <p:par>
                                <p:cTn id="13" presetID="22" presetClass="entr" presetSubtype="1"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1000"/>
                                        <p:tgtEl>
                                          <p:spTgt spid="11"/>
                                        </p:tgtEl>
                                      </p:cBhvr>
                                    </p:animEffect>
                                  </p:childTnLst>
                                </p:cTn>
                              </p:par>
                              <p:par>
                                <p:cTn id="16" presetID="10" presetClass="entr" presetSubtype="0" fill="hold" grpId="1"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000"/>
                                        <p:tgtEl>
                                          <p:spTgt spid="18"/>
                                        </p:tgtEl>
                                      </p:cBhvr>
                                    </p:animEffect>
                                  </p:childTnLst>
                                </p:cTn>
                              </p:par>
                            </p:childTnLst>
                          </p:cTn>
                        </p:par>
                        <p:par>
                          <p:cTn id="19" fill="hold">
                            <p:stCondLst>
                              <p:cond delay="5000"/>
                            </p:stCondLst>
                            <p:childTnLst>
                              <p:par>
                                <p:cTn id="20" presetID="22" presetClass="entr" presetSubtype="4" fill="hold" nodeType="afterEffect">
                                  <p:stCondLst>
                                    <p:cond delay="100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1000"/>
                                        <p:tgtEl>
                                          <p:spTgt spid="9"/>
                                        </p:tgtEl>
                                      </p:cBhvr>
                                    </p:animEffect>
                                  </p:childTnLst>
                                </p:cTn>
                              </p:par>
                              <p:par>
                                <p:cTn id="23" presetID="10" presetClass="entr" presetSubtype="0" fill="hold" grpId="0" nodeType="withEffect">
                                  <p:stCondLst>
                                    <p:cond delay="100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2000"/>
                                        <p:tgtEl>
                                          <p:spTgt spid="13"/>
                                        </p:tgtEl>
                                      </p:cBhvr>
                                    </p:animEffect>
                                  </p:childTnLst>
                                </p:cTn>
                              </p:par>
                            </p:childTnLst>
                          </p:cTn>
                        </p:par>
                        <p:par>
                          <p:cTn id="26" fill="hold">
                            <p:stCondLst>
                              <p:cond delay="8000"/>
                            </p:stCondLst>
                            <p:childTnLst>
                              <p:par>
                                <p:cTn id="27" presetID="22" presetClass="entr" presetSubtype="1" fill="hold" nodeType="afterEffect">
                                  <p:stCondLst>
                                    <p:cond delay="1000"/>
                                  </p:stCondLst>
                                  <p:childTnLst>
                                    <p:set>
                                      <p:cBhvr>
                                        <p:cTn id="28" dur="1" fill="hold">
                                          <p:stCondLst>
                                            <p:cond delay="0"/>
                                          </p:stCondLst>
                                        </p:cTn>
                                        <p:tgtEl>
                                          <p:spTgt spid="16"/>
                                        </p:tgtEl>
                                        <p:attrNameLst>
                                          <p:attrName>style.visibility</p:attrName>
                                        </p:attrNameLst>
                                      </p:cBhvr>
                                      <p:to>
                                        <p:strVal val="visible"/>
                                      </p:to>
                                    </p:set>
                                    <p:animEffect transition="in" filter="wipe(up)">
                                      <p:cBhvr>
                                        <p:cTn id="29" dur="1000"/>
                                        <p:tgtEl>
                                          <p:spTgt spid="16"/>
                                        </p:tgtEl>
                                      </p:cBhvr>
                                    </p:animEffect>
                                  </p:childTnLst>
                                </p:cTn>
                              </p:par>
                              <p:par>
                                <p:cTn id="30" presetID="10" presetClass="entr" presetSubtype="0" fill="hold" grpId="0" nodeType="withEffect">
                                  <p:stCondLst>
                                    <p:cond delay="100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childTnLst>
                                </p:cTn>
                              </p:par>
                            </p:childTnLst>
                          </p:cTn>
                        </p:par>
                        <p:par>
                          <p:cTn id="33" fill="hold">
                            <p:stCondLst>
                              <p:cond delay="11000"/>
                            </p:stCondLst>
                            <p:childTnLst>
                              <p:par>
                                <p:cTn id="34" presetID="22" presetClass="entr" presetSubtype="4" fill="hold" nodeType="afterEffect">
                                  <p:stCondLst>
                                    <p:cond delay="1000"/>
                                  </p:stCondLst>
                                  <p:childTnLst>
                                    <p:set>
                                      <p:cBhvr>
                                        <p:cTn id="35" dur="1" fill="hold">
                                          <p:stCondLst>
                                            <p:cond delay="0"/>
                                          </p:stCondLst>
                                        </p:cTn>
                                        <p:tgtEl>
                                          <p:spTgt spid="12"/>
                                        </p:tgtEl>
                                        <p:attrNameLst>
                                          <p:attrName>style.visibility</p:attrName>
                                        </p:attrNameLst>
                                      </p:cBhvr>
                                      <p:to>
                                        <p:strVal val="visible"/>
                                      </p:to>
                                    </p:set>
                                    <p:animEffect transition="in" filter="wipe(down)">
                                      <p:cBhvr>
                                        <p:cTn id="36" dur="1000"/>
                                        <p:tgtEl>
                                          <p:spTgt spid="12"/>
                                        </p:tgtEl>
                                      </p:cBhvr>
                                    </p:animEffect>
                                  </p:childTnLst>
                                </p:cTn>
                              </p:par>
                              <p:par>
                                <p:cTn id="37" presetID="10" presetClass="entr" presetSubtype="0" fill="hold" grpId="0" nodeType="withEffect">
                                  <p:stCondLst>
                                    <p:cond delay="100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8"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Abgerundetes Rechteck 17"/>
          <p:cNvSpPr/>
          <p:nvPr/>
        </p:nvSpPr>
        <p:spPr>
          <a:xfrm>
            <a:off x="0" y="763905"/>
            <a:ext cx="3286116" cy="324000"/>
          </a:xfrm>
          <a:prstGeom prst="roundRect">
            <a:avLst>
              <a:gd name="adj" fmla="val 33107"/>
            </a:avLst>
          </a:prstGeom>
          <a:gradFill flip="none" rotWithShape="1">
            <a:gsLst>
              <a:gs pos="0">
                <a:schemeClr val="tx1">
                  <a:alpha val="15000"/>
                </a:schemeClr>
              </a:gs>
              <a:gs pos="100000">
                <a:srgbClr val="E6E6E6"/>
              </a:gs>
            </a:gsLst>
            <a:lin ang="0" scaled="1"/>
            <a:tileRect/>
          </a:gra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de-DE" sz="1600" dirty="0" smtClean="0">
                <a:solidFill>
                  <a:schemeClr val="tx1"/>
                </a:solidFill>
              </a:rPr>
              <a:t>Förderschule</a:t>
            </a:r>
            <a:endParaRPr lang="de-DE" sz="1600" dirty="0">
              <a:solidFill>
                <a:schemeClr val="tx1"/>
              </a:solidFill>
            </a:endParaRPr>
          </a:p>
        </p:txBody>
      </p:sp>
      <p:grpSp>
        <p:nvGrpSpPr>
          <p:cNvPr id="2" name="Gruppieren 1"/>
          <p:cNvGrpSpPr>
            <a:grpSpLocks noChangeAspect="1"/>
          </p:cNvGrpSpPr>
          <p:nvPr/>
        </p:nvGrpSpPr>
        <p:grpSpPr>
          <a:xfrm>
            <a:off x="214283" y="214296"/>
            <a:ext cx="1571635" cy="324000"/>
            <a:chOff x="1142976" y="3214692"/>
            <a:chExt cx="2619393" cy="540000"/>
          </a:xfrm>
          <a:effectLst/>
        </p:grpSpPr>
        <p:sp>
          <p:nvSpPr>
            <p:cNvPr id="3" name="Abgerundetes Rechteck 2"/>
            <p:cNvSpPr/>
            <p:nvPr/>
          </p:nvSpPr>
          <p:spPr>
            <a:xfrm>
              <a:off x="1142976" y="3214692"/>
              <a:ext cx="2619393" cy="540000"/>
            </a:xfrm>
            <a:prstGeom prst="roundRect">
              <a:avLst>
                <a:gd name="adj" fmla="val 39036"/>
              </a:avLst>
            </a:prstGeom>
            <a:gradFill flip="none" rotWithShape="1">
              <a:gsLst>
                <a:gs pos="0">
                  <a:schemeClr val="tx1">
                    <a:alpha val="15000"/>
                  </a:schemeClr>
                </a:gs>
                <a:gs pos="50000">
                  <a:schemeClr val="accent1">
                    <a:shade val="67500"/>
                    <a:satMod val="115000"/>
                  </a:schemeClr>
                </a:gs>
                <a:gs pos="100000">
                  <a:schemeClr val="accent1">
                    <a:shade val="100000"/>
                    <a:satMod val="115000"/>
                  </a:schemeClr>
                </a:gs>
              </a:gsLst>
              <a:lin ang="10800000" scaled="1"/>
              <a:tileRect/>
            </a:gradFill>
            <a:ln>
              <a:gradFill>
                <a:gsLst>
                  <a:gs pos="0">
                    <a:schemeClr val="tx1">
                      <a:alpha val="15000"/>
                    </a:schemeClr>
                  </a:gs>
                  <a:gs pos="50000">
                    <a:schemeClr val="accent1">
                      <a:shade val="67500"/>
                      <a:satMod val="115000"/>
                    </a:schemeClr>
                  </a:gs>
                  <a:gs pos="100000">
                    <a:schemeClr val="accent1">
                      <a:shade val="100000"/>
                      <a:satMod val="115000"/>
                    </a:schemeClr>
                  </a:gs>
                </a:gsLst>
                <a:lin ang="5400000" scaled="0"/>
              </a:gra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r>
                <a:rPr lang="de-DE" sz="1600" b="1" dirty="0" smtClean="0">
                  <a:solidFill>
                    <a:schemeClr val="tx1"/>
                  </a:solidFill>
                </a:rPr>
                <a:t>   </a:t>
              </a:r>
              <a:r>
                <a:rPr lang="de-DE" sz="1200" dirty="0" smtClean="0">
                  <a:solidFill>
                    <a:schemeClr val="tx1"/>
                  </a:solidFill>
                </a:rPr>
                <a:t>Sternberg 2010</a:t>
              </a:r>
              <a:endParaRPr lang="de-DE" sz="1200" dirty="0">
                <a:solidFill>
                  <a:schemeClr val="tx1"/>
                </a:solidFill>
              </a:endParaRPr>
            </a:p>
          </p:txBody>
        </p:sp>
        <p:sp>
          <p:nvSpPr>
            <p:cNvPr id="4" name="Abgerundetes Rechteck 3"/>
            <p:cNvSpPr>
              <a:spLocks noChangeAspect="1"/>
            </p:cNvSpPr>
            <p:nvPr/>
          </p:nvSpPr>
          <p:spPr>
            <a:xfrm>
              <a:off x="1260000" y="3322692"/>
              <a:ext cx="324000" cy="324000"/>
            </a:xfrm>
            <a:prstGeom prst="roundRect">
              <a:avLst>
                <a:gd name="adj" fmla="val 38632"/>
              </a:avLst>
            </a:prstGeom>
            <a:solidFill>
              <a:srgbClr val="F47920"/>
            </a:solidFill>
            <a:ln>
              <a:gradFill>
                <a:gsLst>
                  <a:gs pos="0">
                    <a:schemeClr val="tx1">
                      <a:alpha val="15000"/>
                    </a:schemeClr>
                  </a:gs>
                  <a:gs pos="50000">
                    <a:schemeClr val="accent1">
                      <a:shade val="67500"/>
                      <a:satMod val="115000"/>
                    </a:schemeClr>
                  </a:gs>
                  <a:gs pos="100000">
                    <a:schemeClr val="accent1">
                      <a:shade val="100000"/>
                      <a:satMod val="115000"/>
                    </a:schemeClr>
                  </a:gs>
                </a:gsLst>
                <a:lin ang="5400000" scaled="0"/>
              </a:gradFill>
            </a:ln>
            <a:scene3d>
              <a:camera prst="orthographicFront"/>
              <a:lightRig rig="threePt" dir="t"/>
            </a:scene3d>
            <a:sp3d>
              <a:bevelT w="82550" prst="coolSlant"/>
            </a:sp3d>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ctr"/>
              <a:r>
                <a:rPr lang="de-DE" sz="1000" b="1" dirty="0" smtClean="0"/>
                <a:t>3</a:t>
              </a:r>
              <a:endParaRPr lang="de-DE" sz="1000" b="1" dirty="0"/>
            </a:p>
          </p:txBody>
        </p:sp>
      </p:grpSp>
      <p:pic>
        <p:nvPicPr>
          <p:cNvPr id="11" name="Grafik 10" descr="DSCI0149 neu.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763905"/>
            <a:ext cx="1807703" cy="1807845"/>
          </a:xfrm>
          <a:prstGeom prst="rect">
            <a:avLst/>
          </a:prstGeom>
          <a:effectLst>
            <a:outerShdw blurRad="50800" dist="38100" dir="18900000" algn="bl" rotWithShape="0">
              <a:prstClr val="black">
                <a:alpha val="40000"/>
              </a:prstClr>
            </a:outerShdw>
          </a:effectLst>
          <a:scene3d>
            <a:camera prst="orthographicFront"/>
            <a:lightRig rig="threePt" dir="t"/>
          </a:scene3d>
          <a:sp3d>
            <a:bevelT/>
          </a:sp3d>
        </p:spPr>
      </p:pic>
      <p:grpSp>
        <p:nvGrpSpPr>
          <p:cNvPr id="9" name="Gruppieren 8"/>
          <p:cNvGrpSpPr/>
          <p:nvPr/>
        </p:nvGrpSpPr>
        <p:grpSpPr>
          <a:xfrm>
            <a:off x="2630810" y="1785932"/>
            <a:ext cx="5298776" cy="2214578"/>
            <a:chOff x="2559372" y="1500180"/>
            <a:chExt cx="5298776" cy="2214578"/>
          </a:xfrm>
        </p:grpSpPr>
        <p:sp>
          <p:nvSpPr>
            <p:cNvPr id="10" name="Abgerundetes Rechteck 9"/>
            <p:cNvSpPr/>
            <p:nvPr/>
          </p:nvSpPr>
          <p:spPr>
            <a:xfrm>
              <a:off x="2928926" y="1714494"/>
              <a:ext cx="4929222" cy="2000264"/>
            </a:xfrm>
            <a:prstGeom prst="roundRect">
              <a:avLst>
                <a:gd name="adj" fmla="val 23085"/>
              </a:avLst>
            </a:prstGeom>
            <a:gradFill flip="none" rotWithShape="1">
              <a:gsLst>
                <a:gs pos="0">
                  <a:schemeClr val="tx1">
                    <a:alpha val="15000"/>
                  </a:schemeClr>
                </a:gs>
                <a:gs pos="100000">
                  <a:srgbClr val="E6E6E6"/>
                </a:gs>
              </a:gsLst>
              <a:lin ang="0" scaled="1"/>
              <a:tileRect/>
            </a:gradFill>
            <a:ln>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pPr>
                <a:lnSpc>
                  <a:spcPct val="150000"/>
                </a:lnSpc>
                <a:buClr>
                  <a:srgbClr val="FF6600"/>
                </a:buClr>
                <a:buBlip>
                  <a:blip r:embed="rId4"/>
                </a:buBlip>
              </a:pPr>
              <a:r>
                <a:rPr lang="de-DE" sz="1600" dirty="0" smtClean="0"/>
                <a:t> </a:t>
              </a:r>
              <a:r>
                <a:rPr lang="de-DE" sz="1600" dirty="0" smtClean="0">
                  <a:solidFill>
                    <a:schemeClr val="tx1"/>
                  </a:solidFill>
                </a:rPr>
                <a:t>Gruppen und Einzelunterricht</a:t>
              </a:r>
            </a:p>
            <a:p>
              <a:pPr>
                <a:lnSpc>
                  <a:spcPct val="150000"/>
                </a:lnSpc>
                <a:buClr>
                  <a:srgbClr val="FF6600"/>
                </a:buClr>
                <a:buBlip>
                  <a:blip r:embed="rId4"/>
                </a:buBlip>
              </a:pPr>
              <a:r>
                <a:rPr lang="de-DE" sz="1600" dirty="0" smtClean="0">
                  <a:solidFill>
                    <a:schemeClr val="tx1"/>
                  </a:solidFill>
                </a:rPr>
                <a:t> Maltherapie</a:t>
              </a:r>
            </a:p>
            <a:p>
              <a:pPr>
                <a:lnSpc>
                  <a:spcPct val="150000"/>
                </a:lnSpc>
                <a:buClr>
                  <a:srgbClr val="FF6600"/>
                </a:buClr>
                <a:buBlip>
                  <a:blip r:embed="rId4"/>
                </a:buBlip>
              </a:pPr>
              <a:r>
                <a:rPr lang="de-DE" sz="1600" dirty="0" smtClean="0">
                  <a:solidFill>
                    <a:schemeClr val="tx1"/>
                  </a:solidFill>
                </a:rPr>
                <a:t> Sport</a:t>
              </a:r>
            </a:p>
            <a:p>
              <a:pPr>
                <a:lnSpc>
                  <a:spcPct val="150000"/>
                </a:lnSpc>
                <a:buClr>
                  <a:srgbClr val="FF6600"/>
                </a:buClr>
                <a:buBlip>
                  <a:blip r:embed="rId4"/>
                </a:buBlip>
              </a:pPr>
              <a:r>
                <a:rPr lang="de-DE" sz="1600" dirty="0" smtClean="0">
                  <a:solidFill>
                    <a:schemeClr val="tx1"/>
                  </a:solidFill>
                </a:rPr>
                <a:t> </a:t>
              </a:r>
              <a:r>
                <a:rPr lang="de-DE" sz="1600" dirty="0" err="1" smtClean="0">
                  <a:solidFill>
                    <a:schemeClr val="tx1"/>
                  </a:solidFill>
                </a:rPr>
                <a:t>Autismusprogramm</a:t>
              </a:r>
              <a:endParaRPr lang="de-DE" sz="1600" dirty="0" smtClean="0">
                <a:solidFill>
                  <a:schemeClr val="tx1"/>
                </a:solidFill>
              </a:endParaRPr>
            </a:p>
          </p:txBody>
        </p:sp>
        <p:sp>
          <p:nvSpPr>
            <p:cNvPr id="12" name="Abgerundetes Rechteck 11"/>
            <p:cNvSpPr/>
            <p:nvPr/>
          </p:nvSpPr>
          <p:spPr>
            <a:xfrm>
              <a:off x="2559372" y="1500180"/>
              <a:ext cx="1869752" cy="432000"/>
            </a:xfrm>
            <a:prstGeom prst="roundRect">
              <a:avLst>
                <a:gd name="adj" fmla="val 33107"/>
              </a:avLst>
            </a:prstGeom>
            <a:gradFill flip="none" rotWithShape="1">
              <a:gsLst>
                <a:gs pos="100000">
                  <a:srgbClr val="F47920"/>
                </a:gs>
                <a:gs pos="100000">
                  <a:srgbClr val="E6E6E6"/>
                </a:gs>
              </a:gsLst>
              <a:lin ang="0" scaled="1"/>
              <a:tileRect/>
            </a:gra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1"/>
                  </a:solidFill>
                </a:rPr>
                <a:t>Förderschule</a:t>
              </a:r>
              <a:endParaRPr lang="de-DE" b="1" dirty="0">
                <a:solidFill>
                  <a:schemeClr val="tx1"/>
                </a:solidFill>
              </a:endParaRPr>
            </a:p>
          </p:txBody>
        </p:sp>
      </p:gr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Abgerundetes Rechteck 17"/>
          <p:cNvSpPr/>
          <p:nvPr/>
        </p:nvSpPr>
        <p:spPr>
          <a:xfrm>
            <a:off x="0" y="763905"/>
            <a:ext cx="3286116" cy="324000"/>
          </a:xfrm>
          <a:prstGeom prst="roundRect">
            <a:avLst>
              <a:gd name="adj" fmla="val 33107"/>
            </a:avLst>
          </a:prstGeom>
          <a:gradFill flip="none" rotWithShape="1">
            <a:gsLst>
              <a:gs pos="0">
                <a:schemeClr val="tx1">
                  <a:alpha val="15000"/>
                </a:schemeClr>
              </a:gs>
              <a:gs pos="100000">
                <a:srgbClr val="E6E6E6"/>
              </a:gs>
            </a:gsLst>
            <a:lin ang="0" scaled="1"/>
            <a:tileRect/>
          </a:gra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de-DE" sz="1600" dirty="0" smtClean="0">
                <a:solidFill>
                  <a:schemeClr val="tx1"/>
                </a:solidFill>
              </a:rPr>
              <a:t>Förderschule</a:t>
            </a:r>
            <a:endParaRPr lang="de-DE" sz="1600" dirty="0">
              <a:solidFill>
                <a:schemeClr val="tx1"/>
              </a:solidFill>
            </a:endParaRPr>
          </a:p>
        </p:txBody>
      </p:sp>
      <p:grpSp>
        <p:nvGrpSpPr>
          <p:cNvPr id="2" name="Gruppieren 1"/>
          <p:cNvGrpSpPr>
            <a:grpSpLocks noChangeAspect="1"/>
          </p:cNvGrpSpPr>
          <p:nvPr/>
        </p:nvGrpSpPr>
        <p:grpSpPr>
          <a:xfrm>
            <a:off x="214283" y="214296"/>
            <a:ext cx="1571635" cy="324000"/>
            <a:chOff x="1142976" y="3214692"/>
            <a:chExt cx="2619393" cy="540000"/>
          </a:xfrm>
          <a:effectLst/>
        </p:grpSpPr>
        <p:sp>
          <p:nvSpPr>
            <p:cNvPr id="3" name="Abgerundetes Rechteck 2"/>
            <p:cNvSpPr/>
            <p:nvPr/>
          </p:nvSpPr>
          <p:spPr>
            <a:xfrm>
              <a:off x="1142976" y="3214692"/>
              <a:ext cx="2619393" cy="540000"/>
            </a:xfrm>
            <a:prstGeom prst="roundRect">
              <a:avLst>
                <a:gd name="adj" fmla="val 39036"/>
              </a:avLst>
            </a:prstGeom>
            <a:gradFill flip="none" rotWithShape="1">
              <a:gsLst>
                <a:gs pos="0">
                  <a:schemeClr val="tx1">
                    <a:alpha val="15000"/>
                  </a:schemeClr>
                </a:gs>
                <a:gs pos="50000">
                  <a:schemeClr val="accent1">
                    <a:shade val="67500"/>
                    <a:satMod val="115000"/>
                  </a:schemeClr>
                </a:gs>
                <a:gs pos="100000">
                  <a:schemeClr val="accent1">
                    <a:shade val="100000"/>
                    <a:satMod val="115000"/>
                  </a:schemeClr>
                </a:gs>
              </a:gsLst>
              <a:lin ang="10800000" scaled="1"/>
              <a:tileRect/>
            </a:gradFill>
            <a:ln>
              <a:gradFill>
                <a:gsLst>
                  <a:gs pos="0">
                    <a:schemeClr val="tx1">
                      <a:alpha val="15000"/>
                    </a:schemeClr>
                  </a:gs>
                  <a:gs pos="50000">
                    <a:schemeClr val="accent1">
                      <a:shade val="67500"/>
                      <a:satMod val="115000"/>
                    </a:schemeClr>
                  </a:gs>
                  <a:gs pos="100000">
                    <a:schemeClr val="accent1">
                      <a:shade val="100000"/>
                      <a:satMod val="115000"/>
                    </a:schemeClr>
                  </a:gs>
                </a:gsLst>
                <a:lin ang="5400000" scaled="0"/>
              </a:gra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r>
                <a:rPr lang="de-DE" sz="1600" b="1" dirty="0" smtClean="0">
                  <a:solidFill>
                    <a:schemeClr val="tx1"/>
                  </a:solidFill>
                </a:rPr>
                <a:t>   </a:t>
              </a:r>
              <a:r>
                <a:rPr lang="de-DE" sz="1200" dirty="0" smtClean="0">
                  <a:solidFill>
                    <a:schemeClr val="tx1"/>
                  </a:solidFill>
                </a:rPr>
                <a:t>Sternberg 2010</a:t>
              </a:r>
              <a:endParaRPr lang="de-DE" sz="1200" dirty="0">
                <a:solidFill>
                  <a:schemeClr val="tx1"/>
                </a:solidFill>
              </a:endParaRPr>
            </a:p>
          </p:txBody>
        </p:sp>
        <p:sp>
          <p:nvSpPr>
            <p:cNvPr id="4" name="Abgerundetes Rechteck 3"/>
            <p:cNvSpPr>
              <a:spLocks noChangeAspect="1"/>
            </p:cNvSpPr>
            <p:nvPr/>
          </p:nvSpPr>
          <p:spPr>
            <a:xfrm>
              <a:off x="1260000" y="3322692"/>
              <a:ext cx="324000" cy="324000"/>
            </a:xfrm>
            <a:prstGeom prst="roundRect">
              <a:avLst>
                <a:gd name="adj" fmla="val 38632"/>
              </a:avLst>
            </a:prstGeom>
            <a:solidFill>
              <a:srgbClr val="F47920"/>
            </a:solidFill>
            <a:ln>
              <a:gradFill>
                <a:gsLst>
                  <a:gs pos="0">
                    <a:schemeClr val="tx1">
                      <a:alpha val="15000"/>
                    </a:schemeClr>
                  </a:gs>
                  <a:gs pos="50000">
                    <a:schemeClr val="accent1">
                      <a:shade val="67500"/>
                      <a:satMod val="115000"/>
                    </a:schemeClr>
                  </a:gs>
                  <a:gs pos="100000">
                    <a:schemeClr val="accent1">
                      <a:shade val="100000"/>
                      <a:satMod val="115000"/>
                    </a:schemeClr>
                  </a:gs>
                </a:gsLst>
                <a:lin ang="5400000" scaled="0"/>
              </a:gradFill>
            </a:ln>
            <a:scene3d>
              <a:camera prst="orthographicFront"/>
              <a:lightRig rig="threePt" dir="t"/>
            </a:scene3d>
            <a:sp3d>
              <a:bevelT w="82550" prst="coolSlant"/>
            </a:sp3d>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ctr"/>
              <a:r>
                <a:rPr lang="de-DE" sz="1000" b="1" dirty="0" smtClean="0"/>
                <a:t>3</a:t>
              </a:r>
              <a:endParaRPr lang="de-DE" sz="1000" b="1" dirty="0"/>
            </a:p>
          </p:txBody>
        </p:sp>
      </p:grpSp>
      <p:pic>
        <p:nvPicPr>
          <p:cNvPr id="11" name="Grafik 10" descr="DSCI0149 neu.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763905"/>
            <a:ext cx="1807703" cy="1807845"/>
          </a:xfrm>
          <a:prstGeom prst="rect">
            <a:avLst/>
          </a:prstGeom>
          <a:effectLst>
            <a:outerShdw blurRad="50800" dist="38100" dir="18900000" algn="bl" rotWithShape="0">
              <a:prstClr val="black">
                <a:alpha val="40000"/>
              </a:prstClr>
            </a:outerShdw>
          </a:effectLst>
          <a:scene3d>
            <a:camera prst="orthographicFront"/>
            <a:lightRig rig="threePt" dir="t"/>
          </a:scene3d>
          <a:sp3d>
            <a:bevelT/>
          </a:sp3d>
        </p:spPr>
      </p:pic>
      <p:pic>
        <p:nvPicPr>
          <p:cNvPr id="23" name="Grafik 22" descr="Sternberg 046 Schule.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2214546" y="1584000"/>
            <a:ext cx="2888359" cy="2880000"/>
          </a:xfrm>
          <a:prstGeom prst="rect">
            <a:avLst/>
          </a:prstGeom>
          <a:effectLst>
            <a:outerShdw blurRad="50800" dist="38100" dir="18900000" algn="bl" rotWithShape="0">
              <a:prstClr val="black">
                <a:alpha val="40000"/>
              </a:prstClr>
            </a:outerShdw>
          </a:effectLst>
          <a:scene3d>
            <a:camera prst="orthographicFront"/>
            <a:lightRig rig="threePt" dir="t"/>
          </a:scene3d>
          <a:sp3d>
            <a:bevelT/>
          </a:sp3d>
        </p:spPr>
      </p:pic>
      <p:pic>
        <p:nvPicPr>
          <p:cNvPr id="24" name="Grafik 23" descr="Sternberg 104 CWD Sinjil.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5572132" y="1584000"/>
            <a:ext cx="3216346" cy="2880000"/>
          </a:xfrm>
          <a:prstGeom prst="rect">
            <a:avLst/>
          </a:prstGeom>
          <a:effectLst>
            <a:outerShdw blurRad="50800" dist="38100" dir="18900000" algn="bl" rotWithShape="0">
              <a:prstClr val="black">
                <a:alpha val="40000"/>
              </a:prstClr>
            </a:outerShdw>
          </a:effectLst>
          <a:scene3d>
            <a:camera prst="orthographicFront"/>
            <a:lightRig rig="threePt" dir="t"/>
          </a:scene3d>
          <a:sp3d>
            <a:bevelT/>
          </a:sp3d>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up)">
                                      <p:cBhvr>
                                        <p:cTn id="7" dur="1000"/>
                                        <p:tgtEl>
                                          <p:spTgt spid="2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Abgerundetes Rechteck 17"/>
          <p:cNvSpPr/>
          <p:nvPr/>
        </p:nvSpPr>
        <p:spPr>
          <a:xfrm>
            <a:off x="0" y="763905"/>
            <a:ext cx="3286116" cy="324000"/>
          </a:xfrm>
          <a:prstGeom prst="roundRect">
            <a:avLst>
              <a:gd name="adj" fmla="val 33107"/>
            </a:avLst>
          </a:prstGeom>
          <a:gradFill flip="none" rotWithShape="1">
            <a:gsLst>
              <a:gs pos="0">
                <a:schemeClr val="tx1">
                  <a:alpha val="15000"/>
                </a:schemeClr>
              </a:gs>
              <a:gs pos="100000">
                <a:srgbClr val="E6E6E6"/>
              </a:gs>
            </a:gsLst>
            <a:lin ang="0" scaled="1"/>
            <a:tileRect/>
          </a:gra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de-DE" sz="1600" dirty="0" smtClean="0">
                <a:solidFill>
                  <a:schemeClr val="tx1"/>
                </a:solidFill>
              </a:rPr>
              <a:t>Förderschule</a:t>
            </a:r>
            <a:endParaRPr lang="de-DE" sz="1600" dirty="0">
              <a:solidFill>
                <a:schemeClr val="tx1"/>
              </a:solidFill>
            </a:endParaRPr>
          </a:p>
        </p:txBody>
      </p:sp>
      <p:grpSp>
        <p:nvGrpSpPr>
          <p:cNvPr id="2" name="Gruppieren 1"/>
          <p:cNvGrpSpPr>
            <a:grpSpLocks noChangeAspect="1"/>
          </p:cNvGrpSpPr>
          <p:nvPr/>
        </p:nvGrpSpPr>
        <p:grpSpPr>
          <a:xfrm>
            <a:off x="214283" y="214296"/>
            <a:ext cx="1571635" cy="324000"/>
            <a:chOff x="1142976" y="3214692"/>
            <a:chExt cx="2619393" cy="540000"/>
          </a:xfrm>
          <a:effectLst/>
        </p:grpSpPr>
        <p:sp>
          <p:nvSpPr>
            <p:cNvPr id="3" name="Abgerundetes Rechteck 2"/>
            <p:cNvSpPr/>
            <p:nvPr/>
          </p:nvSpPr>
          <p:spPr>
            <a:xfrm>
              <a:off x="1142976" y="3214692"/>
              <a:ext cx="2619393" cy="540000"/>
            </a:xfrm>
            <a:prstGeom prst="roundRect">
              <a:avLst>
                <a:gd name="adj" fmla="val 39036"/>
              </a:avLst>
            </a:prstGeom>
            <a:gradFill flip="none" rotWithShape="1">
              <a:gsLst>
                <a:gs pos="0">
                  <a:schemeClr val="tx1">
                    <a:alpha val="15000"/>
                  </a:schemeClr>
                </a:gs>
                <a:gs pos="50000">
                  <a:schemeClr val="accent1">
                    <a:shade val="67500"/>
                    <a:satMod val="115000"/>
                  </a:schemeClr>
                </a:gs>
                <a:gs pos="100000">
                  <a:schemeClr val="accent1">
                    <a:shade val="100000"/>
                    <a:satMod val="115000"/>
                  </a:schemeClr>
                </a:gs>
              </a:gsLst>
              <a:lin ang="10800000" scaled="1"/>
              <a:tileRect/>
            </a:gradFill>
            <a:ln>
              <a:gradFill>
                <a:gsLst>
                  <a:gs pos="0">
                    <a:schemeClr val="tx1">
                      <a:alpha val="15000"/>
                    </a:schemeClr>
                  </a:gs>
                  <a:gs pos="50000">
                    <a:schemeClr val="accent1">
                      <a:shade val="67500"/>
                      <a:satMod val="115000"/>
                    </a:schemeClr>
                  </a:gs>
                  <a:gs pos="100000">
                    <a:schemeClr val="accent1">
                      <a:shade val="100000"/>
                      <a:satMod val="115000"/>
                    </a:schemeClr>
                  </a:gs>
                </a:gsLst>
                <a:lin ang="5400000" scaled="0"/>
              </a:gra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r>
                <a:rPr lang="de-DE" sz="1600" b="1" dirty="0" smtClean="0">
                  <a:solidFill>
                    <a:schemeClr val="tx1"/>
                  </a:solidFill>
                </a:rPr>
                <a:t>   </a:t>
              </a:r>
              <a:r>
                <a:rPr lang="de-DE" sz="1200" dirty="0" smtClean="0">
                  <a:solidFill>
                    <a:schemeClr val="tx1"/>
                  </a:solidFill>
                </a:rPr>
                <a:t>Sternberg 2010</a:t>
              </a:r>
              <a:endParaRPr lang="de-DE" sz="1200" dirty="0">
                <a:solidFill>
                  <a:schemeClr val="tx1"/>
                </a:solidFill>
              </a:endParaRPr>
            </a:p>
          </p:txBody>
        </p:sp>
        <p:sp>
          <p:nvSpPr>
            <p:cNvPr id="4" name="Abgerundetes Rechteck 3"/>
            <p:cNvSpPr>
              <a:spLocks noChangeAspect="1"/>
            </p:cNvSpPr>
            <p:nvPr/>
          </p:nvSpPr>
          <p:spPr>
            <a:xfrm>
              <a:off x="1260000" y="3322692"/>
              <a:ext cx="324000" cy="324000"/>
            </a:xfrm>
            <a:prstGeom prst="roundRect">
              <a:avLst>
                <a:gd name="adj" fmla="val 38632"/>
              </a:avLst>
            </a:prstGeom>
            <a:solidFill>
              <a:srgbClr val="F47920"/>
            </a:solidFill>
            <a:ln>
              <a:gradFill>
                <a:gsLst>
                  <a:gs pos="0">
                    <a:schemeClr val="tx1">
                      <a:alpha val="15000"/>
                    </a:schemeClr>
                  </a:gs>
                  <a:gs pos="50000">
                    <a:schemeClr val="accent1">
                      <a:shade val="67500"/>
                      <a:satMod val="115000"/>
                    </a:schemeClr>
                  </a:gs>
                  <a:gs pos="100000">
                    <a:schemeClr val="accent1">
                      <a:shade val="100000"/>
                      <a:satMod val="115000"/>
                    </a:schemeClr>
                  </a:gs>
                </a:gsLst>
                <a:lin ang="5400000" scaled="0"/>
              </a:gradFill>
            </a:ln>
            <a:scene3d>
              <a:camera prst="orthographicFront"/>
              <a:lightRig rig="threePt" dir="t"/>
            </a:scene3d>
            <a:sp3d>
              <a:bevelT w="82550" prst="coolSlant"/>
            </a:sp3d>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ctr"/>
              <a:r>
                <a:rPr lang="de-DE" sz="1000" b="1" dirty="0" smtClean="0"/>
                <a:t>3</a:t>
              </a:r>
              <a:endParaRPr lang="de-DE" sz="1000" b="1" dirty="0"/>
            </a:p>
          </p:txBody>
        </p:sp>
      </p:grpSp>
      <p:pic>
        <p:nvPicPr>
          <p:cNvPr id="11" name="Grafik 10" descr="DSCI0149 neu.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763905"/>
            <a:ext cx="1807703" cy="1807845"/>
          </a:xfrm>
          <a:prstGeom prst="rect">
            <a:avLst/>
          </a:prstGeom>
          <a:effectLst>
            <a:outerShdw blurRad="50800" dist="38100" dir="18900000" algn="bl" rotWithShape="0">
              <a:prstClr val="black">
                <a:alpha val="40000"/>
              </a:prstClr>
            </a:outerShdw>
          </a:effectLst>
          <a:scene3d>
            <a:camera prst="orthographicFront"/>
            <a:lightRig rig="threePt" dir="t"/>
          </a:scene3d>
          <a:sp3d>
            <a:bevelT/>
          </a:sp3d>
        </p:spPr>
      </p:pic>
      <p:pic>
        <p:nvPicPr>
          <p:cNvPr id="8" name="Grafik 7" descr="IMGP4077.JPG"/>
          <p:cNvPicPr>
            <a:picLocks noChangeAspect="1"/>
          </p:cNvPicPr>
          <p:nvPr/>
        </p:nvPicPr>
        <p:blipFill>
          <a:blip r:embed="rId4" cstate="screen">
            <a:lum/>
            <a:extLst>
              <a:ext uri="{28A0092B-C50C-407E-A947-70E740481C1C}">
                <a14:useLocalDpi xmlns:a14="http://schemas.microsoft.com/office/drawing/2010/main"/>
              </a:ext>
            </a:extLst>
          </a:blip>
          <a:srcRect/>
          <a:stretch>
            <a:fillRect/>
          </a:stretch>
        </p:blipFill>
        <p:spPr>
          <a:xfrm>
            <a:off x="5715008" y="1584000"/>
            <a:ext cx="2877950" cy="2880000"/>
          </a:xfrm>
          <a:prstGeom prst="rect">
            <a:avLst/>
          </a:prstGeom>
          <a:effectLst>
            <a:outerShdw blurRad="50800" dist="38100" dir="18900000" algn="bl" rotWithShape="0">
              <a:prstClr val="black">
                <a:alpha val="40000"/>
              </a:prstClr>
            </a:outerShdw>
          </a:effectLst>
          <a:scene3d>
            <a:camera prst="orthographicFront"/>
            <a:lightRig rig="threePt" dir="t"/>
          </a:scene3d>
          <a:sp3d>
            <a:bevelT/>
          </a:sp3d>
        </p:spPr>
      </p:pic>
      <p:pic>
        <p:nvPicPr>
          <p:cNvPr id="9" name="Grafik 8" descr="Sternberg OD 2005 096 - VTD.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2500298" y="1659811"/>
            <a:ext cx="2681575" cy="1840633"/>
          </a:xfrm>
          <a:prstGeom prst="rect">
            <a:avLst/>
          </a:prstGeom>
          <a:ln w="101600" cap="sq" cmpd="thinThick">
            <a:solidFill>
              <a:schemeClr val="tx1"/>
            </a:solidFill>
            <a:miter lim="800000"/>
          </a:ln>
          <a:effectLst>
            <a:outerShdw blurRad="50800" dist="38100" dir="18900000" algn="bl" rotWithShape="0">
              <a:prstClr val="black">
                <a:alpha val="40000"/>
              </a:prstClr>
            </a:outerShdw>
          </a:effectLst>
          <a:scene3d>
            <a:camera prst="orthographicFront"/>
            <a:lightRig rig="threePt" dir="t"/>
          </a:scene3d>
          <a:sp3d>
            <a:bevelT/>
          </a:sp3d>
        </p:spPr>
      </p:pic>
      <p:sp>
        <p:nvSpPr>
          <p:cNvPr id="10" name="Abgerundetes Rechteck 9"/>
          <p:cNvSpPr/>
          <p:nvPr/>
        </p:nvSpPr>
        <p:spPr>
          <a:xfrm>
            <a:off x="2500298" y="4032000"/>
            <a:ext cx="1928826" cy="432000"/>
          </a:xfrm>
          <a:prstGeom prst="roundRect">
            <a:avLst>
              <a:gd name="adj" fmla="val 39036"/>
            </a:avLst>
          </a:prstGeom>
          <a:gradFill flip="none" rotWithShape="1">
            <a:gsLst>
              <a:gs pos="0">
                <a:schemeClr val="tx1">
                  <a:alpha val="15000"/>
                </a:schemeClr>
              </a:gs>
              <a:gs pos="50000">
                <a:schemeClr val="accent1">
                  <a:shade val="67500"/>
                  <a:satMod val="115000"/>
                </a:schemeClr>
              </a:gs>
              <a:gs pos="100000">
                <a:schemeClr val="accent1">
                  <a:shade val="100000"/>
                  <a:satMod val="115000"/>
                </a:schemeClr>
              </a:gs>
            </a:gsLst>
            <a:path path="rect">
              <a:fillToRect l="50000" t="50000" r="50000" b="50000"/>
            </a:path>
            <a:tileRect/>
          </a:gra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Maltherapie</a:t>
            </a:r>
            <a:endParaRPr lang="de-DE" dirty="0">
              <a:solidFill>
                <a:schemeClr val="tx1"/>
              </a:solidFill>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1000"/>
                                        <p:tgtEl>
                                          <p:spTgt spid="9"/>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Abgerundetes Rechteck 17"/>
          <p:cNvSpPr/>
          <p:nvPr/>
        </p:nvSpPr>
        <p:spPr>
          <a:xfrm>
            <a:off x="0" y="763905"/>
            <a:ext cx="3286116" cy="324000"/>
          </a:xfrm>
          <a:prstGeom prst="roundRect">
            <a:avLst>
              <a:gd name="adj" fmla="val 33107"/>
            </a:avLst>
          </a:prstGeom>
          <a:gradFill flip="none" rotWithShape="1">
            <a:gsLst>
              <a:gs pos="0">
                <a:schemeClr val="tx1">
                  <a:alpha val="15000"/>
                </a:schemeClr>
              </a:gs>
              <a:gs pos="100000">
                <a:srgbClr val="E6E6E6"/>
              </a:gs>
            </a:gsLst>
            <a:lin ang="0" scaled="1"/>
            <a:tileRect/>
          </a:gra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de-DE" sz="1600" dirty="0" smtClean="0">
                <a:solidFill>
                  <a:schemeClr val="tx1"/>
                </a:solidFill>
              </a:rPr>
              <a:t>Förderschule</a:t>
            </a:r>
            <a:endParaRPr lang="de-DE" sz="1600" dirty="0">
              <a:solidFill>
                <a:schemeClr val="tx1"/>
              </a:solidFill>
            </a:endParaRPr>
          </a:p>
        </p:txBody>
      </p:sp>
      <p:grpSp>
        <p:nvGrpSpPr>
          <p:cNvPr id="2" name="Gruppieren 1"/>
          <p:cNvGrpSpPr>
            <a:grpSpLocks noChangeAspect="1"/>
          </p:cNvGrpSpPr>
          <p:nvPr/>
        </p:nvGrpSpPr>
        <p:grpSpPr>
          <a:xfrm>
            <a:off x="214283" y="214296"/>
            <a:ext cx="1571635" cy="324000"/>
            <a:chOff x="1142976" y="3214692"/>
            <a:chExt cx="2619393" cy="540000"/>
          </a:xfrm>
          <a:effectLst/>
        </p:grpSpPr>
        <p:sp>
          <p:nvSpPr>
            <p:cNvPr id="3" name="Abgerundetes Rechteck 2"/>
            <p:cNvSpPr/>
            <p:nvPr/>
          </p:nvSpPr>
          <p:spPr>
            <a:xfrm>
              <a:off x="1142976" y="3214692"/>
              <a:ext cx="2619393" cy="540000"/>
            </a:xfrm>
            <a:prstGeom prst="roundRect">
              <a:avLst>
                <a:gd name="adj" fmla="val 39036"/>
              </a:avLst>
            </a:prstGeom>
            <a:gradFill flip="none" rotWithShape="1">
              <a:gsLst>
                <a:gs pos="0">
                  <a:schemeClr val="tx1">
                    <a:alpha val="15000"/>
                  </a:schemeClr>
                </a:gs>
                <a:gs pos="50000">
                  <a:schemeClr val="accent1">
                    <a:shade val="67500"/>
                    <a:satMod val="115000"/>
                  </a:schemeClr>
                </a:gs>
                <a:gs pos="100000">
                  <a:schemeClr val="accent1">
                    <a:shade val="100000"/>
                    <a:satMod val="115000"/>
                  </a:schemeClr>
                </a:gs>
              </a:gsLst>
              <a:lin ang="10800000" scaled="1"/>
              <a:tileRect/>
            </a:gradFill>
            <a:ln>
              <a:gradFill>
                <a:gsLst>
                  <a:gs pos="0">
                    <a:schemeClr val="tx1">
                      <a:alpha val="15000"/>
                    </a:schemeClr>
                  </a:gs>
                  <a:gs pos="50000">
                    <a:schemeClr val="accent1">
                      <a:shade val="67500"/>
                      <a:satMod val="115000"/>
                    </a:schemeClr>
                  </a:gs>
                  <a:gs pos="100000">
                    <a:schemeClr val="accent1">
                      <a:shade val="100000"/>
                      <a:satMod val="115000"/>
                    </a:schemeClr>
                  </a:gs>
                </a:gsLst>
                <a:lin ang="5400000" scaled="0"/>
              </a:gra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r>
                <a:rPr lang="de-DE" sz="1600" b="1" dirty="0" smtClean="0">
                  <a:solidFill>
                    <a:schemeClr val="tx1"/>
                  </a:solidFill>
                </a:rPr>
                <a:t>   </a:t>
              </a:r>
              <a:r>
                <a:rPr lang="de-DE" sz="1200" dirty="0" smtClean="0">
                  <a:solidFill>
                    <a:schemeClr val="tx1"/>
                  </a:solidFill>
                </a:rPr>
                <a:t>Sternberg 2010</a:t>
              </a:r>
              <a:endParaRPr lang="de-DE" sz="1200" dirty="0">
                <a:solidFill>
                  <a:schemeClr val="tx1"/>
                </a:solidFill>
              </a:endParaRPr>
            </a:p>
          </p:txBody>
        </p:sp>
        <p:sp>
          <p:nvSpPr>
            <p:cNvPr id="4" name="Abgerundetes Rechteck 3"/>
            <p:cNvSpPr>
              <a:spLocks noChangeAspect="1"/>
            </p:cNvSpPr>
            <p:nvPr/>
          </p:nvSpPr>
          <p:spPr>
            <a:xfrm>
              <a:off x="1260000" y="3322692"/>
              <a:ext cx="324000" cy="324000"/>
            </a:xfrm>
            <a:prstGeom prst="roundRect">
              <a:avLst>
                <a:gd name="adj" fmla="val 38632"/>
              </a:avLst>
            </a:prstGeom>
            <a:solidFill>
              <a:srgbClr val="F47920"/>
            </a:solidFill>
            <a:ln>
              <a:gradFill>
                <a:gsLst>
                  <a:gs pos="0">
                    <a:schemeClr val="tx1">
                      <a:alpha val="15000"/>
                    </a:schemeClr>
                  </a:gs>
                  <a:gs pos="50000">
                    <a:schemeClr val="accent1">
                      <a:shade val="67500"/>
                      <a:satMod val="115000"/>
                    </a:schemeClr>
                  </a:gs>
                  <a:gs pos="100000">
                    <a:schemeClr val="accent1">
                      <a:shade val="100000"/>
                      <a:satMod val="115000"/>
                    </a:schemeClr>
                  </a:gs>
                </a:gsLst>
                <a:lin ang="5400000" scaled="0"/>
              </a:gradFill>
            </a:ln>
            <a:scene3d>
              <a:camera prst="orthographicFront"/>
              <a:lightRig rig="threePt" dir="t"/>
            </a:scene3d>
            <a:sp3d>
              <a:bevelT w="82550" prst="coolSlant"/>
            </a:sp3d>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ctr"/>
              <a:r>
                <a:rPr lang="de-DE" sz="1000" b="1" dirty="0" smtClean="0"/>
                <a:t>3</a:t>
              </a:r>
              <a:endParaRPr lang="de-DE" sz="1000" b="1" dirty="0"/>
            </a:p>
          </p:txBody>
        </p:sp>
      </p:grpSp>
      <p:pic>
        <p:nvPicPr>
          <p:cNvPr id="11" name="Grafik 10" descr="DSCI0149 neu.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763905"/>
            <a:ext cx="1807703" cy="1807845"/>
          </a:xfrm>
          <a:prstGeom prst="rect">
            <a:avLst/>
          </a:prstGeom>
          <a:effectLst>
            <a:outerShdw blurRad="50800" dist="38100" dir="18900000" algn="bl" rotWithShape="0">
              <a:prstClr val="black">
                <a:alpha val="40000"/>
              </a:prstClr>
            </a:outerShdw>
          </a:effectLst>
          <a:scene3d>
            <a:camera prst="orthographicFront"/>
            <a:lightRig rig="threePt" dir="t"/>
          </a:scene3d>
          <a:sp3d>
            <a:bevelT/>
          </a:sp3d>
        </p:spPr>
      </p:pic>
      <p:pic>
        <p:nvPicPr>
          <p:cNvPr id="8" name="Grafik 7" descr="DSCI0215.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2357422" y="1584000"/>
            <a:ext cx="2881444" cy="2880000"/>
          </a:xfrm>
          <a:prstGeom prst="rect">
            <a:avLst/>
          </a:prstGeom>
          <a:effectLst>
            <a:outerShdw blurRad="50800" dist="38100" dir="18900000" algn="bl" rotWithShape="0">
              <a:prstClr val="black">
                <a:alpha val="40000"/>
              </a:prstClr>
            </a:outerShdw>
          </a:effectLst>
          <a:scene3d>
            <a:camera prst="orthographicFront"/>
            <a:lightRig rig="threePt" dir="t"/>
          </a:scene3d>
          <a:sp3d>
            <a:bevelT/>
          </a:sp3d>
        </p:spPr>
      </p:pic>
      <p:pic>
        <p:nvPicPr>
          <p:cNvPr id="9" name="Grafik 8" descr="693674251_ramala_briii_1-pg_14.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5692988" y="1584000"/>
            <a:ext cx="2879540" cy="2880000"/>
          </a:xfrm>
          <a:prstGeom prst="rect">
            <a:avLst/>
          </a:prstGeom>
          <a:effectLst>
            <a:outerShdw blurRad="50800" dist="38100" dir="18900000" algn="bl" rotWithShape="0">
              <a:prstClr val="black">
                <a:alpha val="40000"/>
              </a:prstClr>
            </a:outerShdw>
          </a:effectLst>
          <a:scene3d>
            <a:camera prst="orthographicFront"/>
            <a:lightRig rig="threePt" dir="t"/>
          </a:scene3d>
          <a:sp3d>
            <a:bevelT/>
          </a:sp3d>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1000"/>
                                        <p:tgtEl>
                                          <p:spTgt spid="8"/>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Abgerundetes Rechteck 17"/>
          <p:cNvSpPr/>
          <p:nvPr/>
        </p:nvSpPr>
        <p:spPr>
          <a:xfrm>
            <a:off x="0" y="763905"/>
            <a:ext cx="3286116" cy="324000"/>
          </a:xfrm>
          <a:prstGeom prst="roundRect">
            <a:avLst>
              <a:gd name="adj" fmla="val 33107"/>
            </a:avLst>
          </a:prstGeom>
          <a:gradFill flip="none" rotWithShape="1">
            <a:gsLst>
              <a:gs pos="0">
                <a:schemeClr val="tx1">
                  <a:alpha val="15000"/>
                </a:schemeClr>
              </a:gs>
              <a:gs pos="100000">
                <a:srgbClr val="E6E6E6"/>
              </a:gs>
            </a:gsLst>
            <a:lin ang="0" scaled="1"/>
            <a:tileRect/>
          </a:gra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de-DE" sz="1600" dirty="0" smtClean="0">
                <a:solidFill>
                  <a:schemeClr val="tx1"/>
                </a:solidFill>
              </a:rPr>
              <a:t>Förderschule</a:t>
            </a:r>
            <a:endParaRPr lang="de-DE" sz="1600" dirty="0">
              <a:solidFill>
                <a:schemeClr val="tx1"/>
              </a:solidFill>
            </a:endParaRPr>
          </a:p>
        </p:txBody>
      </p:sp>
      <p:grpSp>
        <p:nvGrpSpPr>
          <p:cNvPr id="2" name="Gruppieren 1"/>
          <p:cNvGrpSpPr>
            <a:grpSpLocks noChangeAspect="1"/>
          </p:cNvGrpSpPr>
          <p:nvPr/>
        </p:nvGrpSpPr>
        <p:grpSpPr>
          <a:xfrm>
            <a:off x="214283" y="214296"/>
            <a:ext cx="1571635" cy="324000"/>
            <a:chOff x="1142976" y="3214692"/>
            <a:chExt cx="2619393" cy="540000"/>
          </a:xfrm>
          <a:effectLst/>
        </p:grpSpPr>
        <p:sp>
          <p:nvSpPr>
            <p:cNvPr id="3" name="Abgerundetes Rechteck 2"/>
            <p:cNvSpPr/>
            <p:nvPr/>
          </p:nvSpPr>
          <p:spPr>
            <a:xfrm>
              <a:off x="1142976" y="3214692"/>
              <a:ext cx="2619393" cy="540000"/>
            </a:xfrm>
            <a:prstGeom prst="roundRect">
              <a:avLst>
                <a:gd name="adj" fmla="val 39036"/>
              </a:avLst>
            </a:prstGeom>
            <a:gradFill flip="none" rotWithShape="1">
              <a:gsLst>
                <a:gs pos="0">
                  <a:schemeClr val="tx1">
                    <a:alpha val="15000"/>
                  </a:schemeClr>
                </a:gs>
                <a:gs pos="50000">
                  <a:schemeClr val="accent1">
                    <a:shade val="67500"/>
                    <a:satMod val="115000"/>
                  </a:schemeClr>
                </a:gs>
                <a:gs pos="100000">
                  <a:schemeClr val="accent1">
                    <a:shade val="100000"/>
                    <a:satMod val="115000"/>
                  </a:schemeClr>
                </a:gs>
              </a:gsLst>
              <a:lin ang="10800000" scaled="1"/>
              <a:tileRect/>
            </a:gradFill>
            <a:ln>
              <a:gradFill>
                <a:gsLst>
                  <a:gs pos="0">
                    <a:schemeClr val="tx1">
                      <a:alpha val="15000"/>
                    </a:schemeClr>
                  </a:gs>
                  <a:gs pos="50000">
                    <a:schemeClr val="accent1">
                      <a:shade val="67500"/>
                      <a:satMod val="115000"/>
                    </a:schemeClr>
                  </a:gs>
                  <a:gs pos="100000">
                    <a:schemeClr val="accent1">
                      <a:shade val="100000"/>
                      <a:satMod val="115000"/>
                    </a:schemeClr>
                  </a:gs>
                </a:gsLst>
                <a:lin ang="5400000" scaled="0"/>
              </a:gra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r>
                <a:rPr lang="de-DE" sz="1600" b="1" dirty="0" smtClean="0">
                  <a:solidFill>
                    <a:schemeClr val="tx1"/>
                  </a:solidFill>
                </a:rPr>
                <a:t>   </a:t>
              </a:r>
              <a:r>
                <a:rPr lang="de-DE" sz="1200" dirty="0" smtClean="0">
                  <a:solidFill>
                    <a:schemeClr val="tx1"/>
                  </a:solidFill>
                </a:rPr>
                <a:t>Sternberg 2010</a:t>
              </a:r>
              <a:endParaRPr lang="de-DE" sz="1200" dirty="0">
                <a:solidFill>
                  <a:schemeClr val="tx1"/>
                </a:solidFill>
              </a:endParaRPr>
            </a:p>
          </p:txBody>
        </p:sp>
        <p:sp>
          <p:nvSpPr>
            <p:cNvPr id="4" name="Abgerundetes Rechteck 3"/>
            <p:cNvSpPr>
              <a:spLocks noChangeAspect="1"/>
            </p:cNvSpPr>
            <p:nvPr/>
          </p:nvSpPr>
          <p:spPr>
            <a:xfrm>
              <a:off x="1260000" y="3322692"/>
              <a:ext cx="324000" cy="324000"/>
            </a:xfrm>
            <a:prstGeom prst="roundRect">
              <a:avLst>
                <a:gd name="adj" fmla="val 38632"/>
              </a:avLst>
            </a:prstGeom>
            <a:solidFill>
              <a:srgbClr val="F47920"/>
            </a:solidFill>
            <a:ln>
              <a:gradFill>
                <a:gsLst>
                  <a:gs pos="0">
                    <a:schemeClr val="tx1">
                      <a:alpha val="15000"/>
                    </a:schemeClr>
                  </a:gs>
                  <a:gs pos="50000">
                    <a:schemeClr val="accent1">
                      <a:shade val="67500"/>
                      <a:satMod val="115000"/>
                    </a:schemeClr>
                  </a:gs>
                  <a:gs pos="100000">
                    <a:schemeClr val="accent1">
                      <a:shade val="100000"/>
                      <a:satMod val="115000"/>
                    </a:schemeClr>
                  </a:gs>
                </a:gsLst>
                <a:lin ang="5400000" scaled="0"/>
              </a:gradFill>
            </a:ln>
            <a:scene3d>
              <a:camera prst="orthographicFront"/>
              <a:lightRig rig="threePt" dir="t"/>
            </a:scene3d>
            <a:sp3d>
              <a:bevelT w="82550" prst="coolSlant"/>
            </a:sp3d>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ctr"/>
              <a:r>
                <a:rPr lang="de-DE" sz="1000" b="1" dirty="0" smtClean="0"/>
                <a:t>3</a:t>
              </a:r>
              <a:endParaRPr lang="de-DE" sz="1000" b="1" dirty="0"/>
            </a:p>
          </p:txBody>
        </p:sp>
      </p:grpSp>
      <p:pic>
        <p:nvPicPr>
          <p:cNvPr id="11" name="Grafik 10" descr="DSCI0149 neu.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763905"/>
            <a:ext cx="1807703" cy="1807845"/>
          </a:xfrm>
          <a:prstGeom prst="rect">
            <a:avLst/>
          </a:prstGeom>
          <a:effectLst>
            <a:outerShdw blurRad="50800" dist="38100" dir="18900000" algn="bl" rotWithShape="0">
              <a:prstClr val="black">
                <a:alpha val="40000"/>
              </a:prstClr>
            </a:outerShdw>
          </a:effectLst>
          <a:scene3d>
            <a:camera prst="orthographicFront"/>
            <a:lightRig rig="threePt" dir="t"/>
          </a:scene3d>
          <a:sp3d>
            <a:bevelT/>
          </a:sp3d>
        </p:spPr>
      </p:pic>
      <p:pic>
        <p:nvPicPr>
          <p:cNvPr id="13" name="Grafik 12" descr="IMGP4024.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5786446" y="1584000"/>
            <a:ext cx="2882601" cy="2880000"/>
          </a:xfrm>
          <a:prstGeom prst="rect">
            <a:avLst/>
          </a:prstGeom>
          <a:effectLst>
            <a:outerShdw blurRad="50800" dist="38100" dir="18900000" algn="bl" rotWithShape="0">
              <a:prstClr val="black">
                <a:alpha val="40000"/>
              </a:prstClr>
            </a:outerShdw>
          </a:effectLst>
          <a:scene3d>
            <a:camera prst="orthographicFront"/>
            <a:lightRig rig="threePt" dir="t"/>
          </a:scene3d>
          <a:sp3d>
            <a:bevelT/>
          </a:sp3d>
        </p:spPr>
      </p:pic>
      <p:pic>
        <p:nvPicPr>
          <p:cNvPr id="14" name="Grafik 13" descr="IMGP4032.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2296796" y="1584000"/>
            <a:ext cx="2989584" cy="2880000"/>
          </a:xfrm>
          <a:prstGeom prst="rect">
            <a:avLst/>
          </a:prstGeom>
          <a:effectLst>
            <a:outerShdw blurRad="50800" dist="38100" dir="18900000" algn="bl" rotWithShape="0">
              <a:prstClr val="black">
                <a:alpha val="40000"/>
              </a:prstClr>
            </a:outerShdw>
          </a:effectLst>
          <a:scene3d>
            <a:camera prst="orthographicFront"/>
            <a:lightRig rig="threePt" dir="t"/>
          </a:scene3d>
          <a:sp3d>
            <a:bevelT/>
          </a:sp3d>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1000"/>
                                        <p:tgtEl>
                                          <p:spTgt spid="14"/>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85984" y="857238"/>
            <a:ext cx="4429156" cy="642942"/>
          </a:xfrm>
          <a:effectLst/>
        </p:spPr>
        <p:txBody>
          <a:bodyPr/>
          <a:lstStyle/>
          <a:p>
            <a:pPr algn="ctr"/>
            <a:r>
              <a:rPr lang="de-DE" sz="2800" b="1" dirty="0" smtClean="0"/>
              <a:t>50 Jahre Sternberg</a:t>
            </a:r>
            <a:endParaRPr lang="de-DE" sz="2800" b="1" dirty="0"/>
          </a:p>
        </p:txBody>
      </p:sp>
      <p:pic>
        <p:nvPicPr>
          <p:cNvPr id="7" name="Inhaltsplatzhalter 6" descr="Star Mountain 1960.jpg"/>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879635" y="1572230"/>
            <a:ext cx="3342067" cy="2376000"/>
          </a:xfrm>
          <a:effectLst>
            <a:outerShdw blurRad="50800" dist="38100" dir="18900000" algn="bl" rotWithShape="0">
              <a:prstClr val="black">
                <a:alpha val="40000"/>
              </a:prstClr>
            </a:outerShdw>
          </a:effectLst>
          <a:scene3d>
            <a:camera prst="orthographicFront"/>
            <a:lightRig rig="threePt" dir="t"/>
          </a:scene3d>
          <a:sp3d>
            <a:bevelT/>
            <a:bevelB/>
          </a:sp3d>
        </p:spPr>
      </p:pic>
      <p:pic>
        <p:nvPicPr>
          <p:cNvPr id="12" name="Inhaltsplatzhalter 11" descr="Sternberg 007 - Überblick.jpg"/>
          <p:cNvPicPr>
            <a:picLocks noGrp="1" noChangeAspect="1"/>
          </p:cNvPicPr>
          <p:nvPr>
            <p:ph sz="quarter" idx="4"/>
          </p:nvPr>
        </p:nvPicPr>
        <p:blipFill>
          <a:blip r:embed="rId4" cstate="screen">
            <a:extLst>
              <a:ext uri="{28A0092B-C50C-407E-A947-70E740481C1C}">
                <a14:useLocalDpi xmlns:a14="http://schemas.microsoft.com/office/drawing/2010/main"/>
              </a:ext>
            </a:extLst>
          </a:blip>
          <a:srcRect/>
          <a:stretch>
            <a:fillRect/>
          </a:stretch>
        </p:blipFill>
        <p:spPr>
          <a:xfrm>
            <a:off x="4929190" y="1571618"/>
            <a:ext cx="3339834" cy="2377225"/>
          </a:xfrm>
          <a:effectLst>
            <a:outerShdw blurRad="50800" dist="38100" dir="18900000" algn="bl" rotWithShape="0">
              <a:prstClr val="black">
                <a:alpha val="40000"/>
              </a:prstClr>
            </a:outerShdw>
          </a:effectLst>
          <a:scene3d>
            <a:camera prst="orthographicFront"/>
            <a:lightRig rig="threePt" dir="t"/>
          </a:scene3d>
          <a:sp3d>
            <a:bevelT/>
          </a:sp3d>
        </p:spPr>
      </p:pic>
      <p:sp>
        <p:nvSpPr>
          <p:cNvPr id="13" name="Abgerundetes Rechteck 12"/>
          <p:cNvSpPr/>
          <p:nvPr/>
        </p:nvSpPr>
        <p:spPr>
          <a:xfrm>
            <a:off x="2100668" y="4214824"/>
            <a:ext cx="900000" cy="324000"/>
          </a:xfrm>
          <a:prstGeom prst="roundRect">
            <a:avLst>
              <a:gd name="adj" fmla="val 39036"/>
            </a:avLst>
          </a:prstGeom>
          <a:gradFill flip="none" rotWithShape="1">
            <a:gsLst>
              <a:gs pos="0">
                <a:schemeClr val="tx1">
                  <a:alpha val="15000"/>
                </a:schemeClr>
              </a:gs>
              <a:gs pos="50000">
                <a:schemeClr val="accent1">
                  <a:shade val="67500"/>
                  <a:satMod val="115000"/>
                </a:schemeClr>
              </a:gs>
              <a:gs pos="100000">
                <a:schemeClr val="accent1">
                  <a:shade val="100000"/>
                  <a:satMod val="115000"/>
                </a:schemeClr>
              </a:gs>
            </a:gsLst>
            <a:path path="rect">
              <a:fillToRect l="50000" t="50000" r="50000" b="50000"/>
            </a:path>
            <a:tileRect/>
          </a:gra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smtClean="0">
                <a:solidFill>
                  <a:schemeClr val="tx1"/>
                </a:solidFill>
              </a:rPr>
              <a:t>1960</a:t>
            </a:r>
            <a:endParaRPr lang="de-DE" sz="1600" b="1" dirty="0">
              <a:solidFill>
                <a:schemeClr val="tx1"/>
              </a:solidFill>
            </a:endParaRPr>
          </a:p>
        </p:txBody>
      </p:sp>
      <p:sp>
        <p:nvSpPr>
          <p:cNvPr id="17" name="Abgerundetes Rechteck 16"/>
          <p:cNvSpPr/>
          <p:nvPr/>
        </p:nvSpPr>
        <p:spPr>
          <a:xfrm>
            <a:off x="6149107" y="4214824"/>
            <a:ext cx="900000" cy="324000"/>
          </a:xfrm>
          <a:prstGeom prst="roundRect">
            <a:avLst>
              <a:gd name="adj" fmla="val 39036"/>
            </a:avLst>
          </a:prstGeom>
          <a:gradFill flip="none" rotWithShape="1">
            <a:gsLst>
              <a:gs pos="0">
                <a:schemeClr val="tx1">
                  <a:alpha val="15000"/>
                </a:schemeClr>
              </a:gs>
              <a:gs pos="50000">
                <a:schemeClr val="accent1">
                  <a:shade val="67500"/>
                  <a:satMod val="115000"/>
                </a:schemeClr>
              </a:gs>
              <a:gs pos="100000">
                <a:schemeClr val="accent1">
                  <a:shade val="100000"/>
                  <a:satMod val="115000"/>
                </a:schemeClr>
              </a:gs>
            </a:gsLst>
            <a:path path="rect">
              <a:fillToRect l="50000" t="50000" r="50000" b="50000"/>
            </a:path>
            <a:tileRect/>
          </a:gra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smtClean="0">
                <a:solidFill>
                  <a:schemeClr val="tx1"/>
                </a:solidFill>
              </a:rPr>
              <a:t>2010</a:t>
            </a:r>
            <a:endParaRPr lang="de-DE" sz="1600" b="1" dirty="0">
              <a:solidFill>
                <a:schemeClr val="tx1"/>
              </a:solidFill>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000"/>
                            </p:stCondLst>
                            <p:childTnLst>
                              <p:par>
                                <p:cTn id="9" presetID="31" presetClass="entr" presetSubtype="0" fill="hold" nodeType="afterEffect">
                                  <p:stCondLst>
                                    <p:cond delay="0"/>
                                  </p:stCondLst>
                                  <p:iterate type="lt">
                                    <p:tmPct val="5000"/>
                                  </p:iterate>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childTnLst>
                                </p:cTn>
                              </p:par>
                            </p:childTnLst>
                          </p:cTn>
                        </p:par>
                        <p:par>
                          <p:cTn id="18" fill="hold">
                            <p:stCondLst>
                              <p:cond delay="2000"/>
                            </p:stCondLst>
                            <p:childTnLst>
                              <p:par>
                                <p:cTn id="19" presetID="31" presetClass="entr" presetSubtype="0" fill="hold" nodeType="afterEffect">
                                  <p:stCondLst>
                                    <p:cond delay="0"/>
                                  </p:stCondLst>
                                  <p:iterate type="lt">
                                    <p:tmPct val="5000"/>
                                  </p:iterate>
                                  <p:childTnLst>
                                    <p:set>
                                      <p:cBhvr>
                                        <p:cTn id="20" dur="1" fill="hold">
                                          <p:stCondLst>
                                            <p:cond delay="0"/>
                                          </p:stCondLst>
                                        </p:cTn>
                                        <p:tgtEl>
                                          <p:spTgt spid="12"/>
                                        </p:tgtEl>
                                        <p:attrNameLst>
                                          <p:attrName>style.visibility</p:attrName>
                                        </p:attrNameLst>
                                      </p:cBhvr>
                                      <p:to>
                                        <p:strVal val="visible"/>
                                      </p:to>
                                    </p:set>
                                    <p:anim calcmode="lin" valueType="num">
                                      <p:cBhvr>
                                        <p:cTn id="21" dur="1000" fill="hold"/>
                                        <p:tgtEl>
                                          <p:spTgt spid="12"/>
                                        </p:tgtEl>
                                        <p:attrNameLst>
                                          <p:attrName>ppt_w</p:attrName>
                                        </p:attrNameLst>
                                      </p:cBhvr>
                                      <p:tavLst>
                                        <p:tav tm="0">
                                          <p:val>
                                            <p:fltVal val="0"/>
                                          </p:val>
                                        </p:tav>
                                        <p:tav tm="100000">
                                          <p:val>
                                            <p:strVal val="#ppt_w"/>
                                          </p:val>
                                        </p:tav>
                                      </p:tavLst>
                                    </p:anim>
                                    <p:anim calcmode="lin" valueType="num">
                                      <p:cBhvr>
                                        <p:cTn id="22" dur="1000" fill="hold"/>
                                        <p:tgtEl>
                                          <p:spTgt spid="12"/>
                                        </p:tgtEl>
                                        <p:attrNameLst>
                                          <p:attrName>ppt_h</p:attrName>
                                        </p:attrNameLst>
                                      </p:cBhvr>
                                      <p:tavLst>
                                        <p:tav tm="0">
                                          <p:val>
                                            <p:fltVal val="0"/>
                                          </p:val>
                                        </p:tav>
                                        <p:tav tm="100000">
                                          <p:val>
                                            <p:strVal val="#ppt_h"/>
                                          </p:val>
                                        </p:tav>
                                      </p:tavLst>
                                    </p:anim>
                                    <p:anim calcmode="lin" valueType="num">
                                      <p:cBhvr>
                                        <p:cTn id="23" dur="1000" fill="hold"/>
                                        <p:tgtEl>
                                          <p:spTgt spid="12"/>
                                        </p:tgtEl>
                                        <p:attrNameLst>
                                          <p:attrName>style.rotation</p:attrName>
                                        </p:attrNameLst>
                                      </p:cBhvr>
                                      <p:tavLst>
                                        <p:tav tm="0">
                                          <p:val>
                                            <p:fltVal val="90"/>
                                          </p:val>
                                        </p:tav>
                                        <p:tav tm="100000">
                                          <p:val>
                                            <p:fltVal val="0"/>
                                          </p:val>
                                        </p:tav>
                                      </p:tavLst>
                                    </p:anim>
                                    <p:animEffect transition="in" filter="fade">
                                      <p:cBhvr>
                                        <p:cTn id="24" dur="1000"/>
                                        <p:tgtEl>
                                          <p:spTgt spid="1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animBg="1"/>
      <p:bldP spid="1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bgerundetes Rechteck 12"/>
          <p:cNvSpPr/>
          <p:nvPr/>
        </p:nvSpPr>
        <p:spPr>
          <a:xfrm>
            <a:off x="0" y="4788000"/>
            <a:ext cx="2928926" cy="324000"/>
          </a:xfrm>
          <a:prstGeom prst="roundRect">
            <a:avLst>
              <a:gd name="adj" fmla="val 33107"/>
            </a:avLst>
          </a:prstGeom>
          <a:gradFill flip="none" rotWithShape="1">
            <a:gsLst>
              <a:gs pos="0">
                <a:schemeClr val="tx1">
                  <a:alpha val="15000"/>
                </a:schemeClr>
              </a:gs>
              <a:gs pos="100000">
                <a:srgbClr val="E6E6E6"/>
              </a:gs>
            </a:gsLst>
            <a:lin ang="0" scaled="1"/>
            <a:tileRect/>
          </a:gra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de-DE" sz="1600" dirty="0" smtClean="0">
                <a:solidFill>
                  <a:schemeClr val="tx1"/>
                </a:solidFill>
              </a:rPr>
              <a:t>Dorfarbeit</a:t>
            </a:r>
            <a:endParaRPr lang="de-DE" sz="1600" dirty="0">
              <a:solidFill>
                <a:schemeClr val="tx1"/>
              </a:solidFill>
            </a:endParaRPr>
          </a:p>
        </p:txBody>
      </p:sp>
      <p:grpSp>
        <p:nvGrpSpPr>
          <p:cNvPr id="2" name="Gruppieren 1"/>
          <p:cNvGrpSpPr>
            <a:grpSpLocks noChangeAspect="1"/>
          </p:cNvGrpSpPr>
          <p:nvPr/>
        </p:nvGrpSpPr>
        <p:grpSpPr>
          <a:xfrm>
            <a:off x="214283" y="214296"/>
            <a:ext cx="1571635" cy="324000"/>
            <a:chOff x="1142976" y="3214692"/>
            <a:chExt cx="2619393" cy="540000"/>
          </a:xfrm>
          <a:effectLst/>
        </p:grpSpPr>
        <p:sp>
          <p:nvSpPr>
            <p:cNvPr id="3" name="Abgerundetes Rechteck 2"/>
            <p:cNvSpPr/>
            <p:nvPr/>
          </p:nvSpPr>
          <p:spPr>
            <a:xfrm>
              <a:off x="1142976" y="3214692"/>
              <a:ext cx="2619393" cy="540000"/>
            </a:xfrm>
            <a:prstGeom prst="roundRect">
              <a:avLst>
                <a:gd name="adj" fmla="val 39036"/>
              </a:avLst>
            </a:prstGeom>
            <a:gradFill flip="none" rotWithShape="1">
              <a:gsLst>
                <a:gs pos="0">
                  <a:schemeClr val="tx1">
                    <a:alpha val="15000"/>
                  </a:schemeClr>
                </a:gs>
                <a:gs pos="50000">
                  <a:schemeClr val="accent1">
                    <a:shade val="67500"/>
                    <a:satMod val="115000"/>
                  </a:schemeClr>
                </a:gs>
                <a:gs pos="100000">
                  <a:schemeClr val="accent1">
                    <a:shade val="100000"/>
                    <a:satMod val="115000"/>
                  </a:schemeClr>
                </a:gs>
              </a:gsLst>
              <a:lin ang="10800000" scaled="1"/>
              <a:tileRect/>
            </a:gradFill>
            <a:ln>
              <a:gradFill>
                <a:gsLst>
                  <a:gs pos="0">
                    <a:schemeClr val="tx1">
                      <a:alpha val="15000"/>
                    </a:schemeClr>
                  </a:gs>
                  <a:gs pos="50000">
                    <a:schemeClr val="accent1">
                      <a:shade val="67500"/>
                      <a:satMod val="115000"/>
                    </a:schemeClr>
                  </a:gs>
                  <a:gs pos="100000">
                    <a:schemeClr val="accent1">
                      <a:shade val="100000"/>
                      <a:satMod val="115000"/>
                    </a:schemeClr>
                  </a:gs>
                </a:gsLst>
                <a:lin ang="5400000" scaled="0"/>
              </a:gra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r>
                <a:rPr lang="de-DE" sz="1600" b="1" dirty="0" smtClean="0">
                  <a:solidFill>
                    <a:schemeClr val="tx1"/>
                  </a:solidFill>
                </a:rPr>
                <a:t>   </a:t>
              </a:r>
              <a:r>
                <a:rPr lang="de-DE" sz="1200" dirty="0" smtClean="0">
                  <a:solidFill>
                    <a:schemeClr val="tx1"/>
                  </a:solidFill>
                </a:rPr>
                <a:t>Sternberg 2010</a:t>
              </a:r>
              <a:endParaRPr lang="de-DE" sz="1200" dirty="0">
                <a:solidFill>
                  <a:schemeClr val="tx1"/>
                </a:solidFill>
              </a:endParaRPr>
            </a:p>
          </p:txBody>
        </p:sp>
        <p:sp>
          <p:nvSpPr>
            <p:cNvPr id="4" name="Abgerundetes Rechteck 3"/>
            <p:cNvSpPr>
              <a:spLocks noChangeAspect="1"/>
            </p:cNvSpPr>
            <p:nvPr/>
          </p:nvSpPr>
          <p:spPr>
            <a:xfrm>
              <a:off x="1260000" y="3322692"/>
              <a:ext cx="324000" cy="324000"/>
            </a:xfrm>
            <a:prstGeom prst="roundRect">
              <a:avLst>
                <a:gd name="adj" fmla="val 38632"/>
              </a:avLst>
            </a:prstGeom>
            <a:solidFill>
              <a:srgbClr val="F47920"/>
            </a:solidFill>
            <a:ln>
              <a:gradFill>
                <a:gsLst>
                  <a:gs pos="0">
                    <a:schemeClr val="tx1">
                      <a:alpha val="15000"/>
                    </a:schemeClr>
                  </a:gs>
                  <a:gs pos="50000">
                    <a:schemeClr val="accent1">
                      <a:shade val="67500"/>
                      <a:satMod val="115000"/>
                    </a:schemeClr>
                  </a:gs>
                  <a:gs pos="100000">
                    <a:schemeClr val="accent1">
                      <a:shade val="100000"/>
                      <a:satMod val="115000"/>
                    </a:schemeClr>
                  </a:gs>
                </a:gsLst>
                <a:lin ang="5400000" scaled="0"/>
              </a:gradFill>
            </a:ln>
            <a:scene3d>
              <a:camera prst="orthographicFront"/>
              <a:lightRig rig="threePt" dir="t"/>
            </a:scene3d>
            <a:sp3d>
              <a:bevelT w="82550" prst="coolSlant"/>
            </a:sp3d>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ctr"/>
              <a:r>
                <a:rPr lang="de-DE" sz="1000" b="1" dirty="0" smtClean="0"/>
                <a:t>3</a:t>
              </a:r>
              <a:endParaRPr lang="de-DE" sz="1000" b="1" dirty="0"/>
            </a:p>
          </p:txBody>
        </p:sp>
      </p:grpSp>
      <p:pic>
        <p:nvPicPr>
          <p:cNvPr id="9" name="Grafik 8" descr="DSCI0294.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3343500"/>
            <a:ext cx="1797014" cy="1800000"/>
          </a:xfrm>
          <a:prstGeom prst="rect">
            <a:avLst/>
          </a:prstGeom>
          <a:blipFill dpi="0" rotWithShape="1">
            <a:blip r:embed="rId4" cstate="print">
              <a:alphaModFix amt="59000"/>
            </a:blip>
            <a:srcRect/>
            <a:tile tx="0" ty="0" sx="100000" sy="100000" flip="none" algn="tl"/>
          </a:blipFill>
          <a:effectLst>
            <a:outerShdw blurRad="50800" dist="38100" dir="18900000" algn="bl" rotWithShape="0">
              <a:prstClr val="black">
                <a:alpha val="40000"/>
              </a:prstClr>
            </a:outerShdw>
          </a:effectLst>
          <a:scene3d>
            <a:camera prst="orthographicFront"/>
            <a:lightRig rig="threePt" dir="t"/>
          </a:scene3d>
          <a:sp3d>
            <a:bevelT/>
          </a:sp3d>
        </p:spPr>
      </p:pic>
      <p:grpSp>
        <p:nvGrpSpPr>
          <p:cNvPr id="14" name="Gruppieren 13"/>
          <p:cNvGrpSpPr/>
          <p:nvPr/>
        </p:nvGrpSpPr>
        <p:grpSpPr>
          <a:xfrm>
            <a:off x="2559372" y="1500180"/>
            <a:ext cx="5298776" cy="2214578"/>
            <a:chOff x="2559372" y="1500180"/>
            <a:chExt cx="5298776" cy="2214578"/>
          </a:xfrm>
        </p:grpSpPr>
        <p:sp>
          <p:nvSpPr>
            <p:cNvPr id="10" name="Abgerundetes Rechteck 9"/>
            <p:cNvSpPr/>
            <p:nvPr/>
          </p:nvSpPr>
          <p:spPr>
            <a:xfrm>
              <a:off x="2928926" y="1714494"/>
              <a:ext cx="4929222" cy="2000264"/>
            </a:xfrm>
            <a:prstGeom prst="roundRect">
              <a:avLst>
                <a:gd name="adj" fmla="val 23085"/>
              </a:avLst>
            </a:prstGeom>
            <a:gradFill flip="none" rotWithShape="1">
              <a:gsLst>
                <a:gs pos="0">
                  <a:schemeClr val="tx1">
                    <a:alpha val="15000"/>
                  </a:schemeClr>
                </a:gs>
                <a:gs pos="100000">
                  <a:srgbClr val="E6E6E6"/>
                </a:gs>
              </a:gsLst>
              <a:lin ang="0" scaled="1"/>
              <a:tileRect/>
            </a:gradFill>
            <a:ln>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pPr>
                <a:lnSpc>
                  <a:spcPct val="150000"/>
                </a:lnSpc>
                <a:buClr>
                  <a:srgbClr val="FF6600"/>
                </a:buClr>
                <a:buBlip>
                  <a:blip r:embed="rId5"/>
                </a:buBlip>
              </a:pPr>
              <a:r>
                <a:rPr lang="de-DE" sz="1600" dirty="0" smtClean="0"/>
                <a:t> </a:t>
              </a:r>
              <a:r>
                <a:rPr lang="de-DE" sz="1600" dirty="0" smtClean="0">
                  <a:solidFill>
                    <a:schemeClr val="tx1"/>
                  </a:solidFill>
                </a:rPr>
                <a:t>Besuche in Schulen und Kindergärten</a:t>
              </a:r>
            </a:p>
            <a:p>
              <a:pPr>
                <a:lnSpc>
                  <a:spcPct val="150000"/>
                </a:lnSpc>
                <a:buClr>
                  <a:srgbClr val="FF6600"/>
                </a:buClr>
                <a:buBlip>
                  <a:blip r:embed="rId5"/>
                </a:buBlip>
              </a:pPr>
              <a:r>
                <a:rPr lang="de-DE" sz="1600" dirty="0" smtClean="0">
                  <a:solidFill>
                    <a:schemeClr val="tx1"/>
                  </a:solidFill>
                </a:rPr>
                <a:t> Betreuung von Gruppen vor Ort</a:t>
              </a:r>
            </a:p>
            <a:p>
              <a:pPr>
                <a:lnSpc>
                  <a:spcPct val="150000"/>
                </a:lnSpc>
                <a:buClr>
                  <a:srgbClr val="FF6600"/>
                </a:buClr>
                <a:buBlip>
                  <a:blip r:embed="rId5"/>
                </a:buBlip>
              </a:pPr>
              <a:r>
                <a:rPr lang="de-DE" sz="1600" dirty="0" smtClean="0">
                  <a:solidFill>
                    <a:schemeClr val="tx1"/>
                  </a:solidFill>
                </a:rPr>
                <a:t> Beratung von Familien und Einrichtungen</a:t>
              </a:r>
            </a:p>
            <a:p>
              <a:pPr>
                <a:lnSpc>
                  <a:spcPct val="150000"/>
                </a:lnSpc>
                <a:buClr>
                  <a:srgbClr val="FF6600"/>
                </a:buClr>
                <a:buBlip>
                  <a:blip r:embed="rId5"/>
                </a:buBlip>
              </a:pPr>
              <a:r>
                <a:rPr lang="de-DE" sz="1600" dirty="0" smtClean="0">
                  <a:solidFill>
                    <a:schemeClr val="tx1"/>
                  </a:solidFill>
                </a:rPr>
                <a:t> Zusammenarbeit mit Institutionen</a:t>
              </a:r>
            </a:p>
          </p:txBody>
        </p:sp>
        <p:sp>
          <p:nvSpPr>
            <p:cNvPr id="12" name="Abgerundetes Rechteck 11"/>
            <p:cNvSpPr/>
            <p:nvPr/>
          </p:nvSpPr>
          <p:spPr>
            <a:xfrm>
              <a:off x="2559372" y="1500180"/>
              <a:ext cx="1584000" cy="432000"/>
            </a:xfrm>
            <a:prstGeom prst="roundRect">
              <a:avLst>
                <a:gd name="adj" fmla="val 33107"/>
              </a:avLst>
            </a:prstGeom>
            <a:gradFill flip="none" rotWithShape="1">
              <a:gsLst>
                <a:gs pos="100000">
                  <a:srgbClr val="F47920"/>
                </a:gs>
                <a:gs pos="100000">
                  <a:srgbClr val="E6E6E6"/>
                </a:gs>
              </a:gsLst>
              <a:lin ang="0" scaled="1"/>
              <a:tileRect/>
            </a:gra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1"/>
                  </a:solidFill>
                </a:rPr>
                <a:t>Dorfarbeit</a:t>
              </a:r>
              <a:endParaRPr lang="de-DE" b="1" dirty="0">
                <a:solidFill>
                  <a:schemeClr val="tx1"/>
                </a:solidFill>
              </a:endParaRPr>
            </a:p>
          </p:txBody>
        </p:sp>
      </p:gr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10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2000"/>
                                        <p:tgtEl>
                                          <p:spTgt spid="13"/>
                                        </p:tgtEl>
                                      </p:cBhvr>
                                    </p:animEffect>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bgerundetes Rechteck 12"/>
          <p:cNvSpPr/>
          <p:nvPr/>
        </p:nvSpPr>
        <p:spPr>
          <a:xfrm>
            <a:off x="0" y="4788000"/>
            <a:ext cx="2928926" cy="324000"/>
          </a:xfrm>
          <a:prstGeom prst="roundRect">
            <a:avLst>
              <a:gd name="adj" fmla="val 33107"/>
            </a:avLst>
          </a:prstGeom>
          <a:gradFill flip="none" rotWithShape="1">
            <a:gsLst>
              <a:gs pos="0">
                <a:schemeClr val="tx1">
                  <a:alpha val="15000"/>
                </a:schemeClr>
              </a:gs>
              <a:gs pos="100000">
                <a:srgbClr val="E6E6E6"/>
              </a:gs>
            </a:gsLst>
            <a:lin ang="0" scaled="1"/>
            <a:tileRect/>
          </a:gra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de-DE" sz="1600" dirty="0" smtClean="0">
                <a:solidFill>
                  <a:schemeClr val="tx1"/>
                </a:solidFill>
              </a:rPr>
              <a:t>Dorfarbeit</a:t>
            </a:r>
            <a:endParaRPr lang="de-DE" sz="1600" dirty="0">
              <a:solidFill>
                <a:schemeClr val="tx1"/>
              </a:solidFill>
            </a:endParaRPr>
          </a:p>
        </p:txBody>
      </p:sp>
      <p:grpSp>
        <p:nvGrpSpPr>
          <p:cNvPr id="2" name="Gruppieren 1"/>
          <p:cNvGrpSpPr>
            <a:grpSpLocks noChangeAspect="1"/>
          </p:cNvGrpSpPr>
          <p:nvPr/>
        </p:nvGrpSpPr>
        <p:grpSpPr>
          <a:xfrm>
            <a:off x="214283" y="214296"/>
            <a:ext cx="1571635" cy="324000"/>
            <a:chOff x="1142976" y="3214692"/>
            <a:chExt cx="2619393" cy="540000"/>
          </a:xfrm>
          <a:effectLst/>
        </p:grpSpPr>
        <p:sp>
          <p:nvSpPr>
            <p:cNvPr id="3" name="Abgerundetes Rechteck 2"/>
            <p:cNvSpPr/>
            <p:nvPr/>
          </p:nvSpPr>
          <p:spPr>
            <a:xfrm>
              <a:off x="1142976" y="3214692"/>
              <a:ext cx="2619393" cy="540000"/>
            </a:xfrm>
            <a:prstGeom prst="roundRect">
              <a:avLst>
                <a:gd name="adj" fmla="val 39036"/>
              </a:avLst>
            </a:prstGeom>
            <a:gradFill flip="none" rotWithShape="1">
              <a:gsLst>
                <a:gs pos="0">
                  <a:schemeClr val="tx1">
                    <a:alpha val="15000"/>
                  </a:schemeClr>
                </a:gs>
                <a:gs pos="50000">
                  <a:schemeClr val="accent1">
                    <a:shade val="67500"/>
                    <a:satMod val="115000"/>
                  </a:schemeClr>
                </a:gs>
                <a:gs pos="100000">
                  <a:schemeClr val="accent1">
                    <a:shade val="100000"/>
                    <a:satMod val="115000"/>
                  </a:schemeClr>
                </a:gs>
              </a:gsLst>
              <a:lin ang="10800000" scaled="1"/>
              <a:tileRect/>
            </a:gradFill>
            <a:ln>
              <a:gradFill>
                <a:gsLst>
                  <a:gs pos="0">
                    <a:schemeClr val="tx1">
                      <a:alpha val="15000"/>
                    </a:schemeClr>
                  </a:gs>
                  <a:gs pos="50000">
                    <a:schemeClr val="accent1">
                      <a:shade val="67500"/>
                      <a:satMod val="115000"/>
                    </a:schemeClr>
                  </a:gs>
                  <a:gs pos="100000">
                    <a:schemeClr val="accent1">
                      <a:shade val="100000"/>
                      <a:satMod val="115000"/>
                    </a:schemeClr>
                  </a:gs>
                </a:gsLst>
                <a:lin ang="5400000" scaled="0"/>
              </a:gra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r>
                <a:rPr lang="de-DE" sz="1600" b="1" dirty="0" smtClean="0">
                  <a:solidFill>
                    <a:schemeClr val="tx1"/>
                  </a:solidFill>
                </a:rPr>
                <a:t>   </a:t>
              </a:r>
              <a:r>
                <a:rPr lang="de-DE" sz="1200" dirty="0" smtClean="0">
                  <a:solidFill>
                    <a:schemeClr val="tx1"/>
                  </a:solidFill>
                </a:rPr>
                <a:t>Sternberg 2010</a:t>
              </a:r>
              <a:endParaRPr lang="de-DE" sz="1200" dirty="0">
                <a:solidFill>
                  <a:schemeClr val="tx1"/>
                </a:solidFill>
              </a:endParaRPr>
            </a:p>
          </p:txBody>
        </p:sp>
        <p:sp>
          <p:nvSpPr>
            <p:cNvPr id="4" name="Abgerundetes Rechteck 3"/>
            <p:cNvSpPr>
              <a:spLocks noChangeAspect="1"/>
            </p:cNvSpPr>
            <p:nvPr/>
          </p:nvSpPr>
          <p:spPr>
            <a:xfrm>
              <a:off x="1260000" y="3322692"/>
              <a:ext cx="324000" cy="324000"/>
            </a:xfrm>
            <a:prstGeom prst="roundRect">
              <a:avLst>
                <a:gd name="adj" fmla="val 38632"/>
              </a:avLst>
            </a:prstGeom>
            <a:solidFill>
              <a:srgbClr val="F47920"/>
            </a:solidFill>
            <a:ln>
              <a:gradFill>
                <a:gsLst>
                  <a:gs pos="0">
                    <a:schemeClr val="tx1">
                      <a:alpha val="15000"/>
                    </a:schemeClr>
                  </a:gs>
                  <a:gs pos="50000">
                    <a:schemeClr val="accent1">
                      <a:shade val="67500"/>
                      <a:satMod val="115000"/>
                    </a:schemeClr>
                  </a:gs>
                  <a:gs pos="100000">
                    <a:schemeClr val="accent1">
                      <a:shade val="100000"/>
                      <a:satMod val="115000"/>
                    </a:schemeClr>
                  </a:gs>
                </a:gsLst>
                <a:lin ang="5400000" scaled="0"/>
              </a:gradFill>
            </a:ln>
            <a:scene3d>
              <a:camera prst="orthographicFront"/>
              <a:lightRig rig="threePt" dir="t"/>
            </a:scene3d>
            <a:sp3d>
              <a:bevelT w="82550" prst="coolSlant"/>
            </a:sp3d>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ctr"/>
              <a:r>
                <a:rPr lang="de-DE" sz="1000" b="1" dirty="0" smtClean="0"/>
                <a:t>3</a:t>
              </a:r>
              <a:endParaRPr lang="de-DE" sz="1000" b="1" dirty="0"/>
            </a:p>
          </p:txBody>
        </p:sp>
      </p:grpSp>
      <p:pic>
        <p:nvPicPr>
          <p:cNvPr id="9" name="Grafik 8" descr="DSCI0294.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3343500"/>
            <a:ext cx="1797014" cy="1800000"/>
          </a:xfrm>
          <a:prstGeom prst="rect">
            <a:avLst/>
          </a:prstGeom>
          <a:blipFill dpi="0" rotWithShape="1">
            <a:blip r:embed="rId4" cstate="print">
              <a:alphaModFix amt="59000"/>
            </a:blip>
            <a:srcRect/>
            <a:tile tx="0" ty="0" sx="100000" sy="100000" flip="none" algn="tl"/>
          </a:blipFill>
          <a:effectLst>
            <a:outerShdw blurRad="50800" dist="38100" dir="18900000" algn="bl" rotWithShape="0">
              <a:prstClr val="black">
                <a:alpha val="40000"/>
              </a:prstClr>
            </a:outerShdw>
          </a:effectLst>
          <a:scene3d>
            <a:camera prst="orthographicFront"/>
            <a:lightRig rig="threePt" dir="t"/>
          </a:scene3d>
          <a:sp3d>
            <a:bevelT/>
          </a:sp3d>
        </p:spPr>
      </p:pic>
      <p:pic>
        <p:nvPicPr>
          <p:cNvPr id="7" name="Grafik 6" descr="Sternberg 091 CWD Sinjil.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5715008" y="1263386"/>
            <a:ext cx="2880151" cy="2880000"/>
          </a:xfrm>
          <a:prstGeom prst="rect">
            <a:avLst/>
          </a:prstGeom>
          <a:effectLst>
            <a:outerShdw blurRad="50800" dist="38100" dir="18900000" algn="bl" rotWithShape="0">
              <a:prstClr val="black">
                <a:alpha val="40000"/>
              </a:prstClr>
            </a:outerShdw>
          </a:effectLst>
          <a:scene3d>
            <a:camera prst="orthographicFront"/>
            <a:lightRig rig="threePt" dir="t"/>
          </a:scene3d>
          <a:sp3d>
            <a:bevelT/>
          </a:sp3d>
        </p:spPr>
      </p:pic>
      <p:pic>
        <p:nvPicPr>
          <p:cNvPr id="8" name="Grafik 7" descr="Sternberg 106 CWD Sinjil.JP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2357422" y="1263386"/>
            <a:ext cx="2879525" cy="2880000"/>
          </a:xfrm>
          <a:prstGeom prst="rect">
            <a:avLst/>
          </a:prstGeom>
          <a:effectLst>
            <a:outerShdw blurRad="50800" dist="38100" dir="18900000" algn="bl" rotWithShape="0">
              <a:prstClr val="black">
                <a:alpha val="40000"/>
              </a:prstClr>
            </a:outerShdw>
          </a:effectLst>
          <a:scene3d>
            <a:camera prst="orthographicFront"/>
            <a:lightRig rig="threePt" dir="t"/>
          </a:scene3d>
          <a:sp3d>
            <a:bevelT/>
          </a:sp3d>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1000"/>
                                        <p:tgtEl>
                                          <p:spTgt spid="8"/>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bgerundetes Rechteck 12"/>
          <p:cNvSpPr/>
          <p:nvPr/>
        </p:nvSpPr>
        <p:spPr>
          <a:xfrm>
            <a:off x="0" y="4788000"/>
            <a:ext cx="2928926" cy="324000"/>
          </a:xfrm>
          <a:prstGeom prst="roundRect">
            <a:avLst>
              <a:gd name="adj" fmla="val 33107"/>
            </a:avLst>
          </a:prstGeom>
          <a:gradFill flip="none" rotWithShape="1">
            <a:gsLst>
              <a:gs pos="0">
                <a:schemeClr val="tx1">
                  <a:alpha val="15000"/>
                </a:schemeClr>
              </a:gs>
              <a:gs pos="100000">
                <a:srgbClr val="E6E6E6"/>
              </a:gs>
            </a:gsLst>
            <a:lin ang="0" scaled="1"/>
            <a:tileRect/>
          </a:gra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de-DE" sz="1600" dirty="0" smtClean="0">
                <a:solidFill>
                  <a:schemeClr val="tx1"/>
                </a:solidFill>
              </a:rPr>
              <a:t>Dorfarbeit</a:t>
            </a:r>
            <a:endParaRPr lang="de-DE" sz="1600" dirty="0">
              <a:solidFill>
                <a:schemeClr val="tx1"/>
              </a:solidFill>
            </a:endParaRPr>
          </a:p>
        </p:txBody>
      </p:sp>
      <p:grpSp>
        <p:nvGrpSpPr>
          <p:cNvPr id="2" name="Gruppieren 1"/>
          <p:cNvGrpSpPr>
            <a:grpSpLocks noChangeAspect="1"/>
          </p:cNvGrpSpPr>
          <p:nvPr/>
        </p:nvGrpSpPr>
        <p:grpSpPr>
          <a:xfrm>
            <a:off x="214283" y="214296"/>
            <a:ext cx="1571635" cy="324000"/>
            <a:chOff x="1142976" y="3214692"/>
            <a:chExt cx="2619393" cy="540000"/>
          </a:xfrm>
          <a:effectLst/>
        </p:grpSpPr>
        <p:sp>
          <p:nvSpPr>
            <p:cNvPr id="3" name="Abgerundetes Rechteck 2"/>
            <p:cNvSpPr/>
            <p:nvPr/>
          </p:nvSpPr>
          <p:spPr>
            <a:xfrm>
              <a:off x="1142976" y="3214692"/>
              <a:ext cx="2619393" cy="540000"/>
            </a:xfrm>
            <a:prstGeom prst="roundRect">
              <a:avLst>
                <a:gd name="adj" fmla="val 39036"/>
              </a:avLst>
            </a:prstGeom>
            <a:gradFill flip="none" rotWithShape="1">
              <a:gsLst>
                <a:gs pos="0">
                  <a:schemeClr val="tx1">
                    <a:alpha val="15000"/>
                  </a:schemeClr>
                </a:gs>
                <a:gs pos="50000">
                  <a:schemeClr val="accent1">
                    <a:shade val="67500"/>
                    <a:satMod val="115000"/>
                  </a:schemeClr>
                </a:gs>
                <a:gs pos="100000">
                  <a:schemeClr val="accent1">
                    <a:shade val="100000"/>
                    <a:satMod val="115000"/>
                  </a:schemeClr>
                </a:gs>
              </a:gsLst>
              <a:lin ang="10800000" scaled="1"/>
              <a:tileRect/>
            </a:gradFill>
            <a:ln>
              <a:gradFill>
                <a:gsLst>
                  <a:gs pos="0">
                    <a:schemeClr val="tx1">
                      <a:alpha val="15000"/>
                    </a:schemeClr>
                  </a:gs>
                  <a:gs pos="50000">
                    <a:schemeClr val="accent1">
                      <a:shade val="67500"/>
                      <a:satMod val="115000"/>
                    </a:schemeClr>
                  </a:gs>
                  <a:gs pos="100000">
                    <a:schemeClr val="accent1">
                      <a:shade val="100000"/>
                      <a:satMod val="115000"/>
                    </a:schemeClr>
                  </a:gs>
                </a:gsLst>
                <a:lin ang="5400000" scaled="0"/>
              </a:gra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r>
                <a:rPr lang="de-DE" sz="1600" b="1" dirty="0" smtClean="0">
                  <a:solidFill>
                    <a:schemeClr val="tx1"/>
                  </a:solidFill>
                </a:rPr>
                <a:t>   </a:t>
              </a:r>
              <a:r>
                <a:rPr lang="de-DE" sz="1200" dirty="0" smtClean="0">
                  <a:solidFill>
                    <a:schemeClr val="tx1"/>
                  </a:solidFill>
                </a:rPr>
                <a:t>Sternberg 2010</a:t>
              </a:r>
              <a:endParaRPr lang="de-DE" sz="1200" dirty="0">
                <a:solidFill>
                  <a:schemeClr val="tx1"/>
                </a:solidFill>
              </a:endParaRPr>
            </a:p>
          </p:txBody>
        </p:sp>
        <p:sp>
          <p:nvSpPr>
            <p:cNvPr id="4" name="Abgerundetes Rechteck 3"/>
            <p:cNvSpPr>
              <a:spLocks noChangeAspect="1"/>
            </p:cNvSpPr>
            <p:nvPr/>
          </p:nvSpPr>
          <p:spPr>
            <a:xfrm>
              <a:off x="1260000" y="3322692"/>
              <a:ext cx="324000" cy="324000"/>
            </a:xfrm>
            <a:prstGeom prst="roundRect">
              <a:avLst>
                <a:gd name="adj" fmla="val 38632"/>
              </a:avLst>
            </a:prstGeom>
            <a:solidFill>
              <a:srgbClr val="F47920"/>
            </a:solidFill>
            <a:ln>
              <a:gradFill>
                <a:gsLst>
                  <a:gs pos="0">
                    <a:schemeClr val="tx1">
                      <a:alpha val="15000"/>
                    </a:schemeClr>
                  </a:gs>
                  <a:gs pos="50000">
                    <a:schemeClr val="accent1">
                      <a:shade val="67500"/>
                      <a:satMod val="115000"/>
                    </a:schemeClr>
                  </a:gs>
                  <a:gs pos="100000">
                    <a:schemeClr val="accent1">
                      <a:shade val="100000"/>
                      <a:satMod val="115000"/>
                    </a:schemeClr>
                  </a:gs>
                </a:gsLst>
                <a:lin ang="5400000" scaled="0"/>
              </a:gradFill>
            </a:ln>
            <a:scene3d>
              <a:camera prst="orthographicFront"/>
              <a:lightRig rig="threePt" dir="t"/>
            </a:scene3d>
            <a:sp3d>
              <a:bevelT w="82550" prst="coolSlant"/>
            </a:sp3d>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ctr"/>
              <a:r>
                <a:rPr lang="de-DE" sz="1000" b="1" dirty="0" smtClean="0"/>
                <a:t>3</a:t>
              </a:r>
              <a:endParaRPr lang="de-DE" sz="1000" b="1" dirty="0"/>
            </a:p>
          </p:txBody>
        </p:sp>
      </p:grpSp>
      <p:pic>
        <p:nvPicPr>
          <p:cNvPr id="9" name="Grafik 8" descr="DSCI0294.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3343500"/>
            <a:ext cx="1797014" cy="1800000"/>
          </a:xfrm>
          <a:prstGeom prst="rect">
            <a:avLst/>
          </a:prstGeom>
          <a:blipFill dpi="0" rotWithShape="1">
            <a:blip r:embed="rId4" cstate="print">
              <a:alphaModFix amt="59000"/>
            </a:blip>
            <a:srcRect/>
            <a:tile tx="0" ty="0" sx="100000" sy="100000" flip="none" algn="tl"/>
          </a:blipFill>
          <a:effectLst>
            <a:outerShdw blurRad="50800" dist="38100" dir="18900000" algn="bl" rotWithShape="0">
              <a:prstClr val="black">
                <a:alpha val="40000"/>
              </a:prstClr>
            </a:outerShdw>
          </a:effectLst>
          <a:scene3d>
            <a:camera prst="orthographicFront"/>
            <a:lightRig rig="threePt" dir="t"/>
          </a:scene3d>
          <a:sp3d>
            <a:bevelT/>
          </a:sp3d>
        </p:spPr>
      </p:pic>
      <p:pic>
        <p:nvPicPr>
          <p:cNvPr id="7" name="Grafik 6" descr="Sternberg 119 CWD Mughayir.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5715008" y="1263600"/>
            <a:ext cx="2879593" cy="2880000"/>
          </a:xfrm>
          <a:prstGeom prst="rect">
            <a:avLst/>
          </a:prstGeom>
          <a:effectLst>
            <a:outerShdw blurRad="50800" dist="38100" dir="18900000" algn="bl" rotWithShape="0">
              <a:prstClr val="black">
                <a:alpha val="40000"/>
              </a:prstClr>
            </a:outerShdw>
          </a:effectLst>
          <a:scene3d>
            <a:camera prst="orthographicFront"/>
            <a:lightRig rig="threePt" dir="t"/>
          </a:scene3d>
          <a:sp3d>
            <a:bevelT/>
          </a:sp3d>
        </p:spPr>
      </p:pic>
      <p:pic>
        <p:nvPicPr>
          <p:cNvPr id="10" name="Grafik 9" descr="Sternberg 099 CWD Sinjil.JP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2357422" y="1263600"/>
            <a:ext cx="2879494" cy="2880000"/>
          </a:xfrm>
          <a:prstGeom prst="rect">
            <a:avLst/>
          </a:prstGeom>
          <a:effectLst>
            <a:outerShdw blurRad="50800" dist="38100" dir="18900000" algn="bl" rotWithShape="0">
              <a:prstClr val="black">
                <a:alpha val="40000"/>
              </a:prstClr>
            </a:outerShdw>
          </a:effectLst>
          <a:scene3d>
            <a:camera prst="orthographicFront"/>
            <a:lightRig rig="threePt" dir="t"/>
          </a:scene3d>
          <a:sp3d>
            <a:bevelT/>
          </a:sp3d>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1000"/>
                                        <p:tgtEl>
                                          <p:spTgt spid="10"/>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bgerundetes Rechteck 12"/>
          <p:cNvSpPr/>
          <p:nvPr/>
        </p:nvSpPr>
        <p:spPr>
          <a:xfrm>
            <a:off x="0" y="4788000"/>
            <a:ext cx="2928926" cy="324000"/>
          </a:xfrm>
          <a:prstGeom prst="roundRect">
            <a:avLst>
              <a:gd name="adj" fmla="val 33107"/>
            </a:avLst>
          </a:prstGeom>
          <a:gradFill flip="none" rotWithShape="1">
            <a:gsLst>
              <a:gs pos="0">
                <a:schemeClr val="tx1">
                  <a:alpha val="15000"/>
                </a:schemeClr>
              </a:gs>
              <a:gs pos="100000">
                <a:srgbClr val="E6E6E6"/>
              </a:gs>
            </a:gsLst>
            <a:lin ang="0" scaled="1"/>
            <a:tileRect/>
          </a:gra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de-DE" sz="1600" dirty="0" smtClean="0">
                <a:solidFill>
                  <a:schemeClr val="tx1"/>
                </a:solidFill>
              </a:rPr>
              <a:t>Dorfarbeit</a:t>
            </a:r>
            <a:endParaRPr lang="de-DE" sz="1600" dirty="0">
              <a:solidFill>
                <a:schemeClr val="tx1"/>
              </a:solidFill>
            </a:endParaRPr>
          </a:p>
        </p:txBody>
      </p:sp>
      <p:grpSp>
        <p:nvGrpSpPr>
          <p:cNvPr id="2" name="Gruppieren 1"/>
          <p:cNvGrpSpPr>
            <a:grpSpLocks noChangeAspect="1"/>
          </p:cNvGrpSpPr>
          <p:nvPr/>
        </p:nvGrpSpPr>
        <p:grpSpPr>
          <a:xfrm>
            <a:off x="214283" y="214296"/>
            <a:ext cx="1571635" cy="324000"/>
            <a:chOff x="1142976" y="3214692"/>
            <a:chExt cx="2619393" cy="540000"/>
          </a:xfrm>
          <a:effectLst/>
        </p:grpSpPr>
        <p:sp>
          <p:nvSpPr>
            <p:cNvPr id="3" name="Abgerundetes Rechteck 2"/>
            <p:cNvSpPr/>
            <p:nvPr/>
          </p:nvSpPr>
          <p:spPr>
            <a:xfrm>
              <a:off x="1142976" y="3214692"/>
              <a:ext cx="2619393" cy="540000"/>
            </a:xfrm>
            <a:prstGeom prst="roundRect">
              <a:avLst>
                <a:gd name="adj" fmla="val 39036"/>
              </a:avLst>
            </a:prstGeom>
            <a:gradFill flip="none" rotWithShape="1">
              <a:gsLst>
                <a:gs pos="0">
                  <a:schemeClr val="tx1">
                    <a:alpha val="15000"/>
                  </a:schemeClr>
                </a:gs>
                <a:gs pos="50000">
                  <a:schemeClr val="accent1">
                    <a:shade val="67500"/>
                    <a:satMod val="115000"/>
                  </a:schemeClr>
                </a:gs>
                <a:gs pos="100000">
                  <a:schemeClr val="accent1">
                    <a:shade val="100000"/>
                    <a:satMod val="115000"/>
                  </a:schemeClr>
                </a:gs>
              </a:gsLst>
              <a:lin ang="10800000" scaled="1"/>
              <a:tileRect/>
            </a:gradFill>
            <a:ln>
              <a:gradFill>
                <a:gsLst>
                  <a:gs pos="0">
                    <a:schemeClr val="tx1">
                      <a:alpha val="15000"/>
                    </a:schemeClr>
                  </a:gs>
                  <a:gs pos="50000">
                    <a:schemeClr val="accent1">
                      <a:shade val="67500"/>
                      <a:satMod val="115000"/>
                    </a:schemeClr>
                  </a:gs>
                  <a:gs pos="100000">
                    <a:schemeClr val="accent1">
                      <a:shade val="100000"/>
                      <a:satMod val="115000"/>
                    </a:schemeClr>
                  </a:gs>
                </a:gsLst>
                <a:lin ang="5400000" scaled="0"/>
              </a:gra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r>
                <a:rPr lang="de-DE" sz="1600" b="1" dirty="0" smtClean="0">
                  <a:solidFill>
                    <a:schemeClr val="tx1"/>
                  </a:solidFill>
                </a:rPr>
                <a:t>   </a:t>
              </a:r>
              <a:r>
                <a:rPr lang="de-DE" sz="1200" dirty="0" smtClean="0">
                  <a:solidFill>
                    <a:schemeClr val="tx1"/>
                  </a:solidFill>
                </a:rPr>
                <a:t>Sternberg 2010</a:t>
              </a:r>
              <a:endParaRPr lang="de-DE" sz="1200" dirty="0">
                <a:solidFill>
                  <a:schemeClr val="tx1"/>
                </a:solidFill>
              </a:endParaRPr>
            </a:p>
          </p:txBody>
        </p:sp>
        <p:sp>
          <p:nvSpPr>
            <p:cNvPr id="4" name="Abgerundetes Rechteck 3"/>
            <p:cNvSpPr>
              <a:spLocks noChangeAspect="1"/>
            </p:cNvSpPr>
            <p:nvPr/>
          </p:nvSpPr>
          <p:spPr>
            <a:xfrm>
              <a:off x="1260000" y="3322692"/>
              <a:ext cx="324000" cy="324000"/>
            </a:xfrm>
            <a:prstGeom prst="roundRect">
              <a:avLst>
                <a:gd name="adj" fmla="val 38632"/>
              </a:avLst>
            </a:prstGeom>
            <a:solidFill>
              <a:srgbClr val="F47920"/>
            </a:solidFill>
            <a:ln>
              <a:gradFill>
                <a:gsLst>
                  <a:gs pos="0">
                    <a:schemeClr val="tx1">
                      <a:alpha val="15000"/>
                    </a:schemeClr>
                  </a:gs>
                  <a:gs pos="50000">
                    <a:schemeClr val="accent1">
                      <a:shade val="67500"/>
                      <a:satMod val="115000"/>
                    </a:schemeClr>
                  </a:gs>
                  <a:gs pos="100000">
                    <a:schemeClr val="accent1">
                      <a:shade val="100000"/>
                      <a:satMod val="115000"/>
                    </a:schemeClr>
                  </a:gs>
                </a:gsLst>
                <a:lin ang="5400000" scaled="0"/>
              </a:gradFill>
            </a:ln>
            <a:scene3d>
              <a:camera prst="orthographicFront"/>
              <a:lightRig rig="threePt" dir="t"/>
            </a:scene3d>
            <a:sp3d>
              <a:bevelT w="82550" prst="coolSlant"/>
            </a:sp3d>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ctr"/>
              <a:r>
                <a:rPr lang="de-DE" sz="1000" b="1" dirty="0" smtClean="0"/>
                <a:t>3</a:t>
              </a:r>
              <a:endParaRPr lang="de-DE" sz="1000" b="1" dirty="0"/>
            </a:p>
          </p:txBody>
        </p:sp>
      </p:grpSp>
      <p:pic>
        <p:nvPicPr>
          <p:cNvPr id="9" name="Grafik 8" descr="DSCI0294.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3343500"/>
            <a:ext cx="1797014" cy="1800000"/>
          </a:xfrm>
          <a:prstGeom prst="rect">
            <a:avLst/>
          </a:prstGeom>
          <a:blipFill dpi="0" rotWithShape="1">
            <a:blip r:embed="rId4" cstate="print">
              <a:alphaModFix amt="59000"/>
            </a:blip>
            <a:srcRect/>
            <a:tile tx="0" ty="0" sx="100000" sy="100000" flip="none" algn="tl"/>
          </a:blipFill>
          <a:effectLst>
            <a:outerShdw blurRad="50800" dist="38100" dir="18900000" algn="bl" rotWithShape="0">
              <a:prstClr val="black">
                <a:alpha val="40000"/>
              </a:prstClr>
            </a:outerShdw>
          </a:effectLst>
          <a:scene3d>
            <a:camera prst="orthographicFront"/>
            <a:lightRig rig="threePt" dir="t"/>
          </a:scene3d>
          <a:sp3d>
            <a:bevelT/>
          </a:sp3d>
        </p:spPr>
      </p:pic>
      <p:pic>
        <p:nvPicPr>
          <p:cNvPr id="7" name="Grafik 6" descr="120-0170_Starmountain.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5313615" y="1263600"/>
            <a:ext cx="3516811" cy="2880000"/>
          </a:xfrm>
          <a:prstGeom prst="rect">
            <a:avLst/>
          </a:prstGeom>
          <a:effectLst>
            <a:outerShdw blurRad="50800" dist="38100" dir="18900000" algn="bl" rotWithShape="0">
              <a:prstClr val="black">
                <a:alpha val="40000"/>
              </a:prstClr>
            </a:outerShdw>
          </a:effectLst>
          <a:scene3d>
            <a:camera prst="orthographicFront"/>
            <a:lightRig rig="threePt" dir="t"/>
          </a:scene3d>
          <a:sp3d>
            <a:bevelT/>
          </a:sp3d>
        </p:spPr>
      </p:pic>
      <p:pic>
        <p:nvPicPr>
          <p:cNvPr id="10" name="Grafik 9" descr="Sternberg 052 Maltherapie.jp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2143108" y="1263600"/>
            <a:ext cx="2886122" cy="2880000"/>
          </a:xfrm>
          <a:prstGeom prst="rect">
            <a:avLst/>
          </a:prstGeom>
          <a:effectLst>
            <a:outerShdw blurRad="50800" dist="38100" dir="18900000" algn="bl" rotWithShape="0">
              <a:prstClr val="black">
                <a:alpha val="40000"/>
              </a:prstClr>
            </a:outerShdw>
          </a:effectLst>
          <a:scene3d>
            <a:camera prst="orthographicFront"/>
            <a:lightRig rig="threePt" dir="t"/>
          </a:scene3d>
          <a:sp3d>
            <a:bevelT/>
          </a:sp3d>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1000"/>
                                        <p:tgtEl>
                                          <p:spTgt spid="10"/>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bgerundetes Rechteck 12"/>
          <p:cNvSpPr/>
          <p:nvPr/>
        </p:nvSpPr>
        <p:spPr>
          <a:xfrm>
            <a:off x="0" y="4788000"/>
            <a:ext cx="2928926" cy="324000"/>
          </a:xfrm>
          <a:prstGeom prst="roundRect">
            <a:avLst>
              <a:gd name="adj" fmla="val 33107"/>
            </a:avLst>
          </a:prstGeom>
          <a:gradFill flip="none" rotWithShape="1">
            <a:gsLst>
              <a:gs pos="0">
                <a:schemeClr val="tx1">
                  <a:alpha val="15000"/>
                </a:schemeClr>
              </a:gs>
              <a:gs pos="100000">
                <a:srgbClr val="E6E6E6"/>
              </a:gs>
            </a:gsLst>
            <a:lin ang="0" scaled="1"/>
            <a:tileRect/>
          </a:gra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de-DE" sz="1600" dirty="0" smtClean="0">
                <a:solidFill>
                  <a:schemeClr val="tx1"/>
                </a:solidFill>
              </a:rPr>
              <a:t>Dorfarbeit</a:t>
            </a:r>
            <a:endParaRPr lang="de-DE" sz="1600" dirty="0">
              <a:solidFill>
                <a:schemeClr val="tx1"/>
              </a:solidFill>
            </a:endParaRPr>
          </a:p>
        </p:txBody>
      </p:sp>
      <p:grpSp>
        <p:nvGrpSpPr>
          <p:cNvPr id="2" name="Gruppieren 1"/>
          <p:cNvGrpSpPr>
            <a:grpSpLocks noChangeAspect="1"/>
          </p:cNvGrpSpPr>
          <p:nvPr/>
        </p:nvGrpSpPr>
        <p:grpSpPr>
          <a:xfrm>
            <a:off x="214283" y="214296"/>
            <a:ext cx="1571635" cy="324000"/>
            <a:chOff x="1142976" y="3214692"/>
            <a:chExt cx="2619393" cy="540000"/>
          </a:xfrm>
          <a:effectLst/>
        </p:grpSpPr>
        <p:sp>
          <p:nvSpPr>
            <p:cNvPr id="3" name="Abgerundetes Rechteck 2"/>
            <p:cNvSpPr/>
            <p:nvPr/>
          </p:nvSpPr>
          <p:spPr>
            <a:xfrm>
              <a:off x="1142976" y="3214692"/>
              <a:ext cx="2619393" cy="540000"/>
            </a:xfrm>
            <a:prstGeom prst="roundRect">
              <a:avLst>
                <a:gd name="adj" fmla="val 39036"/>
              </a:avLst>
            </a:prstGeom>
            <a:gradFill flip="none" rotWithShape="1">
              <a:gsLst>
                <a:gs pos="0">
                  <a:schemeClr val="tx1">
                    <a:alpha val="15000"/>
                  </a:schemeClr>
                </a:gs>
                <a:gs pos="50000">
                  <a:schemeClr val="accent1">
                    <a:shade val="67500"/>
                    <a:satMod val="115000"/>
                  </a:schemeClr>
                </a:gs>
                <a:gs pos="100000">
                  <a:schemeClr val="accent1">
                    <a:shade val="100000"/>
                    <a:satMod val="115000"/>
                  </a:schemeClr>
                </a:gs>
              </a:gsLst>
              <a:lin ang="10800000" scaled="1"/>
              <a:tileRect/>
            </a:gradFill>
            <a:ln>
              <a:gradFill>
                <a:gsLst>
                  <a:gs pos="0">
                    <a:schemeClr val="tx1">
                      <a:alpha val="15000"/>
                    </a:schemeClr>
                  </a:gs>
                  <a:gs pos="50000">
                    <a:schemeClr val="accent1">
                      <a:shade val="67500"/>
                      <a:satMod val="115000"/>
                    </a:schemeClr>
                  </a:gs>
                  <a:gs pos="100000">
                    <a:schemeClr val="accent1">
                      <a:shade val="100000"/>
                      <a:satMod val="115000"/>
                    </a:schemeClr>
                  </a:gs>
                </a:gsLst>
                <a:lin ang="5400000" scaled="0"/>
              </a:gra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r>
                <a:rPr lang="de-DE" sz="1600" b="1" dirty="0" smtClean="0">
                  <a:solidFill>
                    <a:schemeClr val="tx1"/>
                  </a:solidFill>
                </a:rPr>
                <a:t>   </a:t>
              </a:r>
              <a:r>
                <a:rPr lang="de-DE" sz="1200" dirty="0" smtClean="0">
                  <a:solidFill>
                    <a:schemeClr val="tx1"/>
                  </a:solidFill>
                </a:rPr>
                <a:t>Sternberg 2010</a:t>
              </a:r>
              <a:endParaRPr lang="de-DE" sz="1200" dirty="0">
                <a:solidFill>
                  <a:schemeClr val="tx1"/>
                </a:solidFill>
              </a:endParaRPr>
            </a:p>
          </p:txBody>
        </p:sp>
        <p:sp>
          <p:nvSpPr>
            <p:cNvPr id="4" name="Abgerundetes Rechteck 3"/>
            <p:cNvSpPr>
              <a:spLocks noChangeAspect="1"/>
            </p:cNvSpPr>
            <p:nvPr/>
          </p:nvSpPr>
          <p:spPr>
            <a:xfrm>
              <a:off x="1260000" y="3322692"/>
              <a:ext cx="324000" cy="324000"/>
            </a:xfrm>
            <a:prstGeom prst="roundRect">
              <a:avLst>
                <a:gd name="adj" fmla="val 38632"/>
              </a:avLst>
            </a:prstGeom>
            <a:solidFill>
              <a:srgbClr val="F47920"/>
            </a:solidFill>
            <a:ln>
              <a:gradFill>
                <a:gsLst>
                  <a:gs pos="0">
                    <a:schemeClr val="tx1">
                      <a:alpha val="15000"/>
                    </a:schemeClr>
                  </a:gs>
                  <a:gs pos="50000">
                    <a:schemeClr val="accent1">
                      <a:shade val="67500"/>
                      <a:satMod val="115000"/>
                    </a:schemeClr>
                  </a:gs>
                  <a:gs pos="100000">
                    <a:schemeClr val="accent1">
                      <a:shade val="100000"/>
                      <a:satMod val="115000"/>
                    </a:schemeClr>
                  </a:gs>
                </a:gsLst>
                <a:lin ang="5400000" scaled="0"/>
              </a:gradFill>
            </a:ln>
            <a:scene3d>
              <a:camera prst="orthographicFront"/>
              <a:lightRig rig="threePt" dir="t"/>
            </a:scene3d>
            <a:sp3d>
              <a:bevelT w="82550" prst="coolSlant"/>
            </a:sp3d>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ctr"/>
              <a:r>
                <a:rPr lang="de-DE" sz="1000" b="1" dirty="0" smtClean="0"/>
                <a:t>3</a:t>
              </a:r>
              <a:endParaRPr lang="de-DE" sz="1000" b="1" dirty="0"/>
            </a:p>
          </p:txBody>
        </p:sp>
      </p:grpSp>
      <p:pic>
        <p:nvPicPr>
          <p:cNvPr id="9" name="Grafik 8" descr="DSCI0294.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3343500"/>
            <a:ext cx="1797014" cy="1800000"/>
          </a:xfrm>
          <a:prstGeom prst="rect">
            <a:avLst/>
          </a:prstGeom>
          <a:blipFill dpi="0" rotWithShape="1">
            <a:blip r:embed="rId4" cstate="print">
              <a:alphaModFix amt="59000"/>
            </a:blip>
            <a:srcRect/>
            <a:tile tx="0" ty="0" sx="100000" sy="100000" flip="none" algn="tl"/>
          </a:blipFill>
          <a:effectLst>
            <a:outerShdw blurRad="50800" dist="38100" dir="18900000" algn="bl" rotWithShape="0">
              <a:prstClr val="black">
                <a:alpha val="40000"/>
              </a:prstClr>
            </a:outerShdw>
          </a:effectLst>
          <a:scene3d>
            <a:camera prst="orthographicFront"/>
            <a:lightRig rig="threePt" dir="t"/>
          </a:scene3d>
          <a:sp3d>
            <a:bevelT/>
          </a:sp3d>
        </p:spPr>
      </p:pic>
      <p:pic>
        <p:nvPicPr>
          <p:cNvPr id="15" name="Picture 7" descr="Sternberg - Karte mit Wirkungsorten klein"/>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a:xfrm>
            <a:off x="3323834" y="1142990"/>
            <a:ext cx="4306035" cy="2880000"/>
          </a:xfrm>
          <a:prstGeom prst="rect">
            <a:avLst/>
          </a:prstGeom>
          <a:noFill/>
          <a:ln/>
          <a:effectLst>
            <a:outerShdw blurRad="50800" dist="38100" dir="18900000" algn="bl" rotWithShape="0">
              <a:prstClr val="black">
                <a:alpha val="40000"/>
              </a:prstClr>
            </a:outerShdw>
          </a:effectLst>
          <a:scene3d>
            <a:camera prst="orthographicFront"/>
            <a:lightRig rig="threePt" dir="t"/>
          </a:scene3d>
          <a:sp3d>
            <a:bevelT/>
          </a:sp3d>
        </p:spPr>
      </p:pic>
      <p:sp>
        <p:nvSpPr>
          <p:cNvPr id="11" name="Abgerundetes Rechteck 10"/>
          <p:cNvSpPr/>
          <p:nvPr/>
        </p:nvSpPr>
        <p:spPr>
          <a:xfrm>
            <a:off x="3323834" y="4286262"/>
            <a:ext cx="4320000" cy="432000"/>
          </a:xfrm>
          <a:prstGeom prst="roundRect">
            <a:avLst>
              <a:gd name="adj" fmla="val 39036"/>
            </a:avLst>
          </a:prstGeom>
          <a:gradFill flip="none" rotWithShape="1">
            <a:gsLst>
              <a:gs pos="0">
                <a:schemeClr val="tx1">
                  <a:alpha val="15000"/>
                </a:schemeClr>
              </a:gs>
              <a:gs pos="50000">
                <a:schemeClr val="accent1">
                  <a:shade val="67500"/>
                  <a:satMod val="115000"/>
                </a:schemeClr>
              </a:gs>
              <a:gs pos="100000">
                <a:schemeClr val="accent1">
                  <a:shade val="100000"/>
                  <a:satMod val="115000"/>
                </a:schemeClr>
              </a:gs>
            </a:gsLst>
            <a:path path="rect">
              <a:fillToRect l="50000" t="50000" r="50000" b="50000"/>
            </a:path>
            <a:tileRect/>
          </a:gra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Fast 300 Kinder werden erreicht</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1000"/>
                                        <p:tgtEl>
                                          <p:spTgt spid="15"/>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Abgerundetes Rechteck 14"/>
          <p:cNvSpPr/>
          <p:nvPr/>
        </p:nvSpPr>
        <p:spPr>
          <a:xfrm>
            <a:off x="5500694" y="763905"/>
            <a:ext cx="3643306" cy="324000"/>
          </a:xfrm>
          <a:prstGeom prst="roundRect">
            <a:avLst>
              <a:gd name="adj" fmla="val 33107"/>
            </a:avLst>
          </a:prstGeom>
          <a:gradFill flip="none" rotWithShape="1">
            <a:gsLst>
              <a:gs pos="0">
                <a:schemeClr val="tx1">
                  <a:alpha val="15000"/>
                </a:schemeClr>
              </a:gs>
              <a:gs pos="100000">
                <a:srgbClr val="E6E6E6"/>
              </a:gs>
            </a:gsLst>
            <a:lin ang="10800000" scaled="1"/>
            <a:tileRect/>
          </a:gra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dirty="0" smtClean="0">
                <a:solidFill>
                  <a:schemeClr val="tx1"/>
                </a:solidFill>
              </a:rPr>
              <a:t>Berufsausbildung</a:t>
            </a:r>
            <a:endParaRPr lang="de-DE" sz="1600" dirty="0">
              <a:solidFill>
                <a:schemeClr val="tx1"/>
              </a:solidFill>
            </a:endParaRPr>
          </a:p>
        </p:txBody>
      </p:sp>
      <p:grpSp>
        <p:nvGrpSpPr>
          <p:cNvPr id="2" name="Gruppieren 1"/>
          <p:cNvGrpSpPr>
            <a:grpSpLocks noChangeAspect="1"/>
          </p:cNvGrpSpPr>
          <p:nvPr/>
        </p:nvGrpSpPr>
        <p:grpSpPr>
          <a:xfrm>
            <a:off x="214283" y="214296"/>
            <a:ext cx="1571635" cy="324000"/>
            <a:chOff x="1142976" y="3214692"/>
            <a:chExt cx="2619393" cy="540000"/>
          </a:xfrm>
          <a:effectLst/>
        </p:grpSpPr>
        <p:sp>
          <p:nvSpPr>
            <p:cNvPr id="3" name="Abgerundetes Rechteck 2"/>
            <p:cNvSpPr/>
            <p:nvPr/>
          </p:nvSpPr>
          <p:spPr>
            <a:xfrm>
              <a:off x="1142976" y="3214692"/>
              <a:ext cx="2619393" cy="540000"/>
            </a:xfrm>
            <a:prstGeom prst="roundRect">
              <a:avLst>
                <a:gd name="adj" fmla="val 39036"/>
              </a:avLst>
            </a:prstGeom>
            <a:gradFill flip="none" rotWithShape="1">
              <a:gsLst>
                <a:gs pos="0">
                  <a:schemeClr val="tx1">
                    <a:alpha val="15000"/>
                  </a:schemeClr>
                </a:gs>
                <a:gs pos="50000">
                  <a:schemeClr val="accent1">
                    <a:shade val="67500"/>
                    <a:satMod val="115000"/>
                  </a:schemeClr>
                </a:gs>
                <a:gs pos="100000">
                  <a:schemeClr val="accent1">
                    <a:shade val="100000"/>
                    <a:satMod val="115000"/>
                  </a:schemeClr>
                </a:gs>
              </a:gsLst>
              <a:lin ang="10800000" scaled="1"/>
              <a:tileRect/>
            </a:gradFill>
            <a:ln>
              <a:gradFill>
                <a:gsLst>
                  <a:gs pos="0">
                    <a:schemeClr val="tx1">
                      <a:alpha val="15000"/>
                    </a:schemeClr>
                  </a:gs>
                  <a:gs pos="50000">
                    <a:schemeClr val="accent1">
                      <a:shade val="67500"/>
                      <a:satMod val="115000"/>
                    </a:schemeClr>
                  </a:gs>
                  <a:gs pos="100000">
                    <a:schemeClr val="accent1">
                      <a:shade val="100000"/>
                      <a:satMod val="115000"/>
                    </a:schemeClr>
                  </a:gs>
                </a:gsLst>
                <a:lin ang="5400000" scaled="0"/>
              </a:gra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r>
                <a:rPr lang="de-DE" sz="1600" b="1" dirty="0" smtClean="0">
                  <a:solidFill>
                    <a:schemeClr val="tx1"/>
                  </a:solidFill>
                </a:rPr>
                <a:t>   </a:t>
              </a:r>
              <a:r>
                <a:rPr lang="de-DE" sz="1200" dirty="0" smtClean="0">
                  <a:solidFill>
                    <a:schemeClr val="tx1"/>
                  </a:solidFill>
                </a:rPr>
                <a:t>Sternberg 2010</a:t>
              </a:r>
              <a:endParaRPr lang="de-DE" sz="1200" dirty="0">
                <a:solidFill>
                  <a:schemeClr val="tx1"/>
                </a:solidFill>
              </a:endParaRPr>
            </a:p>
          </p:txBody>
        </p:sp>
        <p:sp>
          <p:nvSpPr>
            <p:cNvPr id="4" name="Abgerundetes Rechteck 3"/>
            <p:cNvSpPr>
              <a:spLocks noChangeAspect="1"/>
            </p:cNvSpPr>
            <p:nvPr/>
          </p:nvSpPr>
          <p:spPr>
            <a:xfrm>
              <a:off x="1260000" y="3322692"/>
              <a:ext cx="324000" cy="324000"/>
            </a:xfrm>
            <a:prstGeom prst="roundRect">
              <a:avLst>
                <a:gd name="adj" fmla="val 38632"/>
              </a:avLst>
            </a:prstGeom>
            <a:solidFill>
              <a:srgbClr val="F47920"/>
            </a:solidFill>
            <a:ln>
              <a:gradFill>
                <a:gsLst>
                  <a:gs pos="0">
                    <a:schemeClr val="tx1">
                      <a:alpha val="15000"/>
                    </a:schemeClr>
                  </a:gs>
                  <a:gs pos="50000">
                    <a:schemeClr val="accent1">
                      <a:shade val="67500"/>
                      <a:satMod val="115000"/>
                    </a:schemeClr>
                  </a:gs>
                  <a:gs pos="100000">
                    <a:schemeClr val="accent1">
                      <a:shade val="100000"/>
                      <a:satMod val="115000"/>
                    </a:schemeClr>
                  </a:gs>
                </a:gsLst>
                <a:lin ang="5400000" scaled="0"/>
              </a:gradFill>
            </a:ln>
            <a:scene3d>
              <a:camera prst="orthographicFront"/>
              <a:lightRig rig="threePt" dir="t"/>
            </a:scene3d>
            <a:sp3d>
              <a:bevelT w="82550" prst="coolSlant"/>
            </a:sp3d>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ctr"/>
              <a:r>
                <a:rPr lang="de-DE" sz="1000" b="1" dirty="0" smtClean="0"/>
                <a:t>3</a:t>
              </a:r>
              <a:endParaRPr lang="de-DE" sz="1000" b="1" dirty="0"/>
            </a:p>
          </p:txBody>
        </p:sp>
      </p:grpSp>
      <p:pic>
        <p:nvPicPr>
          <p:cNvPr id="16" name="Grafik 15" descr="DSCI0093 gespiegelt.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7340738" y="763905"/>
            <a:ext cx="1803262" cy="1800000"/>
          </a:xfrm>
          <a:prstGeom prst="rect">
            <a:avLst/>
          </a:prstGeom>
          <a:effectLst>
            <a:outerShdw blurRad="50800" dist="38100" dir="18900000" algn="bl" rotWithShape="0">
              <a:prstClr val="black">
                <a:alpha val="40000"/>
              </a:prstClr>
            </a:outerShdw>
          </a:effectLst>
          <a:scene3d>
            <a:camera prst="orthographicFront"/>
            <a:lightRig rig="threePt" dir="t"/>
          </a:scene3d>
          <a:sp3d>
            <a:bevelT/>
          </a:sp3d>
        </p:spPr>
      </p:pic>
      <p:grpSp>
        <p:nvGrpSpPr>
          <p:cNvPr id="7" name="Gruppieren 6"/>
          <p:cNvGrpSpPr/>
          <p:nvPr/>
        </p:nvGrpSpPr>
        <p:grpSpPr>
          <a:xfrm>
            <a:off x="1214414" y="1857370"/>
            <a:ext cx="5298776" cy="2214578"/>
            <a:chOff x="2559372" y="1500180"/>
            <a:chExt cx="5298776" cy="2214578"/>
          </a:xfrm>
        </p:grpSpPr>
        <p:sp>
          <p:nvSpPr>
            <p:cNvPr id="8" name="Abgerundetes Rechteck 7"/>
            <p:cNvSpPr/>
            <p:nvPr/>
          </p:nvSpPr>
          <p:spPr>
            <a:xfrm>
              <a:off x="2928926" y="1714494"/>
              <a:ext cx="4929222" cy="2000264"/>
            </a:xfrm>
            <a:prstGeom prst="roundRect">
              <a:avLst>
                <a:gd name="adj" fmla="val 23085"/>
              </a:avLst>
            </a:prstGeom>
            <a:gradFill flip="none" rotWithShape="1">
              <a:gsLst>
                <a:gs pos="0">
                  <a:schemeClr val="tx1">
                    <a:alpha val="15000"/>
                  </a:schemeClr>
                </a:gs>
                <a:gs pos="100000">
                  <a:srgbClr val="E6E6E6"/>
                </a:gs>
              </a:gsLst>
              <a:lin ang="0" scaled="1"/>
              <a:tileRect/>
            </a:gradFill>
            <a:ln>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pPr>
                <a:lnSpc>
                  <a:spcPct val="150000"/>
                </a:lnSpc>
                <a:buClr>
                  <a:srgbClr val="FF6600"/>
                </a:buClr>
                <a:buBlip>
                  <a:blip r:embed="rId4"/>
                </a:buBlip>
              </a:pPr>
              <a:r>
                <a:rPr lang="de-DE" sz="1600" dirty="0" smtClean="0"/>
                <a:t> </a:t>
              </a:r>
              <a:r>
                <a:rPr lang="de-DE" sz="1600" dirty="0" smtClean="0">
                  <a:solidFill>
                    <a:schemeClr val="tx1"/>
                  </a:solidFill>
                </a:rPr>
                <a:t>Landwirtschaft</a:t>
              </a:r>
            </a:p>
            <a:p>
              <a:pPr>
                <a:lnSpc>
                  <a:spcPct val="150000"/>
                </a:lnSpc>
                <a:buClr>
                  <a:srgbClr val="FF6600"/>
                </a:buClr>
                <a:buBlip>
                  <a:blip r:embed="rId4"/>
                </a:buBlip>
              </a:pPr>
              <a:r>
                <a:rPr lang="de-DE" sz="1600" dirty="0" smtClean="0">
                  <a:solidFill>
                    <a:schemeClr val="tx1"/>
                  </a:solidFill>
                </a:rPr>
                <a:t> Handarbeiten</a:t>
              </a:r>
            </a:p>
            <a:p>
              <a:pPr>
                <a:lnSpc>
                  <a:spcPct val="150000"/>
                </a:lnSpc>
                <a:buClr>
                  <a:srgbClr val="FF6600"/>
                </a:buClr>
                <a:buBlip>
                  <a:blip r:embed="rId4"/>
                </a:buBlip>
              </a:pPr>
              <a:r>
                <a:rPr lang="de-DE" sz="1600" dirty="0" smtClean="0">
                  <a:solidFill>
                    <a:schemeClr val="tx1"/>
                  </a:solidFill>
                </a:rPr>
                <a:t> Sozialpädagogische Betreuung</a:t>
              </a:r>
            </a:p>
            <a:p>
              <a:pPr>
                <a:lnSpc>
                  <a:spcPct val="150000"/>
                </a:lnSpc>
                <a:buClr>
                  <a:srgbClr val="FF6600"/>
                </a:buClr>
                <a:buBlip>
                  <a:blip r:embed="rId4"/>
                </a:buBlip>
              </a:pPr>
              <a:r>
                <a:rPr lang="de-DE" sz="1600" dirty="0" smtClean="0">
                  <a:solidFill>
                    <a:schemeClr val="tx1"/>
                  </a:solidFill>
                </a:rPr>
                <a:t> Zusammenarbeit mit lokalen Betrieben</a:t>
              </a:r>
            </a:p>
          </p:txBody>
        </p:sp>
        <p:sp>
          <p:nvSpPr>
            <p:cNvPr id="9" name="Abgerundetes Rechteck 8"/>
            <p:cNvSpPr/>
            <p:nvPr/>
          </p:nvSpPr>
          <p:spPr>
            <a:xfrm>
              <a:off x="2559372" y="1500180"/>
              <a:ext cx="2298380" cy="432000"/>
            </a:xfrm>
            <a:prstGeom prst="roundRect">
              <a:avLst>
                <a:gd name="adj" fmla="val 33107"/>
              </a:avLst>
            </a:prstGeom>
            <a:gradFill flip="none" rotWithShape="1">
              <a:gsLst>
                <a:gs pos="100000">
                  <a:srgbClr val="F47920"/>
                </a:gs>
                <a:gs pos="100000">
                  <a:srgbClr val="E6E6E6"/>
                </a:gs>
              </a:gsLst>
              <a:lin ang="0" scaled="1"/>
              <a:tileRect/>
            </a:gra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1"/>
                  </a:solidFill>
                </a:rPr>
                <a:t>Berufsausbildung</a:t>
              </a:r>
              <a:endParaRPr lang="de-DE" b="1" dirty="0">
                <a:solidFill>
                  <a:schemeClr val="tx1"/>
                </a:solidFill>
              </a:endParaRPr>
            </a:p>
          </p:txBody>
        </p:sp>
      </p:gr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10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2000"/>
                                        <p:tgtEl>
                                          <p:spTgt spid="15"/>
                                        </p:tgtEl>
                                      </p:cBhvr>
                                    </p:animEffect>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Abgerundetes Rechteck 14"/>
          <p:cNvSpPr/>
          <p:nvPr/>
        </p:nvSpPr>
        <p:spPr>
          <a:xfrm>
            <a:off x="5500694" y="763905"/>
            <a:ext cx="3643306" cy="324000"/>
          </a:xfrm>
          <a:prstGeom prst="roundRect">
            <a:avLst>
              <a:gd name="adj" fmla="val 33107"/>
            </a:avLst>
          </a:prstGeom>
          <a:gradFill flip="none" rotWithShape="1">
            <a:gsLst>
              <a:gs pos="0">
                <a:schemeClr val="tx1">
                  <a:alpha val="15000"/>
                </a:schemeClr>
              </a:gs>
              <a:gs pos="100000">
                <a:srgbClr val="E6E6E6"/>
              </a:gs>
            </a:gsLst>
            <a:lin ang="10800000" scaled="1"/>
            <a:tileRect/>
          </a:gra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dirty="0" smtClean="0">
                <a:solidFill>
                  <a:schemeClr val="tx1"/>
                </a:solidFill>
              </a:rPr>
              <a:t>Berufsausbildung</a:t>
            </a:r>
            <a:endParaRPr lang="de-DE" sz="1600" dirty="0">
              <a:solidFill>
                <a:schemeClr val="tx1"/>
              </a:solidFill>
            </a:endParaRPr>
          </a:p>
        </p:txBody>
      </p:sp>
      <p:grpSp>
        <p:nvGrpSpPr>
          <p:cNvPr id="2" name="Gruppieren 1"/>
          <p:cNvGrpSpPr>
            <a:grpSpLocks noChangeAspect="1"/>
          </p:cNvGrpSpPr>
          <p:nvPr/>
        </p:nvGrpSpPr>
        <p:grpSpPr>
          <a:xfrm>
            <a:off x="214283" y="214296"/>
            <a:ext cx="1571635" cy="324000"/>
            <a:chOff x="1142976" y="3214692"/>
            <a:chExt cx="2619393" cy="540000"/>
          </a:xfrm>
          <a:effectLst/>
        </p:grpSpPr>
        <p:sp>
          <p:nvSpPr>
            <p:cNvPr id="3" name="Abgerundetes Rechteck 2"/>
            <p:cNvSpPr/>
            <p:nvPr/>
          </p:nvSpPr>
          <p:spPr>
            <a:xfrm>
              <a:off x="1142976" y="3214692"/>
              <a:ext cx="2619393" cy="540000"/>
            </a:xfrm>
            <a:prstGeom prst="roundRect">
              <a:avLst>
                <a:gd name="adj" fmla="val 39036"/>
              </a:avLst>
            </a:prstGeom>
            <a:gradFill flip="none" rotWithShape="1">
              <a:gsLst>
                <a:gs pos="0">
                  <a:schemeClr val="tx1">
                    <a:alpha val="15000"/>
                  </a:schemeClr>
                </a:gs>
                <a:gs pos="50000">
                  <a:schemeClr val="accent1">
                    <a:shade val="67500"/>
                    <a:satMod val="115000"/>
                  </a:schemeClr>
                </a:gs>
                <a:gs pos="100000">
                  <a:schemeClr val="accent1">
                    <a:shade val="100000"/>
                    <a:satMod val="115000"/>
                  </a:schemeClr>
                </a:gs>
              </a:gsLst>
              <a:lin ang="10800000" scaled="1"/>
              <a:tileRect/>
            </a:gradFill>
            <a:ln>
              <a:gradFill>
                <a:gsLst>
                  <a:gs pos="0">
                    <a:schemeClr val="tx1">
                      <a:alpha val="15000"/>
                    </a:schemeClr>
                  </a:gs>
                  <a:gs pos="50000">
                    <a:schemeClr val="accent1">
                      <a:shade val="67500"/>
                      <a:satMod val="115000"/>
                    </a:schemeClr>
                  </a:gs>
                  <a:gs pos="100000">
                    <a:schemeClr val="accent1">
                      <a:shade val="100000"/>
                      <a:satMod val="115000"/>
                    </a:schemeClr>
                  </a:gs>
                </a:gsLst>
                <a:lin ang="5400000" scaled="0"/>
              </a:gra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r>
                <a:rPr lang="de-DE" sz="1600" b="1" dirty="0" smtClean="0">
                  <a:solidFill>
                    <a:schemeClr val="tx1"/>
                  </a:solidFill>
                </a:rPr>
                <a:t>   </a:t>
              </a:r>
              <a:r>
                <a:rPr lang="de-DE" sz="1200" dirty="0" smtClean="0">
                  <a:solidFill>
                    <a:schemeClr val="tx1"/>
                  </a:solidFill>
                </a:rPr>
                <a:t>Sternberg 2010</a:t>
              </a:r>
              <a:endParaRPr lang="de-DE" sz="1200" dirty="0">
                <a:solidFill>
                  <a:schemeClr val="tx1"/>
                </a:solidFill>
              </a:endParaRPr>
            </a:p>
          </p:txBody>
        </p:sp>
        <p:sp>
          <p:nvSpPr>
            <p:cNvPr id="4" name="Abgerundetes Rechteck 3"/>
            <p:cNvSpPr>
              <a:spLocks noChangeAspect="1"/>
            </p:cNvSpPr>
            <p:nvPr/>
          </p:nvSpPr>
          <p:spPr>
            <a:xfrm>
              <a:off x="1260000" y="3322692"/>
              <a:ext cx="324000" cy="324000"/>
            </a:xfrm>
            <a:prstGeom prst="roundRect">
              <a:avLst>
                <a:gd name="adj" fmla="val 38632"/>
              </a:avLst>
            </a:prstGeom>
            <a:solidFill>
              <a:srgbClr val="F47920"/>
            </a:solidFill>
            <a:ln>
              <a:gradFill>
                <a:gsLst>
                  <a:gs pos="0">
                    <a:schemeClr val="tx1">
                      <a:alpha val="15000"/>
                    </a:schemeClr>
                  </a:gs>
                  <a:gs pos="50000">
                    <a:schemeClr val="accent1">
                      <a:shade val="67500"/>
                      <a:satMod val="115000"/>
                    </a:schemeClr>
                  </a:gs>
                  <a:gs pos="100000">
                    <a:schemeClr val="accent1">
                      <a:shade val="100000"/>
                      <a:satMod val="115000"/>
                    </a:schemeClr>
                  </a:gs>
                </a:gsLst>
                <a:lin ang="5400000" scaled="0"/>
              </a:gradFill>
            </a:ln>
            <a:scene3d>
              <a:camera prst="orthographicFront"/>
              <a:lightRig rig="threePt" dir="t"/>
            </a:scene3d>
            <a:sp3d>
              <a:bevelT w="82550" prst="coolSlant"/>
            </a:sp3d>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ctr"/>
              <a:r>
                <a:rPr lang="de-DE" sz="1000" b="1" dirty="0" smtClean="0"/>
                <a:t>3</a:t>
              </a:r>
              <a:endParaRPr lang="de-DE" sz="1000" b="1" dirty="0"/>
            </a:p>
          </p:txBody>
        </p:sp>
      </p:grpSp>
      <p:pic>
        <p:nvPicPr>
          <p:cNvPr id="16" name="Grafik 15" descr="DSCI0093 gespiegelt.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7340738" y="763905"/>
            <a:ext cx="1803262" cy="1800000"/>
          </a:xfrm>
          <a:prstGeom prst="rect">
            <a:avLst/>
          </a:prstGeom>
          <a:effectLst>
            <a:outerShdw blurRad="50800" dist="38100" dir="18900000" algn="bl" rotWithShape="0">
              <a:prstClr val="black">
                <a:alpha val="40000"/>
              </a:prstClr>
            </a:outerShdw>
          </a:effectLst>
          <a:scene3d>
            <a:camera prst="orthographicFront"/>
            <a:lightRig rig="threePt" dir="t"/>
          </a:scene3d>
          <a:sp3d>
            <a:bevelT/>
          </a:sp3d>
        </p:spPr>
      </p:pic>
      <p:pic>
        <p:nvPicPr>
          <p:cNvPr id="8" name="Grafik 7" descr="DSCI0096.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642910" y="1584000"/>
            <a:ext cx="2877238" cy="2880000"/>
          </a:xfrm>
          <a:prstGeom prst="rect">
            <a:avLst/>
          </a:prstGeom>
          <a:effectLst>
            <a:outerShdw blurRad="50800" dist="38100" dir="18900000" algn="bl" rotWithShape="0">
              <a:prstClr val="black">
                <a:alpha val="40000"/>
              </a:prstClr>
            </a:outerShdw>
          </a:effectLst>
          <a:scene3d>
            <a:camera prst="orthographicFront"/>
            <a:lightRig rig="threePt" dir="t"/>
          </a:scene3d>
          <a:sp3d>
            <a:bevelT/>
          </a:sp3d>
        </p:spPr>
      </p:pic>
      <p:pic>
        <p:nvPicPr>
          <p:cNvPr id="1026" name="Picture 2" descr="E:\Niels Gärtner\Material - Sternberg\Sternberg 1000x1500\Sternberg - Berufsausbildung Landwirtschaft 01.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214810" y="1584000"/>
            <a:ext cx="2586929" cy="2880000"/>
          </a:xfrm>
          <a:prstGeom prst="rect">
            <a:avLst/>
          </a:prstGeom>
          <a:noFill/>
          <a:effectLst>
            <a:outerShdw blurRad="50800" dist="38100" dir="18900000" algn="bl" rotWithShape="0">
              <a:prstClr val="black">
                <a:alpha val="40000"/>
              </a:prstClr>
            </a:outerShdw>
          </a:effectLst>
          <a:scene3d>
            <a:camera prst="orthographicFront"/>
            <a:lightRig rig="threePt" dir="t"/>
          </a:scene3d>
          <a:sp3d>
            <a:bevelT/>
          </a:sp3d>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1000"/>
                                        <p:tgtEl>
                                          <p:spTgt spid="8"/>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wipe(up)">
                                      <p:cBhvr>
                                        <p:cTn id="11"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Abgerundetes Rechteck 14"/>
          <p:cNvSpPr/>
          <p:nvPr/>
        </p:nvSpPr>
        <p:spPr>
          <a:xfrm>
            <a:off x="5500694" y="763905"/>
            <a:ext cx="3643306" cy="324000"/>
          </a:xfrm>
          <a:prstGeom prst="roundRect">
            <a:avLst>
              <a:gd name="adj" fmla="val 33107"/>
            </a:avLst>
          </a:prstGeom>
          <a:gradFill flip="none" rotWithShape="1">
            <a:gsLst>
              <a:gs pos="0">
                <a:schemeClr val="tx1">
                  <a:alpha val="15000"/>
                </a:schemeClr>
              </a:gs>
              <a:gs pos="100000">
                <a:srgbClr val="E6E6E6"/>
              </a:gs>
            </a:gsLst>
            <a:lin ang="10800000" scaled="1"/>
            <a:tileRect/>
          </a:gra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dirty="0" smtClean="0">
                <a:solidFill>
                  <a:schemeClr val="tx1"/>
                </a:solidFill>
              </a:rPr>
              <a:t>Berufsausbildung</a:t>
            </a:r>
            <a:endParaRPr lang="de-DE" sz="1600" dirty="0">
              <a:solidFill>
                <a:schemeClr val="tx1"/>
              </a:solidFill>
            </a:endParaRPr>
          </a:p>
        </p:txBody>
      </p:sp>
      <p:grpSp>
        <p:nvGrpSpPr>
          <p:cNvPr id="2" name="Gruppieren 1"/>
          <p:cNvGrpSpPr>
            <a:grpSpLocks noChangeAspect="1"/>
          </p:cNvGrpSpPr>
          <p:nvPr/>
        </p:nvGrpSpPr>
        <p:grpSpPr>
          <a:xfrm>
            <a:off x="214283" y="214296"/>
            <a:ext cx="1571635" cy="324000"/>
            <a:chOff x="1142976" y="3214692"/>
            <a:chExt cx="2619393" cy="540000"/>
          </a:xfrm>
          <a:effectLst/>
        </p:grpSpPr>
        <p:sp>
          <p:nvSpPr>
            <p:cNvPr id="3" name="Abgerundetes Rechteck 2"/>
            <p:cNvSpPr/>
            <p:nvPr/>
          </p:nvSpPr>
          <p:spPr>
            <a:xfrm>
              <a:off x="1142976" y="3214692"/>
              <a:ext cx="2619393" cy="540000"/>
            </a:xfrm>
            <a:prstGeom prst="roundRect">
              <a:avLst>
                <a:gd name="adj" fmla="val 39036"/>
              </a:avLst>
            </a:prstGeom>
            <a:gradFill flip="none" rotWithShape="1">
              <a:gsLst>
                <a:gs pos="0">
                  <a:schemeClr val="tx1">
                    <a:alpha val="15000"/>
                  </a:schemeClr>
                </a:gs>
                <a:gs pos="50000">
                  <a:schemeClr val="accent1">
                    <a:shade val="67500"/>
                    <a:satMod val="115000"/>
                  </a:schemeClr>
                </a:gs>
                <a:gs pos="100000">
                  <a:schemeClr val="accent1">
                    <a:shade val="100000"/>
                    <a:satMod val="115000"/>
                  </a:schemeClr>
                </a:gs>
              </a:gsLst>
              <a:lin ang="10800000" scaled="1"/>
              <a:tileRect/>
            </a:gradFill>
            <a:ln>
              <a:gradFill>
                <a:gsLst>
                  <a:gs pos="0">
                    <a:schemeClr val="tx1">
                      <a:alpha val="15000"/>
                    </a:schemeClr>
                  </a:gs>
                  <a:gs pos="50000">
                    <a:schemeClr val="accent1">
                      <a:shade val="67500"/>
                      <a:satMod val="115000"/>
                    </a:schemeClr>
                  </a:gs>
                  <a:gs pos="100000">
                    <a:schemeClr val="accent1">
                      <a:shade val="100000"/>
                      <a:satMod val="115000"/>
                    </a:schemeClr>
                  </a:gs>
                </a:gsLst>
                <a:lin ang="5400000" scaled="0"/>
              </a:gra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r>
                <a:rPr lang="de-DE" sz="1600" b="1" dirty="0" smtClean="0">
                  <a:solidFill>
                    <a:schemeClr val="tx1"/>
                  </a:solidFill>
                </a:rPr>
                <a:t>   </a:t>
              </a:r>
              <a:r>
                <a:rPr lang="de-DE" sz="1200" dirty="0" smtClean="0">
                  <a:solidFill>
                    <a:schemeClr val="tx1"/>
                  </a:solidFill>
                </a:rPr>
                <a:t>Sternberg 2010</a:t>
              </a:r>
              <a:endParaRPr lang="de-DE" sz="1200" dirty="0">
                <a:solidFill>
                  <a:schemeClr val="tx1"/>
                </a:solidFill>
              </a:endParaRPr>
            </a:p>
          </p:txBody>
        </p:sp>
        <p:sp>
          <p:nvSpPr>
            <p:cNvPr id="4" name="Abgerundetes Rechteck 3"/>
            <p:cNvSpPr>
              <a:spLocks noChangeAspect="1"/>
            </p:cNvSpPr>
            <p:nvPr/>
          </p:nvSpPr>
          <p:spPr>
            <a:xfrm>
              <a:off x="1260000" y="3322692"/>
              <a:ext cx="324000" cy="324000"/>
            </a:xfrm>
            <a:prstGeom prst="roundRect">
              <a:avLst>
                <a:gd name="adj" fmla="val 38632"/>
              </a:avLst>
            </a:prstGeom>
            <a:solidFill>
              <a:srgbClr val="F47920"/>
            </a:solidFill>
            <a:ln>
              <a:gradFill>
                <a:gsLst>
                  <a:gs pos="0">
                    <a:schemeClr val="tx1">
                      <a:alpha val="15000"/>
                    </a:schemeClr>
                  </a:gs>
                  <a:gs pos="50000">
                    <a:schemeClr val="accent1">
                      <a:shade val="67500"/>
                      <a:satMod val="115000"/>
                    </a:schemeClr>
                  </a:gs>
                  <a:gs pos="100000">
                    <a:schemeClr val="accent1">
                      <a:shade val="100000"/>
                      <a:satMod val="115000"/>
                    </a:schemeClr>
                  </a:gs>
                </a:gsLst>
                <a:lin ang="5400000" scaled="0"/>
              </a:gradFill>
            </a:ln>
            <a:scene3d>
              <a:camera prst="orthographicFront"/>
              <a:lightRig rig="threePt" dir="t"/>
            </a:scene3d>
            <a:sp3d>
              <a:bevelT w="82550" prst="coolSlant"/>
            </a:sp3d>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ctr"/>
              <a:r>
                <a:rPr lang="de-DE" sz="1000" b="1" dirty="0" smtClean="0"/>
                <a:t>3</a:t>
              </a:r>
              <a:endParaRPr lang="de-DE" sz="1000" b="1" dirty="0"/>
            </a:p>
          </p:txBody>
        </p:sp>
      </p:grpSp>
      <p:pic>
        <p:nvPicPr>
          <p:cNvPr id="16" name="Grafik 15" descr="DSCI0093 gespiegelt.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7340738" y="763905"/>
            <a:ext cx="1803262" cy="1800000"/>
          </a:xfrm>
          <a:prstGeom prst="rect">
            <a:avLst/>
          </a:prstGeom>
          <a:effectLst>
            <a:outerShdw blurRad="50800" dist="38100" dir="18900000" algn="bl" rotWithShape="0">
              <a:prstClr val="black">
                <a:alpha val="40000"/>
              </a:prstClr>
            </a:outerShdw>
          </a:effectLst>
          <a:scene3d>
            <a:camera prst="orthographicFront"/>
            <a:lightRig rig="threePt" dir="t"/>
          </a:scene3d>
          <a:sp3d>
            <a:bevelT/>
          </a:sp3d>
        </p:spPr>
      </p:pic>
      <p:pic>
        <p:nvPicPr>
          <p:cNvPr id="7" name="Grafik 6" descr="693683822_ramala_briii_1-pg_24.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4000496" y="1584000"/>
            <a:ext cx="2879563" cy="2880000"/>
          </a:xfrm>
          <a:prstGeom prst="rect">
            <a:avLst/>
          </a:prstGeom>
          <a:effectLst>
            <a:outerShdw blurRad="50800" dist="38100" dir="18900000" algn="bl" rotWithShape="0">
              <a:prstClr val="black">
                <a:alpha val="40000"/>
              </a:prstClr>
            </a:outerShdw>
          </a:effectLst>
          <a:scene3d>
            <a:camera prst="orthographicFront"/>
            <a:lightRig rig="threePt" dir="t"/>
          </a:scene3d>
          <a:sp3d>
            <a:bevelT/>
          </a:sp3d>
        </p:spPr>
      </p:pic>
      <p:pic>
        <p:nvPicPr>
          <p:cNvPr id="2050" name="Picture 2" descr="E:\Niels Gärtner\Material - Sternberg\Bill Ray 2009\693684766_ramala_briii_1-pg_25.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48244" y="1584000"/>
            <a:ext cx="2880748" cy="2880000"/>
          </a:xfrm>
          <a:prstGeom prst="rect">
            <a:avLst/>
          </a:prstGeom>
          <a:noFill/>
          <a:effectLst>
            <a:outerShdw blurRad="50800" dist="38100" dir="18900000" algn="bl" rotWithShape="0">
              <a:prstClr val="black">
                <a:alpha val="40000"/>
              </a:prstClr>
            </a:outerShdw>
          </a:effectLst>
          <a:scene3d>
            <a:camera prst="orthographicFront"/>
            <a:lightRig rig="threePt" dir="t"/>
          </a:scene3d>
          <a:sp3d>
            <a:bevelT/>
          </a:sp3d>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up)">
                                      <p:cBhvr>
                                        <p:cTn id="7" dur="1000"/>
                                        <p:tgtEl>
                                          <p:spTgt spid="2050"/>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Abgerundetes Rechteck 14"/>
          <p:cNvSpPr/>
          <p:nvPr/>
        </p:nvSpPr>
        <p:spPr>
          <a:xfrm>
            <a:off x="5500694" y="763905"/>
            <a:ext cx="3643306" cy="324000"/>
          </a:xfrm>
          <a:prstGeom prst="roundRect">
            <a:avLst>
              <a:gd name="adj" fmla="val 33107"/>
            </a:avLst>
          </a:prstGeom>
          <a:gradFill flip="none" rotWithShape="1">
            <a:gsLst>
              <a:gs pos="0">
                <a:schemeClr val="tx1">
                  <a:alpha val="15000"/>
                </a:schemeClr>
              </a:gs>
              <a:gs pos="100000">
                <a:srgbClr val="E6E6E6"/>
              </a:gs>
            </a:gsLst>
            <a:lin ang="10800000" scaled="1"/>
            <a:tileRect/>
          </a:gra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dirty="0" smtClean="0">
                <a:solidFill>
                  <a:schemeClr val="tx1"/>
                </a:solidFill>
              </a:rPr>
              <a:t>Berufsausbildung</a:t>
            </a:r>
            <a:endParaRPr lang="de-DE" sz="1600" dirty="0">
              <a:solidFill>
                <a:schemeClr val="tx1"/>
              </a:solidFill>
            </a:endParaRPr>
          </a:p>
        </p:txBody>
      </p:sp>
      <p:grpSp>
        <p:nvGrpSpPr>
          <p:cNvPr id="2" name="Gruppieren 1"/>
          <p:cNvGrpSpPr>
            <a:grpSpLocks noChangeAspect="1"/>
          </p:cNvGrpSpPr>
          <p:nvPr/>
        </p:nvGrpSpPr>
        <p:grpSpPr>
          <a:xfrm>
            <a:off x="214283" y="214296"/>
            <a:ext cx="1571635" cy="324000"/>
            <a:chOff x="1142976" y="3214692"/>
            <a:chExt cx="2619393" cy="540000"/>
          </a:xfrm>
          <a:effectLst/>
        </p:grpSpPr>
        <p:sp>
          <p:nvSpPr>
            <p:cNvPr id="3" name="Abgerundetes Rechteck 2"/>
            <p:cNvSpPr/>
            <p:nvPr/>
          </p:nvSpPr>
          <p:spPr>
            <a:xfrm>
              <a:off x="1142976" y="3214692"/>
              <a:ext cx="2619393" cy="540000"/>
            </a:xfrm>
            <a:prstGeom prst="roundRect">
              <a:avLst>
                <a:gd name="adj" fmla="val 39036"/>
              </a:avLst>
            </a:prstGeom>
            <a:gradFill flip="none" rotWithShape="1">
              <a:gsLst>
                <a:gs pos="0">
                  <a:schemeClr val="tx1">
                    <a:alpha val="15000"/>
                  </a:schemeClr>
                </a:gs>
                <a:gs pos="50000">
                  <a:schemeClr val="accent1">
                    <a:shade val="67500"/>
                    <a:satMod val="115000"/>
                  </a:schemeClr>
                </a:gs>
                <a:gs pos="100000">
                  <a:schemeClr val="accent1">
                    <a:shade val="100000"/>
                    <a:satMod val="115000"/>
                  </a:schemeClr>
                </a:gs>
              </a:gsLst>
              <a:lin ang="10800000" scaled="1"/>
              <a:tileRect/>
            </a:gradFill>
            <a:ln>
              <a:gradFill>
                <a:gsLst>
                  <a:gs pos="0">
                    <a:schemeClr val="tx1">
                      <a:alpha val="15000"/>
                    </a:schemeClr>
                  </a:gs>
                  <a:gs pos="50000">
                    <a:schemeClr val="accent1">
                      <a:shade val="67500"/>
                      <a:satMod val="115000"/>
                    </a:schemeClr>
                  </a:gs>
                  <a:gs pos="100000">
                    <a:schemeClr val="accent1">
                      <a:shade val="100000"/>
                      <a:satMod val="115000"/>
                    </a:schemeClr>
                  </a:gs>
                </a:gsLst>
                <a:lin ang="5400000" scaled="0"/>
              </a:gra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r>
                <a:rPr lang="de-DE" sz="1600" b="1" dirty="0" smtClean="0">
                  <a:solidFill>
                    <a:schemeClr val="tx1"/>
                  </a:solidFill>
                </a:rPr>
                <a:t>   </a:t>
              </a:r>
              <a:r>
                <a:rPr lang="de-DE" sz="1200" dirty="0" smtClean="0">
                  <a:solidFill>
                    <a:schemeClr val="tx1"/>
                  </a:solidFill>
                </a:rPr>
                <a:t>Sternberg 2010</a:t>
              </a:r>
              <a:endParaRPr lang="de-DE" sz="1200" dirty="0">
                <a:solidFill>
                  <a:schemeClr val="tx1"/>
                </a:solidFill>
              </a:endParaRPr>
            </a:p>
          </p:txBody>
        </p:sp>
        <p:sp>
          <p:nvSpPr>
            <p:cNvPr id="4" name="Abgerundetes Rechteck 3"/>
            <p:cNvSpPr>
              <a:spLocks noChangeAspect="1"/>
            </p:cNvSpPr>
            <p:nvPr/>
          </p:nvSpPr>
          <p:spPr>
            <a:xfrm>
              <a:off x="1260000" y="3322692"/>
              <a:ext cx="324000" cy="324000"/>
            </a:xfrm>
            <a:prstGeom prst="roundRect">
              <a:avLst>
                <a:gd name="adj" fmla="val 38632"/>
              </a:avLst>
            </a:prstGeom>
            <a:solidFill>
              <a:srgbClr val="F47920"/>
            </a:solidFill>
            <a:ln>
              <a:gradFill>
                <a:gsLst>
                  <a:gs pos="0">
                    <a:schemeClr val="tx1">
                      <a:alpha val="15000"/>
                    </a:schemeClr>
                  </a:gs>
                  <a:gs pos="50000">
                    <a:schemeClr val="accent1">
                      <a:shade val="67500"/>
                      <a:satMod val="115000"/>
                    </a:schemeClr>
                  </a:gs>
                  <a:gs pos="100000">
                    <a:schemeClr val="accent1">
                      <a:shade val="100000"/>
                      <a:satMod val="115000"/>
                    </a:schemeClr>
                  </a:gs>
                </a:gsLst>
                <a:lin ang="5400000" scaled="0"/>
              </a:gradFill>
            </a:ln>
            <a:scene3d>
              <a:camera prst="orthographicFront"/>
              <a:lightRig rig="threePt" dir="t"/>
            </a:scene3d>
            <a:sp3d>
              <a:bevelT w="82550" prst="coolSlant"/>
            </a:sp3d>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ctr"/>
              <a:r>
                <a:rPr lang="de-DE" sz="1000" b="1" dirty="0" smtClean="0"/>
                <a:t>3</a:t>
              </a:r>
              <a:endParaRPr lang="de-DE" sz="1000" b="1" dirty="0"/>
            </a:p>
          </p:txBody>
        </p:sp>
      </p:grpSp>
      <p:pic>
        <p:nvPicPr>
          <p:cNvPr id="16" name="Grafik 15" descr="DSCI0093 gespiegelt.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7340738" y="763905"/>
            <a:ext cx="1803262" cy="1800000"/>
          </a:xfrm>
          <a:prstGeom prst="rect">
            <a:avLst/>
          </a:prstGeom>
          <a:effectLst>
            <a:outerShdw blurRad="50800" dist="38100" dir="18900000" algn="bl" rotWithShape="0">
              <a:prstClr val="black">
                <a:alpha val="40000"/>
              </a:prstClr>
            </a:outerShdw>
          </a:effectLst>
          <a:scene3d>
            <a:camera prst="orthographicFront"/>
            <a:lightRig rig="threePt" dir="t"/>
          </a:scene3d>
          <a:sp3d>
            <a:bevelT/>
          </a:sp3d>
        </p:spPr>
      </p:pic>
      <p:pic>
        <p:nvPicPr>
          <p:cNvPr id="3077" name="Picture 5" descr="E:\Niels Gärtner\Material - Sternberg\Sternberg April_Mai_09_Henne\DSCI0137.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643306" y="1584000"/>
            <a:ext cx="3357586" cy="2880000"/>
          </a:xfrm>
          <a:prstGeom prst="rect">
            <a:avLst/>
          </a:prstGeom>
          <a:noFill/>
          <a:effectLst>
            <a:outerShdw blurRad="50800" dist="38100" dir="18900000" algn="bl" rotWithShape="0">
              <a:prstClr val="black">
                <a:alpha val="40000"/>
              </a:prstClr>
            </a:outerShdw>
          </a:effectLst>
          <a:scene3d>
            <a:camera prst="orthographicFront"/>
            <a:lightRig rig="threePt" dir="t"/>
          </a:scene3d>
          <a:sp3d>
            <a:bevelT/>
          </a:sp3d>
        </p:spPr>
      </p:pic>
      <p:pic>
        <p:nvPicPr>
          <p:cNvPr id="3078" name="Picture 6" descr="E:\Niels Gärtner\Material - Sternberg\Sternberg April_Mai_09_Henne\DSCI0150.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57158" y="1584000"/>
            <a:ext cx="2883601" cy="2880000"/>
          </a:xfrm>
          <a:prstGeom prst="rect">
            <a:avLst/>
          </a:prstGeom>
          <a:noFill/>
          <a:effectLst>
            <a:outerShdw blurRad="50800" dist="38100" dir="18900000" algn="bl" rotWithShape="0">
              <a:prstClr val="black">
                <a:alpha val="40000"/>
              </a:prstClr>
            </a:outerShdw>
          </a:effectLst>
          <a:scene3d>
            <a:camera prst="orthographicFront"/>
            <a:lightRig rig="threePt" dir="t"/>
          </a:scene3d>
          <a:sp3d>
            <a:bevelT/>
          </a:sp3d>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78"/>
                                        </p:tgtEl>
                                        <p:attrNameLst>
                                          <p:attrName>style.visibility</p:attrName>
                                        </p:attrNameLst>
                                      </p:cBhvr>
                                      <p:to>
                                        <p:strVal val="visible"/>
                                      </p:to>
                                    </p:set>
                                    <p:animEffect transition="in" filter="wipe(up)">
                                      <p:cBhvr>
                                        <p:cTn id="7" dur="1000"/>
                                        <p:tgtEl>
                                          <p:spTgt spid="3078"/>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077"/>
                                        </p:tgtEl>
                                        <p:attrNameLst>
                                          <p:attrName>style.visibility</p:attrName>
                                        </p:attrNameLst>
                                      </p:cBhvr>
                                      <p:to>
                                        <p:strVal val="visible"/>
                                      </p:to>
                                    </p:set>
                                    <p:animEffect transition="in" filter="wipe(up)">
                                      <p:cBhvr>
                                        <p:cTn id="11" dur="10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bgerundetes Rechteck 13"/>
          <p:cNvSpPr/>
          <p:nvPr/>
        </p:nvSpPr>
        <p:spPr>
          <a:xfrm>
            <a:off x="5929322" y="4788000"/>
            <a:ext cx="3071802" cy="324000"/>
          </a:xfrm>
          <a:prstGeom prst="roundRect">
            <a:avLst>
              <a:gd name="adj" fmla="val 33107"/>
            </a:avLst>
          </a:prstGeom>
          <a:gradFill flip="none" rotWithShape="1">
            <a:gsLst>
              <a:gs pos="0">
                <a:schemeClr val="tx1">
                  <a:alpha val="15000"/>
                </a:schemeClr>
              </a:gs>
              <a:gs pos="100000">
                <a:srgbClr val="E6E6E6"/>
              </a:gs>
            </a:gsLst>
            <a:lin ang="10800000" scaled="1"/>
            <a:tileRect/>
          </a:gra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dirty="0" smtClean="0">
                <a:solidFill>
                  <a:schemeClr val="tx1"/>
                </a:solidFill>
              </a:rPr>
              <a:t>Kindergarten</a:t>
            </a:r>
            <a:endParaRPr lang="de-DE" sz="1600" dirty="0">
              <a:solidFill>
                <a:schemeClr val="tx1"/>
              </a:solidFill>
            </a:endParaRPr>
          </a:p>
        </p:txBody>
      </p:sp>
      <p:grpSp>
        <p:nvGrpSpPr>
          <p:cNvPr id="2" name="Gruppieren 1"/>
          <p:cNvGrpSpPr>
            <a:grpSpLocks noChangeAspect="1"/>
          </p:cNvGrpSpPr>
          <p:nvPr/>
        </p:nvGrpSpPr>
        <p:grpSpPr>
          <a:xfrm>
            <a:off x="214283" y="214296"/>
            <a:ext cx="1571635" cy="324000"/>
            <a:chOff x="1142976" y="3214692"/>
            <a:chExt cx="2619393" cy="540000"/>
          </a:xfrm>
          <a:effectLst/>
        </p:grpSpPr>
        <p:sp>
          <p:nvSpPr>
            <p:cNvPr id="3" name="Abgerundetes Rechteck 2"/>
            <p:cNvSpPr/>
            <p:nvPr/>
          </p:nvSpPr>
          <p:spPr>
            <a:xfrm>
              <a:off x="1142976" y="3214692"/>
              <a:ext cx="2619393" cy="540000"/>
            </a:xfrm>
            <a:prstGeom prst="roundRect">
              <a:avLst>
                <a:gd name="adj" fmla="val 39036"/>
              </a:avLst>
            </a:prstGeom>
            <a:gradFill flip="none" rotWithShape="1">
              <a:gsLst>
                <a:gs pos="0">
                  <a:schemeClr val="tx1">
                    <a:alpha val="15000"/>
                  </a:schemeClr>
                </a:gs>
                <a:gs pos="50000">
                  <a:schemeClr val="accent1">
                    <a:shade val="67500"/>
                    <a:satMod val="115000"/>
                  </a:schemeClr>
                </a:gs>
                <a:gs pos="100000">
                  <a:schemeClr val="accent1">
                    <a:shade val="100000"/>
                    <a:satMod val="115000"/>
                  </a:schemeClr>
                </a:gs>
              </a:gsLst>
              <a:lin ang="10800000" scaled="1"/>
              <a:tileRect/>
            </a:gradFill>
            <a:ln>
              <a:gradFill>
                <a:gsLst>
                  <a:gs pos="0">
                    <a:schemeClr val="tx1">
                      <a:alpha val="15000"/>
                    </a:schemeClr>
                  </a:gs>
                  <a:gs pos="50000">
                    <a:schemeClr val="accent1">
                      <a:shade val="67500"/>
                      <a:satMod val="115000"/>
                    </a:schemeClr>
                  </a:gs>
                  <a:gs pos="100000">
                    <a:schemeClr val="accent1">
                      <a:shade val="100000"/>
                      <a:satMod val="115000"/>
                    </a:schemeClr>
                  </a:gs>
                </a:gsLst>
                <a:lin ang="5400000" scaled="0"/>
              </a:gra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r>
                <a:rPr lang="de-DE" sz="1600" b="1" dirty="0" smtClean="0">
                  <a:solidFill>
                    <a:schemeClr val="tx1"/>
                  </a:solidFill>
                </a:rPr>
                <a:t>   </a:t>
              </a:r>
              <a:r>
                <a:rPr lang="de-DE" sz="1200" dirty="0" smtClean="0">
                  <a:solidFill>
                    <a:schemeClr val="tx1"/>
                  </a:solidFill>
                </a:rPr>
                <a:t>Sternberg 2010</a:t>
              </a:r>
              <a:endParaRPr lang="de-DE" sz="1200" dirty="0">
                <a:solidFill>
                  <a:schemeClr val="tx1"/>
                </a:solidFill>
              </a:endParaRPr>
            </a:p>
          </p:txBody>
        </p:sp>
        <p:sp>
          <p:nvSpPr>
            <p:cNvPr id="4" name="Abgerundetes Rechteck 3"/>
            <p:cNvSpPr>
              <a:spLocks noChangeAspect="1"/>
            </p:cNvSpPr>
            <p:nvPr/>
          </p:nvSpPr>
          <p:spPr>
            <a:xfrm>
              <a:off x="1260000" y="3322692"/>
              <a:ext cx="324000" cy="324000"/>
            </a:xfrm>
            <a:prstGeom prst="roundRect">
              <a:avLst>
                <a:gd name="adj" fmla="val 38632"/>
              </a:avLst>
            </a:prstGeom>
            <a:solidFill>
              <a:srgbClr val="F47920"/>
            </a:solidFill>
            <a:ln>
              <a:gradFill>
                <a:gsLst>
                  <a:gs pos="0">
                    <a:schemeClr val="tx1">
                      <a:alpha val="15000"/>
                    </a:schemeClr>
                  </a:gs>
                  <a:gs pos="50000">
                    <a:schemeClr val="accent1">
                      <a:shade val="67500"/>
                      <a:satMod val="115000"/>
                    </a:schemeClr>
                  </a:gs>
                  <a:gs pos="100000">
                    <a:schemeClr val="accent1">
                      <a:shade val="100000"/>
                      <a:satMod val="115000"/>
                    </a:schemeClr>
                  </a:gs>
                </a:gsLst>
                <a:lin ang="5400000" scaled="0"/>
              </a:gradFill>
            </a:ln>
            <a:scene3d>
              <a:camera prst="orthographicFront"/>
              <a:lightRig rig="threePt" dir="t"/>
            </a:scene3d>
            <a:sp3d>
              <a:bevelT w="82550" prst="coolSlant"/>
            </a:sp3d>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ctr"/>
              <a:r>
                <a:rPr lang="de-DE" sz="1000" b="1" dirty="0" smtClean="0"/>
                <a:t>3</a:t>
              </a:r>
              <a:endParaRPr lang="de-DE" sz="1000" b="1" dirty="0"/>
            </a:p>
          </p:txBody>
        </p:sp>
      </p:grpSp>
      <p:pic>
        <p:nvPicPr>
          <p:cNvPr id="12" name="Grafik 11" descr="Sternberg 025 Kindergarten.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7339722" y="3343500"/>
            <a:ext cx="1804278" cy="1800000"/>
          </a:xfrm>
          <a:prstGeom prst="rect">
            <a:avLst/>
          </a:prstGeom>
          <a:effectLst>
            <a:outerShdw blurRad="50800" dist="38100" dir="18900000" algn="bl" rotWithShape="0">
              <a:prstClr val="black">
                <a:alpha val="40000"/>
              </a:prstClr>
            </a:outerShdw>
          </a:effectLst>
          <a:scene3d>
            <a:camera prst="orthographicFront"/>
            <a:lightRig rig="threePt" dir="t"/>
          </a:scene3d>
          <a:sp3d>
            <a:bevelT/>
          </a:sp3d>
        </p:spPr>
      </p:pic>
      <p:grpSp>
        <p:nvGrpSpPr>
          <p:cNvPr id="7" name="Gruppieren 6"/>
          <p:cNvGrpSpPr/>
          <p:nvPr/>
        </p:nvGrpSpPr>
        <p:grpSpPr>
          <a:xfrm>
            <a:off x="1214414" y="1500180"/>
            <a:ext cx="5298776" cy="2214578"/>
            <a:chOff x="2559372" y="1500180"/>
            <a:chExt cx="5298776" cy="2214578"/>
          </a:xfrm>
        </p:grpSpPr>
        <p:sp>
          <p:nvSpPr>
            <p:cNvPr id="8" name="Abgerundetes Rechteck 7"/>
            <p:cNvSpPr/>
            <p:nvPr/>
          </p:nvSpPr>
          <p:spPr>
            <a:xfrm>
              <a:off x="2928926" y="1714494"/>
              <a:ext cx="4929222" cy="2000264"/>
            </a:xfrm>
            <a:prstGeom prst="roundRect">
              <a:avLst>
                <a:gd name="adj" fmla="val 23085"/>
              </a:avLst>
            </a:prstGeom>
            <a:gradFill flip="none" rotWithShape="1">
              <a:gsLst>
                <a:gs pos="0">
                  <a:schemeClr val="tx1">
                    <a:alpha val="15000"/>
                  </a:schemeClr>
                </a:gs>
                <a:gs pos="100000">
                  <a:srgbClr val="E6E6E6"/>
                </a:gs>
              </a:gsLst>
              <a:lin ang="0" scaled="1"/>
              <a:tileRect/>
            </a:gradFill>
            <a:ln>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pPr>
                <a:lnSpc>
                  <a:spcPct val="150000"/>
                </a:lnSpc>
                <a:buClr>
                  <a:srgbClr val="FF6600"/>
                </a:buClr>
                <a:buBlip>
                  <a:blip r:embed="rId4"/>
                </a:buBlip>
              </a:pPr>
              <a:r>
                <a:rPr lang="de-DE" sz="1600" dirty="0" smtClean="0"/>
                <a:t> </a:t>
              </a:r>
              <a:r>
                <a:rPr lang="de-DE" sz="1600" dirty="0" smtClean="0">
                  <a:solidFill>
                    <a:schemeClr val="tx1"/>
                  </a:solidFill>
                </a:rPr>
                <a:t>integrativ</a:t>
              </a:r>
            </a:p>
            <a:p>
              <a:pPr>
                <a:lnSpc>
                  <a:spcPct val="150000"/>
                </a:lnSpc>
                <a:buClr>
                  <a:srgbClr val="FF6600"/>
                </a:buClr>
                <a:buBlip>
                  <a:blip r:embed="rId4"/>
                </a:buBlip>
              </a:pPr>
              <a:r>
                <a:rPr lang="de-DE" sz="1600" dirty="0" smtClean="0">
                  <a:solidFill>
                    <a:schemeClr val="tx1"/>
                  </a:solidFill>
                </a:rPr>
                <a:t> international</a:t>
              </a:r>
            </a:p>
            <a:p>
              <a:pPr>
                <a:lnSpc>
                  <a:spcPct val="150000"/>
                </a:lnSpc>
                <a:buClr>
                  <a:srgbClr val="FF6600"/>
                </a:buClr>
                <a:buBlip>
                  <a:blip r:embed="rId4"/>
                </a:buBlip>
              </a:pPr>
              <a:r>
                <a:rPr lang="de-DE" sz="1600" dirty="0" smtClean="0">
                  <a:solidFill>
                    <a:schemeClr val="tx1"/>
                  </a:solidFill>
                </a:rPr>
                <a:t> interreligiös</a:t>
              </a:r>
            </a:p>
            <a:p>
              <a:pPr>
                <a:lnSpc>
                  <a:spcPct val="150000"/>
                </a:lnSpc>
                <a:buClr>
                  <a:srgbClr val="FF6600"/>
                </a:buClr>
                <a:buBlip>
                  <a:blip r:embed="rId4"/>
                </a:buBlip>
              </a:pPr>
              <a:r>
                <a:rPr lang="de-DE" sz="1600" dirty="0" smtClean="0">
                  <a:solidFill>
                    <a:schemeClr val="tx1"/>
                  </a:solidFill>
                </a:rPr>
                <a:t> Zusammenarbeit mit Institutionen</a:t>
              </a:r>
            </a:p>
          </p:txBody>
        </p:sp>
        <p:sp>
          <p:nvSpPr>
            <p:cNvPr id="9" name="Abgerundetes Rechteck 8"/>
            <p:cNvSpPr/>
            <p:nvPr/>
          </p:nvSpPr>
          <p:spPr>
            <a:xfrm>
              <a:off x="2559372" y="1500180"/>
              <a:ext cx="1857388" cy="432000"/>
            </a:xfrm>
            <a:prstGeom prst="roundRect">
              <a:avLst>
                <a:gd name="adj" fmla="val 33107"/>
              </a:avLst>
            </a:prstGeom>
            <a:gradFill flip="none" rotWithShape="1">
              <a:gsLst>
                <a:gs pos="100000">
                  <a:srgbClr val="F47920"/>
                </a:gs>
                <a:gs pos="100000">
                  <a:srgbClr val="E6E6E6"/>
                </a:gs>
              </a:gsLst>
              <a:lin ang="0" scaled="1"/>
              <a:tileRect/>
            </a:gra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1"/>
                  </a:solidFill>
                </a:rPr>
                <a:t>Kindergarten</a:t>
              </a:r>
              <a:endParaRPr lang="de-DE" b="1" dirty="0">
                <a:solidFill>
                  <a:schemeClr val="tx1"/>
                </a:solidFill>
              </a:endParaRPr>
            </a:p>
          </p:txBody>
        </p:sp>
      </p:gr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10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2000"/>
                                        <p:tgtEl>
                                          <p:spTgt spid="14"/>
                                        </p:tgtEl>
                                      </p:cBhvr>
                                    </p:animEffect>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uppieren 15"/>
          <p:cNvGrpSpPr/>
          <p:nvPr/>
        </p:nvGrpSpPr>
        <p:grpSpPr>
          <a:xfrm>
            <a:off x="4786314" y="1631816"/>
            <a:ext cx="4680000" cy="540000"/>
            <a:chOff x="1142976" y="3214692"/>
            <a:chExt cx="4680000" cy="540000"/>
          </a:xfrm>
        </p:grpSpPr>
        <p:sp>
          <p:nvSpPr>
            <p:cNvPr id="14" name="Abgerundetes Rechteck 13"/>
            <p:cNvSpPr/>
            <p:nvPr/>
          </p:nvSpPr>
          <p:spPr>
            <a:xfrm>
              <a:off x="1142976" y="3214692"/>
              <a:ext cx="4680000" cy="540000"/>
            </a:xfrm>
            <a:prstGeom prst="roundRect">
              <a:avLst>
                <a:gd name="adj" fmla="val 39036"/>
              </a:avLst>
            </a:prstGeom>
            <a:gradFill flip="none" rotWithShape="1">
              <a:gsLst>
                <a:gs pos="0">
                  <a:schemeClr val="tx1">
                    <a:alpha val="15000"/>
                  </a:schemeClr>
                </a:gs>
                <a:gs pos="50000">
                  <a:schemeClr val="accent1">
                    <a:shade val="67500"/>
                    <a:satMod val="115000"/>
                  </a:schemeClr>
                </a:gs>
                <a:gs pos="100000">
                  <a:schemeClr val="accent1">
                    <a:shade val="100000"/>
                    <a:satMod val="115000"/>
                  </a:schemeClr>
                </a:gs>
              </a:gsLst>
              <a:lin ang="10800000" scaled="1"/>
              <a:tileRect/>
            </a:gradFill>
            <a:ln>
              <a:gradFill>
                <a:gsLst>
                  <a:gs pos="0">
                    <a:schemeClr val="tx1">
                      <a:alpha val="15000"/>
                    </a:schemeClr>
                  </a:gs>
                  <a:gs pos="50000">
                    <a:schemeClr val="accent1">
                      <a:shade val="67500"/>
                      <a:satMod val="115000"/>
                    </a:schemeClr>
                  </a:gs>
                  <a:gs pos="100000">
                    <a:schemeClr val="accent1">
                      <a:shade val="100000"/>
                      <a:satMod val="115000"/>
                    </a:schemeClr>
                  </a:gs>
                </a:gsLst>
                <a:lin ang="5400000" scaled="0"/>
              </a:gra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b="1" dirty="0" smtClean="0">
                  <a:solidFill>
                    <a:schemeClr val="tx1"/>
                  </a:solidFill>
                </a:rPr>
                <a:t>      </a:t>
              </a:r>
              <a:r>
                <a:rPr lang="de-DE" sz="2000" dirty="0" smtClean="0">
                  <a:solidFill>
                    <a:schemeClr val="tx1"/>
                  </a:solidFill>
                </a:rPr>
                <a:t>Vorgeschichte</a:t>
              </a:r>
              <a:endParaRPr lang="de-DE" sz="2000" dirty="0">
                <a:solidFill>
                  <a:schemeClr val="tx1"/>
                </a:solidFill>
              </a:endParaRPr>
            </a:p>
          </p:txBody>
        </p:sp>
        <p:sp>
          <p:nvSpPr>
            <p:cNvPr id="15" name="Abgerundetes Rechteck 14"/>
            <p:cNvSpPr>
              <a:spLocks noChangeAspect="1"/>
            </p:cNvSpPr>
            <p:nvPr/>
          </p:nvSpPr>
          <p:spPr>
            <a:xfrm>
              <a:off x="1260000" y="3322692"/>
              <a:ext cx="324000" cy="324000"/>
            </a:xfrm>
            <a:prstGeom prst="roundRect">
              <a:avLst>
                <a:gd name="adj" fmla="val 38632"/>
              </a:avLst>
            </a:prstGeom>
            <a:solidFill>
              <a:srgbClr val="F47920"/>
            </a:solidFill>
            <a:ln>
              <a:noFill/>
            </a:ln>
            <a:scene3d>
              <a:camera prst="orthographicFront"/>
              <a:lightRig rig="threePt" dir="t"/>
            </a:scene3d>
            <a:sp3d>
              <a:bevelT w="825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smtClean="0"/>
                <a:t>1</a:t>
              </a:r>
              <a:endParaRPr lang="de-DE" sz="1600" b="1" dirty="0"/>
            </a:p>
          </p:txBody>
        </p:sp>
      </p:grpSp>
      <p:sp>
        <p:nvSpPr>
          <p:cNvPr id="17" name="Titel 1"/>
          <p:cNvSpPr txBox="1">
            <a:spLocks/>
          </p:cNvSpPr>
          <p:nvPr/>
        </p:nvSpPr>
        <p:spPr>
          <a:xfrm>
            <a:off x="2285984" y="857238"/>
            <a:ext cx="4429156" cy="642942"/>
          </a:xfrm>
          <a:prstGeom prst="rect">
            <a:avLst/>
          </a:prstGeom>
          <a:effectLst/>
        </p:spPr>
        <p:txBody>
          <a:bodyPr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800" b="1" i="0" u="none" strike="noStrike" kern="0" cap="none" spc="0" normalizeH="0" baseline="0" noProof="0" dirty="0" smtClean="0">
                <a:ln>
                  <a:noFill/>
                </a:ln>
                <a:solidFill>
                  <a:schemeClr val="tx2"/>
                </a:solidFill>
                <a:effectLst/>
                <a:uLnTx/>
                <a:uFillTx/>
                <a:latin typeface="+mj-lt"/>
                <a:ea typeface="+mj-ea"/>
                <a:cs typeface="+mj-cs"/>
              </a:rPr>
              <a:t>50 Jahre Sternberg</a:t>
            </a:r>
            <a:endParaRPr kumimoji="0" lang="de-DE" sz="2800" b="1" i="0" u="none" strike="noStrike" kern="0" cap="none" spc="0" normalizeH="0" baseline="0" noProof="0" dirty="0">
              <a:ln>
                <a:noFill/>
              </a:ln>
              <a:solidFill>
                <a:schemeClr val="tx2"/>
              </a:solidFill>
              <a:effectLst/>
              <a:uLnTx/>
              <a:uFillTx/>
              <a:latin typeface="+mj-lt"/>
              <a:ea typeface="+mj-ea"/>
              <a:cs typeface="+mj-cs"/>
            </a:endParaRPr>
          </a:p>
        </p:txBody>
      </p:sp>
      <p:grpSp>
        <p:nvGrpSpPr>
          <p:cNvPr id="18" name="Gruppieren 17"/>
          <p:cNvGrpSpPr/>
          <p:nvPr/>
        </p:nvGrpSpPr>
        <p:grpSpPr>
          <a:xfrm>
            <a:off x="5607851" y="2801816"/>
            <a:ext cx="4680000" cy="540000"/>
            <a:chOff x="1142976" y="3214692"/>
            <a:chExt cx="4680000" cy="540000"/>
          </a:xfrm>
        </p:grpSpPr>
        <p:sp>
          <p:nvSpPr>
            <p:cNvPr id="19" name="Abgerundetes Rechteck 18"/>
            <p:cNvSpPr/>
            <p:nvPr/>
          </p:nvSpPr>
          <p:spPr>
            <a:xfrm>
              <a:off x="1142976" y="3214692"/>
              <a:ext cx="4680000" cy="540000"/>
            </a:xfrm>
            <a:prstGeom prst="roundRect">
              <a:avLst>
                <a:gd name="adj" fmla="val 39036"/>
              </a:avLst>
            </a:prstGeom>
            <a:gradFill flip="none" rotWithShape="1">
              <a:gsLst>
                <a:gs pos="0">
                  <a:schemeClr val="tx1">
                    <a:alpha val="15000"/>
                  </a:schemeClr>
                </a:gs>
                <a:gs pos="50000">
                  <a:schemeClr val="accent1">
                    <a:shade val="67500"/>
                    <a:satMod val="115000"/>
                  </a:schemeClr>
                </a:gs>
                <a:gs pos="100000">
                  <a:schemeClr val="accent1">
                    <a:shade val="100000"/>
                    <a:satMod val="115000"/>
                  </a:schemeClr>
                </a:gs>
              </a:gsLst>
              <a:lin ang="10800000" scaled="1"/>
              <a:tileRect/>
            </a:gradFill>
            <a:ln>
              <a:gradFill>
                <a:gsLst>
                  <a:gs pos="0">
                    <a:schemeClr val="tx1">
                      <a:alpha val="15000"/>
                    </a:schemeClr>
                  </a:gs>
                  <a:gs pos="50000">
                    <a:schemeClr val="accent1">
                      <a:shade val="67500"/>
                      <a:satMod val="115000"/>
                    </a:schemeClr>
                  </a:gs>
                  <a:gs pos="100000">
                    <a:schemeClr val="accent1">
                      <a:shade val="100000"/>
                      <a:satMod val="115000"/>
                    </a:schemeClr>
                  </a:gs>
                </a:gsLst>
                <a:lin ang="5400000" scaled="0"/>
              </a:gra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b="1" dirty="0" smtClean="0">
                  <a:solidFill>
                    <a:schemeClr val="tx1"/>
                  </a:solidFill>
                </a:rPr>
                <a:t>      </a:t>
              </a:r>
              <a:r>
                <a:rPr lang="de-DE" sz="2000" dirty="0" smtClean="0">
                  <a:solidFill>
                    <a:schemeClr val="tx1"/>
                  </a:solidFill>
                </a:rPr>
                <a:t>wechselvolle Jahre</a:t>
              </a:r>
              <a:endParaRPr lang="de-DE" sz="2000" dirty="0">
                <a:solidFill>
                  <a:schemeClr val="tx1"/>
                </a:solidFill>
              </a:endParaRPr>
            </a:p>
          </p:txBody>
        </p:sp>
        <p:sp>
          <p:nvSpPr>
            <p:cNvPr id="20" name="Abgerundetes Rechteck 19"/>
            <p:cNvSpPr>
              <a:spLocks noChangeAspect="1"/>
            </p:cNvSpPr>
            <p:nvPr/>
          </p:nvSpPr>
          <p:spPr>
            <a:xfrm>
              <a:off x="1260000" y="3322692"/>
              <a:ext cx="324000" cy="324000"/>
            </a:xfrm>
            <a:prstGeom prst="roundRect">
              <a:avLst>
                <a:gd name="adj" fmla="val 38632"/>
              </a:avLst>
            </a:prstGeom>
            <a:solidFill>
              <a:srgbClr val="F47920"/>
            </a:solidFill>
            <a:ln>
              <a:noFill/>
            </a:ln>
            <a:scene3d>
              <a:camera prst="orthographicFront"/>
              <a:lightRig rig="threePt" dir="t"/>
            </a:scene3d>
            <a:sp3d>
              <a:bevelT w="825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smtClean="0"/>
                <a:t>2</a:t>
              </a:r>
              <a:endParaRPr lang="de-DE" sz="1600" b="1" dirty="0"/>
            </a:p>
          </p:txBody>
        </p:sp>
      </p:grpSp>
      <p:grpSp>
        <p:nvGrpSpPr>
          <p:cNvPr id="21" name="Gruppieren 20"/>
          <p:cNvGrpSpPr/>
          <p:nvPr/>
        </p:nvGrpSpPr>
        <p:grpSpPr>
          <a:xfrm>
            <a:off x="6429388" y="3971816"/>
            <a:ext cx="4680000" cy="540000"/>
            <a:chOff x="1142976" y="3214692"/>
            <a:chExt cx="4680000" cy="540000"/>
          </a:xfrm>
        </p:grpSpPr>
        <p:sp>
          <p:nvSpPr>
            <p:cNvPr id="22" name="Abgerundetes Rechteck 21"/>
            <p:cNvSpPr/>
            <p:nvPr/>
          </p:nvSpPr>
          <p:spPr>
            <a:xfrm>
              <a:off x="1142976" y="3214692"/>
              <a:ext cx="4680000" cy="540000"/>
            </a:xfrm>
            <a:prstGeom prst="roundRect">
              <a:avLst>
                <a:gd name="adj" fmla="val 39036"/>
              </a:avLst>
            </a:prstGeom>
            <a:gradFill flip="none" rotWithShape="1">
              <a:gsLst>
                <a:gs pos="0">
                  <a:schemeClr val="tx1">
                    <a:alpha val="15000"/>
                  </a:schemeClr>
                </a:gs>
                <a:gs pos="50000">
                  <a:schemeClr val="accent1">
                    <a:shade val="67500"/>
                    <a:satMod val="115000"/>
                  </a:schemeClr>
                </a:gs>
                <a:gs pos="100000">
                  <a:schemeClr val="accent1">
                    <a:shade val="100000"/>
                    <a:satMod val="115000"/>
                  </a:schemeClr>
                </a:gs>
              </a:gsLst>
              <a:lin ang="10800000" scaled="1"/>
              <a:tileRect/>
            </a:gradFill>
            <a:ln>
              <a:gradFill>
                <a:gsLst>
                  <a:gs pos="0">
                    <a:schemeClr val="tx1">
                      <a:alpha val="15000"/>
                    </a:schemeClr>
                  </a:gs>
                  <a:gs pos="50000">
                    <a:schemeClr val="accent1">
                      <a:shade val="67500"/>
                      <a:satMod val="115000"/>
                    </a:schemeClr>
                  </a:gs>
                  <a:gs pos="100000">
                    <a:schemeClr val="accent1">
                      <a:shade val="100000"/>
                      <a:satMod val="115000"/>
                    </a:schemeClr>
                  </a:gs>
                </a:gsLst>
                <a:lin ang="5400000" scaled="0"/>
              </a:gra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b="1" dirty="0" smtClean="0">
                  <a:solidFill>
                    <a:schemeClr val="tx1"/>
                  </a:solidFill>
                </a:rPr>
                <a:t>      </a:t>
              </a:r>
              <a:r>
                <a:rPr lang="de-DE" sz="2000" dirty="0" smtClean="0">
                  <a:solidFill>
                    <a:schemeClr val="tx1"/>
                  </a:solidFill>
                </a:rPr>
                <a:t>Sternberg 2010</a:t>
              </a:r>
              <a:endParaRPr lang="de-DE" sz="2000" dirty="0">
                <a:solidFill>
                  <a:schemeClr val="tx1"/>
                </a:solidFill>
              </a:endParaRPr>
            </a:p>
          </p:txBody>
        </p:sp>
        <p:sp>
          <p:nvSpPr>
            <p:cNvPr id="23" name="Abgerundetes Rechteck 22"/>
            <p:cNvSpPr>
              <a:spLocks noChangeAspect="1"/>
            </p:cNvSpPr>
            <p:nvPr/>
          </p:nvSpPr>
          <p:spPr>
            <a:xfrm>
              <a:off x="1260000" y="3322692"/>
              <a:ext cx="324000" cy="324000"/>
            </a:xfrm>
            <a:prstGeom prst="roundRect">
              <a:avLst>
                <a:gd name="adj" fmla="val 38632"/>
              </a:avLst>
            </a:prstGeom>
            <a:solidFill>
              <a:srgbClr val="F47920"/>
            </a:solidFill>
            <a:ln>
              <a:noFill/>
            </a:ln>
            <a:scene3d>
              <a:camera prst="orthographicFront"/>
              <a:lightRig rig="threePt" dir="t"/>
            </a:scene3d>
            <a:sp3d>
              <a:bevelT w="825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smtClean="0"/>
                <a:t>3</a:t>
              </a:r>
              <a:endParaRPr lang="de-DE" sz="1600" b="1" dirty="0"/>
            </a:p>
          </p:txBody>
        </p:sp>
      </p:grpSp>
      <p:pic>
        <p:nvPicPr>
          <p:cNvPr id="24" name="Inhaltsplatzhalter 6" descr="Star Mountain 1960.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8596" y="1631816"/>
            <a:ext cx="2025500" cy="1440000"/>
          </a:xfrm>
          <a:prstGeom prst="rect">
            <a:avLst/>
          </a:prstGeom>
          <a:effectLst>
            <a:outerShdw blurRad="50800" dist="38100" dir="18900000" algn="bl" rotWithShape="0">
              <a:prstClr val="black">
                <a:alpha val="40000"/>
              </a:prstClr>
            </a:outerShdw>
          </a:effectLst>
          <a:scene3d>
            <a:camera prst="orthographicFront"/>
            <a:lightRig rig="threePt" dir="t"/>
          </a:scene3d>
          <a:sp3d>
            <a:bevelT/>
            <a:bevelB/>
          </a:sp3d>
        </p:spPr>
      </p:pic>
      <p:pic>
        <p:nvPicPr>
          <p:cNvPr id="25" name="Inhaltsplatzhalter 11" descr="Sternberg 007 - Überblick.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2448000" y="3071816"/>
            <a:ext cx="2023100" cy="1440000"/>
          </a:xfrm>
          <a:prstGeom prst="rect">
            <a:avLst/>
          </a:prstGeom>
          <a:effectLst>
            <a:outerShdw blurRad="50800" dist="38100" dir="18900000" algn="bl" rotWithShape="0">
              <a:prstClr val="black">
                <a:alpha val="40000"/>
              </a:prstClr>
            </a:outerShdw>
          </a:effectLst>
          <a:scene3d>
            <a:camera prst="orthographicFront"/>
            <a:lightRig rig="threePt" dir="t"/>
          </a:scene3d>
          <a:sp3d>
            <a:bevelT/>
          </a:sp3d>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24"/>
                                        </p:tgtEl>
                                        <p:attrNameLst>
                                          <p:attrName>style.visibility</p:attrName>
                                        </p:attrNameLst>
                                      </p:cBhvr>
                                      <p:to>
                                        <p:strVal val="visible"/>
                                      </p:to>
                                    </p:set>
                                    <p:anim calcmode="lin" valueType="num">
                                      <p:cBhvr>
                                        <p:cTn id="7" dur="1000" fill="hold"/>
                                        <p:tgtEl>
                                          <p:spTgt spid="24"/>
                                        </p:tgtEl>
                                        <p:attrNameLst>
                                          <p:attrName>ppt_w</p:attrName>
                                        </p:attrNameLst>
                                      </p:cBhvr>
                                      <p:tavLst>
                                        <p:tav tm="0">
                                          <p:val>
                                            <p:fltVal val="0"/>
                                          </p:val>
                                        </p:tav>
                                        <p:tav tm="100000">
                                          <p:val>
                                            <p:strVal val="#ppt_w"/>
                                          </p:val>
                                        </p:tav>
                                      </p:tavLst>
                                    </p:anim>
                                    <p:anim calcmode="lin" valueType="num">
                                      <p:cBhvr>
                                        <p:cTn id="8" dur="1000" fill="hold"/>
                                        <p:tgtEl>
                                          <p:spTgt spid="24"/>
                                        </p:tgtEl>
                                        <p:attrNameLst>
                                          <p:attrName>ppt_h</p:attrName>
                                        </p:attrNameLst>
                                      </p:cBhvr>
                                      <p:tavLst>
                                        <p:tav tm="0">
                                          <p:val>
                                            <p:fltVal val="0"/>
                                          </p:val>
                                        </p:tav>
                                        <p:tav tm="100000">
                                          <p:val>
                                            <p:strVal val="#ppt_h"/>
                                          </p:val>
                                        </p:tav>
                                      </p:tavLst>
                                    </p:anim>
                                    <p:anim calcmode="lin" valueType="num">
                                      <p:cBhvr>
                                        <p:cTn id="9" dur="1000" fill="hold"/>
                                        <p:tgtEl>
                                          <p:spTgt spid="24"/>
                                        </p:tgtEl>
                                        <p:attrNameLst>
                                          <p:attrName>style.rotation</p:attrName>
                                        </p:attrNameLst>
                                      </p:cBhvr>
                                      <p:tavLst>
                                        <p:tav tm="0">
                                          <p:val>
                                            <p:fltVal val="90"/>
                                          </p:val>
                                        </p:tav>
                                        <p:tav tm="100000">
                                          <p:val>
                                            <p:fltVal val="0"/>
                                          </p:val>
                                        </p:tav>
                                      </p:tavLst>
                                    </p:anim>
                                    <p:animEffect transition="in" filter="fade">
                                      <p:cBhvr>
                                        <p:cTn id="10" dur="1000"/>
                                        <p:tgtEl>
                                          <p:spTgt spid="24"/>
                                        </p:tgtEl>
                                      </p:cBhvr>
                                    </p:animEffect>
                                  </p:childTnLst>
                                </p:cTn>
                              </p:par>
                            </p:childTnLst>
                          </p:cTn>
                        </p:par>
                        <p:par>
                          <p:cTn id="11" fill="hold">
                            <p:stCondLst>
                              <p:cond delay="1000"/>
                            </p:stCondLst>
                            <p:childTnLst>
                              <p:par>
                                <p:cTn id="12" presetID="31" presetClass="entr" presetSubtype="0" fill="hold" nodeType="afterEffect">
                                  <p:stCondLst>
                                    <p:cond delay="0"/>
                                  </p:stCondLst>
                                  <p:iterate type="lt">
                                    <p:tmPct val="5000"/>
                                  </p:iterate>
                                  <p:childTnLst>
                                    <p:set>
                                      <p:cBhvr>
                                        <p:cTn id="13" dur="1" fill="hold">
                                          <p:stCondLst>
                                            <p:cond delay="0"/>
                                          </p:stCondLst>
                                        </p:cTn>
                                        <p:tgtEl>
                                          <p:spTgt spid="25"/>
                                        </p:tgtEl>
                                        <p:attrNameLst>
                                          <p:attrName>style.visibility</p:attrName>
                                        </p:attrNameLst>
                                      </p:cBhvr>
                                      <p:to>
                                        <p:strVal val="visible"/>
                                      </p:to>
                                    </p:set>
                                    <p:anim calcmode="lin" valueType="num">
                                      <p:cBhvr>
                                        <p:cTn id="14" dur="1000" fill="hold"/>
                                        <p:tgtEl>
                                          <p:spTgt spid="25"/>
                                        </p:tgtEl>
                                        <p:attrNameLst>
                                          <p:attrName>ppt_w</p:attrName>
                                        </p:attrNameLst>
                                      </p:cBhvr>
                                      <p:tavLst>
                                        <p:tav tm="0">
                                          <p:val>
                                            <p:fltVal val="0"/>
                                          </p:val>
                                        </p:tav>
                                        <p:tav tm="100000">
                                          <p:val>
                                            <p:strVal val="#ppt_w"/>
                                          </p:val>
                                        </p:tav>
                                      </p:tavLst>
                                    </p:anim>
                                    <p:anim calcmode="lin" valueType="num">
                                      <p:cBhvr>
                                        <p:cTn id="15" dur="1000" fill="hold"/>
                                        <p:tgtEl>
                                          <p:spTgt spid="25"/>
                                        </p:tgtEl>
                                        <p:attrNameLst>
                                          <p:attrName>ppt_h</p:attrName>
                                        </p:attrNameLst>
                                      </p:cBhvr>
                                      <p:tavLst>
                                        <p:tav tm="0">
                                          <p:val>
                                            <p:fltVal val="0"/>
                                          </p:val>
                                        </p:tav>
                                        <p:tav tm="100000">
                                          <p:val>
                                            <p:strVal val="#ppt_h"/>
                                          </p:val>
                                        </p:tav>
                                      </p:tavLst>
                                    </p:anim>
                                    <p:anim calcmode="lin" valueType="num">
                                      <p:cBhvr>
                                        <p:cTn id="16" dur="1000" fill="hold"/>
                                        <p:tgtEl>
                                          <p:spTgt spid="25"/>
                                        </p:tgtEl>
                                        <p:attrNameLst>
                                          <p:attrName>style.rotation</p:attrName>
                                        </p:attrNameLst>
                                      </p:cBhvr>
                                      <p:tavLst>
                                        <p:tav tm="0">
                                          <p:val>
                                            <p:fltVal val="90"/>
                                          </p:val>
                                        </p:tav>
                                        <p:tav tm="100000">
                                          <p:val>
                                            <p:fltVal val="0"/>
                                          </p:val>
                                        </p:tav>
                                      </p:tavLst>
                                    </p:anim>
                                    <p:animEffect transition="in" filter="fade">
                                      <p:cBhvr>
                                        <p:cTn id="17" dur="1000"/>
                                        <p:tgtEl>
                                          <p:spTgt spid="25"/>
                                        </p:tgtEl>
                                      </p:cBhvr>
                                    </p:animEffect>
                                  </p:childTnLst>
                                </p:cTn>
                              </p:par>
                            </p:childTnLst>
                          </p:cTn>
                        </p:par>
                        <p:par>
                          <p:cTn id="18" fill="hold">
                            <p:stCondLst>
                              <p:cond delay="2000"/>
                            </p:stCondLst>
                            <p:childTnLst>
                              <p:par>
                                <p:cTn id="19" presetID="2" presetClass="entr" presetSubtype="2" fill="hold" nodeType="afterEffect">
                                  <p:stCondLst>
                                    <p:cond delay="200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1000" fill="hold"/>
                                        <p:tgtEl>
                                          <p:spTgt spid="16"/>
                                        </p:tgtEl>
                                        <p:attrNameLst>
                                          <p:attrName>ppt_x</p:attrName>
                                        </p:attrNameLst>
                                      </p:cBhvr>
                                      <p:tavLst>
                                        <p:tav tm="0">
                                          <p:val>
                                            <p:strVal val="1+#ppt_w/2"/>
                                          </p:val>
                                        </p:tav>
                                        <p:tav tm="100000">
                                          <p:val>
                                            <p:strVal val="#ppt_x"/>
                                          </p:val>
                                        </p:tav>
                                      </p:tavLst>
                                    </p:anim>
                                    <p:anim calcmode="lin" valueType="num">
                                      <p:cBhvr additive="base">
                                        <p:cTn id="22" dur="1000" fill="hold"/>
                                        <p:tgtEl>
                                          <p:spTgt spid="16"/>
                                        </p:tgtEl>
                                        <p:attrNameLst>
                                          <p:attrName>ppt_y</p:attrName>
                                        </p:attrNameLst>
                                      </p:cBhvr>
                                      <p:tavLst>
                                        <p:tav tm="0">
                                          <p:val>
                                            <p:strVal val="#ppt_y"/>
                                          </p:val>
                                        </p:tav>
                                        <p:tav tm="100000">
                                          <p:val>
                                            <p:strVal val="#ppt_y"/>
                                          </p:val>
                                        </p:tav>
                                      </p:tavLst>
                                    </p:anim>
                                  </p:childTnLst>
                                </p:cTn>
                              </p:par>
                            </p:childTnLst>
                          </p:cTn>
                        </p:par>
                        <p:par>
                          <p:cTn id="23" fill="hold">
                            <p:stCondLst>
                              <p:cond delay="5000"/>
                            </p:stCondLst>
                            <p:childTnLst>
                              <p:par>
                                <p:cTn id="24" presetID="2" presetClass="entr" presetSubtype="2"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additive="base">
                                        <p:cTn id="26" dur="1000" fill="hold"/>
                                        <p:tgtEl>
                                          <p:spTgt spid="18"/>
                                        </p:tgtEl>
                                        <p:attrNameLst>
                                          <p:attrName>ppt_x</p:attrName>
                                        </p:attrNameLst>
                                      </p:cBhvr>
                                      <p:tavLst>
                                        <p:tav tm="0">
                                          <p:val>
                                            <p:strVal val="1+#ppt_w/2"/>
                                          </p:val>
                                        </p:tav>
                                        <p:tav tm="100000">
                                          <p:val>
                                            <p:strVal val="#ppt_x"/>
                                          </p:val>
                                        </p:tav>
                                      </p:tavLst>
                                    </p:anim>
                                    <p:anim calcmode="lin" valueType="num">
                                      <p:cBhvr additive="base">
                                        <p:cTn id="27" dur="1000" fill="hold"/>
                                        <p:tgtEl>
                                          <p:spTgt spid="18"/>
                                        </p:tgtEl>
                                        <p:attrNameLst>
                                          <p:attrName>ppt_y</p:attrName>
                                        </p:attrNameLst>
                                      </p:cBhvr>
                                      <p:tavLst>
                                        <p:tav tm="0">
                                          <p:val>
                                            <p:strVal val="#ppt_y"/>
                                          </p:val>
                                        </p:tav>
                                        <p:tav tm="100000">
                                          <p:val>
                                            <p:strVal val="#ppt_y"/>
                                          </p:val>
                                        </p:tav>
                                      </p:tavLst>
                                    </p:anim>
                                  </p:childTnLst>
                                </p:cTn>
                              </p:par>
                            </p:childTnLst>
                          </p:cTn>
                        </p:par>
                        <p:par>
                          <p:cTn id="28" fill="hold">
                            <p:stCondLst>
                              <p:cond delay="6000"/>
                            </p:stCondLst>
                            <p:childTnLst>
                              <p:par>
                                <p:cTn id="29" presetID="2" presetClass="entr" presetSubtype="2" fill="hold"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1000" fill="hold"/>
                                        <p:tgtEl>
                                          <p:spTgt spid="21"/>
                                        </p:tgtEl>
                                        <p:attrNameLst>
                                          <p:attrName>ppt_x</p:attrName>
                                        </p:attrNameLst>
                                      </p:cBhvr>
                                      <p:tavLst>
                                        <p:tav tm="0">
                                          <p:val>
                                            <p:strVal val="1+#ppt_w/2"/>
                                          </p:val>
                                        </p:tav>
                                        <p:tav tm="100000">
                                          <p:val>
                                            <p:strVal val="#ppt_x"/>
                                          </p:val>
                                        </p:tav>
                                      </p:tavLst>
                                    </p:anim>
                                    <p:anim calcmode="lin" valueType="num">
                                      <p:cBhvr additive="base">
                                        <p:cTn id="32" dur="10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bgerundetes Rechteck 13"/>
          <p:cNvSpPr/>
          <p:nvPr/>
        </p:nvSpPr>
        <p:spPr>
          <a:xfrm>
            <a:off x="5929322" y="4788000"/>
            <a:ext cx="3071802" cy="324000"/>
          </a:xfrm>
          <a:prstGeom prst="roundRect">
            <a:avLst>
              <a:gd name="adj" fmla="val 33107"/>
            </a:avLst>
          </a:prstGeom>
          <a:gradFill flip="none" rotWithShape="1">
            <a:gsLst>
              <a:gs pos="0">
                <a:schemeClr val="tx1">
                  <a:alpha val="15000"/>
                </a:schemeClr>
              </a:gs>
              <a:gs pos="100000">
                <a:srgbClr val="E6E6E6"/>
              </a:gs>
            </a:gsLst>
            <a:lin ang="10800000" scaled="1"/>
            <a:tileRect/>
          </a:gra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dirty="0" smtClean="0">
                <a:solidFill>
                  <a:schemeClr val="tx1"/>
                </a:solidFill>
              </a:rPr>
              <a:t>Kindergarten</a:t>
            </a:r>
            <a:endParaRPr lang="de-DE" sz="1600" dirty="0">
              <a:solidFill>
                <a:schemeClr val="tx1"/>
              </a:solidFill>
            </a:endParaRPr>
          </a:p>
        </p:txBody>
      </p:sp>
      <p:grpSp>
        <p:nvGrpSpPr>
          <p:cNvPr id="2" name="Gruppieren 1"/>
          <p:cNvGrpSpPr>
            <a:grpSpLocks noChangeAspect="1"/>
          </p:cNvGrpSpPr>
          <p:nvPr/>
        </p:nvGrpSpPr>
        <p:grpSpPr>
          <a:xfrm>
            <a:off x="214283" y="214296"/>
            <a:ext cx="1571635" cy="324000"/>
            <a:chOff x="1142976" y="3214692"/>
            <a:chExt cx="2619393" cy="540000"/>
          </a:xfrm>
          <a:effectLst/>
        </p:grpSpPr>
        <p:sp>
          <p:nvSpPr>
            <p:cNvPr id="3" name="Abgerundetes Rechteck 2"/>
            <p:cNvSpPr/>
            <p:nvPr/>
          </p:nvSpPr>
          <p:spPr>
            <a:xfrm>
              <a:off x="1142976" y="3214692"/>
              <a:ext cx="2619393" cy="540000"/>
            </a:xfrm>
            <a:prstGeom prst="roundRect">
              <a:avLst>
                <a:gd name="adj" fmla="val 39036"/>
              </a:avLst>
            </a:prstGeom>
            <a:gradFill flip="none" rotWithShape="1">
              <a:gsLst>
                <a:gs pos="0">
                  <a:schemeClr val="tx1">
                    <a:alpha val="15000"/>
                  </a:schemeClr>
                </a:gs>
                <a:gs pos="50000">
                  <a:schemeClr val="accent1">
                    <a:shade val="67500"/>
                    <a:satMod val="115000"/>
                  </a:schemeClr>
                </a:gs>
                <a:gs pos="100000">
                  <a:schemeClr val="accent1">
                    <a:shade val="100000"/>
                    <a:satMod val="115000"/>
                  </a:schemeClr>
                </a:gs>
              </a:gsLst>
              <a:lin ang="10800000" scaled="1"/>
              <a:tileRect/>
            </a:gradFill>
            <a:ln>
              <a:gradFill>
                <a:gsLst>
                  <a:gs pos="0">
                    <a:schemeClr val="tx1">
                      <a:alpha val="15000"/>
                    </a:schemeClr>
                  </a:gs>
                  <a:gs pos="50000">
                    <a:schemeClr val="accent1">
                      <a:shade val="67500"/>
                      <a:satMod val="115000"/>
                    </a:schemeClr>
                  </a:gs>
                  <a:gs pos="100000">
                    <a:schemeClr val="accent1">
                      <a:shade val="100000"/>
                      <a:satMod val="115000"/>
                    </a:schemeClr>
                  </a:gs>
                </a:gsLst>
                <a:lin ang="5400000" scaled="0"/>
              </a:gra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r>
                <a:rPr lang="de-DE" sz="1600" b="1" dirty="0" smtClean="0">
                  <a:solidFill>
                    <a:schemeClr val="tx1"/>
                  </a:solidFill>
                </a:rPr>
                <a:t>   </a:t>
              </a:r>
              <a:r>
                <a:rPr lang="de-DE" sz="1200" dirty="0" smtClean="0">
                  <a:solidFill>
                    <a:schemeClr val="tx1"/>
                  </a:solidFill>
                </a:rPr>
                <a:t>Sternberg 2010</a:t>
              </a:r>
              <a:endParaRPr lang="de-DE" sz="1200" dirty="0">
                <a:solidFill>
                  <a:schemeClr val="tx1"/>
                </a:solidFill>
              </a:endParaRPr>
            </a:p>
          </p:txBody>
        </p:sp>
        <p:sp>
          <p:nvSpPr>
            <p:cNvPr id="4" name="Abgerundetes Rechteck 3"/>
            <p:cNvSpPr>
              <a:spLocks noChangeAspect="1"/>
            </p:cNvSpPr>
            <p:nvPr/>
          </p:nvSpPr>
          <p:spPr>
            <a:xfrm>
              <a:off x="1260000" y="3322692"/>
              <a:ext cx="324000" cy="324000"/>
            </a:xfrm>
            <a:prstGeom prst="roundRect">
              <a:avLst>
                <a:gd name="adj" fmla="val 38632"/>
              </a:avLst>
            </a:prstGeom>
            <a:solidFill>
              <a:srgbClr val="F47920"/>
            </a:solidFill>
            <a:ln>
              <a:gradFill>
                <a:gsLst>
                  <a:gs pos="0">
                    <a:schemeClr val="tx1">
                      <a:alpha val="15000"/>
                    </a:schemeClr>
                  </a:gs>
                  <a:gs pos="50000">
                    <a:schemeClr val="accent1">
                      <a:shade val="67500"/>
                      <a:satMod val="115000"/>
                    </a:schemeClr>
                  </a:gs>
                  <a:gs pos="100000">
                    <a:schemeClr val="accent1">
                      <a:shade val="100000"/>
                      <a:satMod val="115000"/>
                    </a:schemeClr>
                  </a:gs>
                </a:gsLst>
                <a:lin ang="5400000" scaled="0"/>
              </a:gradFill>
            </a:ln>
            <a:scene3d>
              <a:camera prst="orthographicFront"/>
              <a:lightRig rig="threePt" dir="t"/>
            </a:scene3d>
            <a:sp3d>
              <a:bevelT w="82550" prst="coolSlant"/>
            </a:sp3d>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ctr"/>
              <a:r>
                <a:rPr lang="de-DE" sz="1000" b="1" dirty="0" smtClean="0"/>
                <a:t>3</a:t>
              </a:r>
              <a:endParaRPr lang="de-DE" sz="1000" b="1" dirty="0"/>
            </a:p>
          </p:txBody>
        </p:sp>
      </p:grpSp>
      <p:pic>
        <p:nvPicPr>
          <p:cNvPr id="12" name="Grafik 11" descr="Sternberg 025 Kindergarten.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7339722" y="3343500"/>
            <a:ext cx="1804278" cy="1800000"/>
          </a:xfrm>
          <a:prstGeom prst="rect">
            <a:avLst/>
          </a:prstGeom>
          <a:effectLst>
            <a:outerShdw blurRad="50800" dist="38100" dir="18900000" algn="bl" rotWithShape="0">
              <a:prstClr val="black">
                <a:alpha val="40000"/>
              </a:prstClr>
            </a:outerShdw>
          </a:effectLst>
          <a:scene3d>
            <a:camera prst="orthographicFront"/>
            <a:lightRig rig="threePt" dir="t"/>
          </a:scene3d>
          <a:sp3d>
            <a:bevelT/>
          </a:sp3d>
        </p:spPr>
      </p:pic>
      <p:pic>
        <p:nvPicPr>
          <p:cNvPr id="7" name="Grafik 6" descr="693667507_ramala_briii_1-pg_7.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571472" y="1263600"/>
            <a:ext cx="2879730" cy="2880000"/>
          </a:xfrm>
          <a:prstGeom prst="rect">
            <a:avLst/>
          </a:prstGeom>
          <a:effectLst>
            <a:outerShdw blurRad="50800" dist="38100" dir="18900000" algn="bl" rotWithShape="0">
              <a:prstClr val="black">
                <a:alpha val="40000"/>
              </a:prstClr>
            </a:outerShdw>
          </a:effectLst>
          <a:scene3d>
            <a:camera prst="orthographicFront"/>
            <a:lightRig rig="threePt" dir="t"/>
          </a:scene3d>
          <a:sp3d>
            <a:bevelT/>
          </a:sp3d>
        </p:spPr>
      </p:pic>
      <p:pic>
        <p:nvPicPr>
          <p:cNvPr id="8" name="Grafik 7" descr="Sternberg 029 Kindergarten.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3929058" y="1263600"/>
            <a:ext cx="2882925" cy="2880000"/>
          </a:xfrm>
          <a:prstGeom prst="rect">
            <a:avLst/>
          </a:prstGeom>
          <a:effectLst>
            <a:outerShdw blurRad="50800" dist="38100" dir="18900000" algn="bl" rotWithShape="0">
              <a:prstClr val="black">
                <a:alpha val="40000"/>
              </a:prstClr>
            </a:outerShdw>
          </a:effectLst>
          <a:scene3d>
            <a:camera prst="orthographicFront"/>
            <a:lightRig rig="threePt" dir="t"/>
          </a:scene3d>
          <a:sp3d>
            <a:bevelT/>
          </a:sp3d>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bgerundetes Rechteck 13"/>
          <p:cNvSpPr/>
          <p:nvPr/>
        </p:nvSpPr>
        <p:spPr>
          <a:xfrm>
            <a:off x="5929322" y="4788000"/>
            <a:ext cx="3071802" cy="324000"/>
          </a:xfrm>
          <a:prstGeom prst="roundRect">
            <a:avLst>
              <a:gd name="adj" fmla="val 33107"/>
            </a:avLst>
          </a:prstGeom>
          <a:gradFill flip="none" rotWithShape="1">
            <a:gsLst>
              <a:gs pos="0">
                <a:schemeClr val="tx1">
                  <a:alpha val="15000"/>
                </a:schemeClr>
              </a:gs>
              <a:gs pos="100000">
                <a:srgbClr val="E6E6E6"/>
              </a:gs>
            </a:gsLst>
            <a:lin ang="10800000" scaled="1"/>
            <a:tileRect/>
          </a:gra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dirty="0" smtClean="0">
                <a:solidFill>
                  <a:schemeClr val="tx1"/>
                </a:solidFill>
              </a:rPr>
              <a:t>Kindergarten</a:t>
            </a:r>
            <a:endParaRPr lang="de-DE" sz="1600" dirty="0">
              <a:solidFill>
                <a:schemeClr val="tx1"/>
              </a:solidFill>
            </a:endParaRPr>
          </a:p>
        </p:txBody>
      </p:sp>
      <p:grpSp>
        <p:nvGrpSpPr>
          <p:cNvPr id="2" name="Gruppieren 1"/>
          <p:cNvGrpSpPr>
            <a:grpSpLocks noChangeAspect="1"/>
          </p:cNvGrpSpPr>
          <p:nvPr/>
        </p:nvGrpSpPr>
        <p:grpSpPr>
          <a:xfrm>
            <a:off x="214283" y="214296"/>
            <a:ext cx="1571635" cy="324000"/>
            <a:chOff x="1142976" y="3214692"/>
            <a:chExt cx="2619393" cy="540000"/>
          </a:xfrm>
          <a:effectLst/>
        </p:grpSpPr>
        <p:sp>
          <p:nvSpPr>
            <p:cNvPr id="3" name="Abgerundetes Rechteck 2"/>
            <p:cNvSpPr/>
            <p:nvPr/>
          </p:nvSpPr>
          <p:spPr>
            <a:xfrm>
              <a:off x="1142976" y="3214692"/>
              <a:ext cx="2619393" cy="540000"/>
            </a:xfrm>
            <a:prstGeom prst="roundRect">
              <a:avLst>
                <a:gd name="adj" fmla="val 39036"/>
              </a:avLst>
            </a:prstGeom>
            <a:gradFill flip="none" rotWithShape="1">
              <a:gsLst>
                <a:gs pos="0">
                  <a:schemeClr val="tx1">
                    <a:alpha val="15000"/>
                  </a:schemeClr>
                </a:gs>
                <a:gs pos="50000">
                  <a:schemeClr val="accent1">
                    <a:shade val="67500"/>
                    <a:satMod val="115000"/>
                  </a:schemeClr>
                </a:gs>
                <a:gs pos="100000">
                  <a:schemeClr val="accent1">
                    <a:shade val="100000"/>
                    <a:satMod val="115000"/>
                  </a:schemeClr>
                </a:gs>
              </a:gsLst>
              <a:lin ang="10800000" scaled="1"/>
              <a:tileRect/>
            </a:gradFill>
            <a:ln>
              <a:gradFill>
                <a:gsLst>
                  <a:gs pos="0">
                    <a:schemeClr val="tx1">
                      <a:alpha val="15000"/>
                    </a:schemeClr>
                  </a:gs>
                  <a:gs pos="50000">
                    <a:schemeClr val="accent1">
                      <a:shade val="67500"/>
                      <a:satMod val="115000"/>
                    </a:schemeClr>
                  </a:gs>
                  <a:gs pos="100000">
                    <a:schemeClr val="accent1">
                      <a:shade val="100000"/>
                      <a:satMod val="115000"/>
                    </a:schemeClr>
                  </a:gs>
                </a:gsLst>
                <a:lin ang="5400000" scaled="0"/>
              </a:gra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r>
                <a:rPr lang="de-DE" sz="1600" b="1" dirty="0" smtClean="0">
                  <a:solidFill>
                    <a:schemeClr val="tx1"/>
                  </a:solidFill>
                </a:rPr>
                <a:t>   </a:t>
              </a:r>
              <a:r>
                <a:rPr lang="de-DE" sz="1200" dirty="0" smtClean="0">
                  <a:solidFill>
                    <a:schemeClr val="tx1"/>
                  </a:solidFill>
                </a:rPr>
                <a:t>Sternberg 2010</a:t>
              </a:r>
              <a:endParaRPr lang="de-DE" sz="1200" dirty="0">
                <a:solidFill>
                  <a:schemeClr val="tx1"/>
                </a:solidFill>
              </a:endParaRPr>
            </a:p>
          </p:txBody>
        </p:sp>
        <p:sp>
          <p:nvSpPr>
            <p:cNvPr id="4" name="Abgerundetes Rechteck 3"/>
            <p:cNvSpPr>
              <a:spLocks noChangeAspect="1"/>
            </p:cNvSpPr>
            <p:nvPr/>
          </p:nvSpPr>
          <p:spPr>
            <a:xfrm>
              <a:off x="1260000" y="3322692"/>
              <a:ext cx="324000" cy="324000"/>
            </a:xfrm>
            <a:prstGeom prst="roundRect">
              <a:avLst>
                <a:gd name="adj" fmla="val 38632"/>
              </a:avLst>
            </a:prstGeom>
            <a:solidFill>
              <a:srgbClr val="F47920"/>
            </a:solidFill>
            <a:ln>
              <a:gradFill>
                <a:gsLst>
                  <a:gs pos="0">
                    <a:schemeClr val="tx1">
                      <a:alpha val="15000"/>
                    </a:schemeClr>
                  </a:gs>
                  <a:gs pos="50000">
                    <a:schemeClr val="accent1">
                      <a:shade val="67500"/>
                      <a:satMod val="115000"/>
                    </a:schemeClr>
                  </a:gs>
                  <a:gs pos="100000">
                    <a:schemeClr val="accent1">
                      <a:shade val="100000"/>
                      <a:satMod val="115000"/>
                    </a:schemeClr>
                  </a:gs>
                </a:gsLst>
                <a:lin ang="5400000" scaled="0"/>
              </a:gradFill>
            </a:ln>
            <a:scene3d>
              <a:camera prst="orthographicFront"/>
              <a:lightRig rig="threePt" dir="t"/>
            </a:scene3d>
            <a:sp3d>
              <a:bevelT w="82550" prst="coolSlant"/>
            </a:sp3d>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ctr"/>
              <a:r>
                <a:rPr lang="de-DE" sz="1000" b="1" dirty="0" smtClean="0"/>
                <a:t>3</a:t>
              </a:r>
              <a:endParaRPr lang="de-DE" sz="1000" b="1" dirty="0"/>
            </a:p>
          </p:txBody>
        </p:sp>
      </p:grpSp>
      <p:pic>
        <p:nvPicPr>
          <p:cNvPr id="12" name="Grafik 11" descr="Sternberg 025 Kindergarten.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7339722" y="3343500"/>
            <a:ext cx="1804278" cy="1800000"/>
          </a:xfrm>
          <a:prstGeom prst="rect">
            <a:avLst/>
          </a:prstGeom>
          <a:effectLst>
            <a:outerShdw blurRad="50800" dist="38100" dir="18900000" algn="bl" rotWithShape="0">
              <a:prstClr val="black">
                <a:alpha val="40000"/>
              </a:prstClr>
            </a:outerShdw>
          </a:effectLst>
          <a:scene3d>
            <a:camera prst="orthographicFront"/>
            <a:lightRig rig="threePt" dir="t"/>
          </a:scene3d>
          <a:sp3d>
            <a:bevelT/>
          </a:sp3d>
        </p:spPr>
      </p:pic>
      <p:pic>
        <p:nvPicPr>
          <p:cNvPr id="7" name="Grafik 6" descr="IMGP4031.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3929058" y="1263600"/>
            <a:ext cx="2882569" cy="2880000"/>
          </a:xfrm>
          <a:prstGeom prst="rect">
            <a:avLst/>
          </a:prstGeom>
          <a:effectLst>
            <a:outerShdw blurRad="50800" dist="38100" dir="18900000" algn="bl" rotWithShape="0">
              <a:prstClr val="black">
                <a:alpha val="40000"/>
              </a:prstClr>
            </a:outerShdw>
          </a:effectLst>
          <a:scene3d>
            <a:camera prst="orthographicFront"/>
            <a:lightRig rig="threePt" dir="t"/>
          </a:scene3d>
          <a:sp3d>
            <a:bevelT/>
          </a:sp3d>
        </p:spPr>
      </p:pic>
      <p:pic>
        <p:nvPicPr>
          <p:cNvPr id="8" name="Grafik 7" descr="Sternberg 127 CWD Mughayir.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571472" y="1263600"/>
            <a:ext cx="2876280" cy="2880000"/>
          </a:xfrm>
          <a:prstGeom prst="rect">
            <a:avLst/>
          </a:prstGeom>
          <a:effectLst>
            <a:outerShdw blurRad="50800" dist="38100" dir="18900000" algn="bl" rotWithShape="0">
              <a:prstClr val="black">
                <a:alpha val="40000"/>
              </a:prstClr>
            </a:outerShdw>
          </a:effectLst>
          <a:scene3d>
            <a:camera prst="orthographicFront"/>
            <a:lightRig rig="threePt" dir="t"/>
          </a:scene3d>
          <a:sp3d>
            <a:bevelT/>
          </a:sp3d>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1000"/>
                                        <p:tgtEl>
                                          <p:spTgt spid="8"/>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bgerundetes Rechteck 12"/>
          <p:cNvSpPr/>
          <p:nvPr/>
        </p:nvSpPr>
        <p:spPr>
          <a:xfrm>
            <a:off x="0" y="4788000"/>
            <a:ext cx="2928926" cy="324000"/>
          </a:xfrm>
          <a:prstGeom prst="roundRect">
            <a:avLst>
              <a:gd name="adj" fmla="val 33107"/>
            </a:avLst>
          </a:prstGeom>
          <a:gradFill flip="none" rotWithShape="1">
            <a:gsLst>
              <a:gs pos="0">
                <a:schemeClr val="tx1">
                  <a:alpha val="15000"/>
                </a:schemeClr>
              </a:gs>
              <a:gs pos="100000">
                <a:srgbClr val="E6E6E6"/>
              </a:gs>
            </a:gsLst>
            <a:lin ang="0" scaled="1"/>
            <a:tileRect/>
          </a:gra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de-DE" sz="1600" dirty="0" smtClean="0">
                <a:solidFill>
                  <a:schemeClr val="tx1"/>
                </a:solidFill>
              </a:rPr>
              <a:t>Dorfarbeit</a:t>
            </a:r>
            <a:endParaRPr lang="de-DE" sz="1600" dirty="0">
              <a:solidFill>
                <a:schemeClr val="tx1"/>
              </a:solidFill>
            </a:endParaRPr>
          </a:p>
        </p:txBody>
      </p:sp>
      <p:sp>
        <p:nvSpPr>
          <p:cNvPr id="14" name="Abgerundetes Rechteck 13"/>
          <p:cNvSpPr/>
          <p:nvPr/>
        </p:nvSpPr>
        <p:spPr>
          <a:xfrm>
            <a:off x="5929322" y="4788000"/>
            <a:ext cx="3071802" cy="324000"/>
          </a:xfrm>
          <a:prstGeom prst="roundRect">
            <a:avLst>
              <a:gd name="adj" fmla="val 33107"/>
            </a:avLst>
          </a:prstGeom>
          <a:gradFill flip="none" rotWithShape="1">
            <a:gsLst>
              <a:gs pos="0">
                <a:schemeClr val="tx1">
                  <a:alpha val="15000"/>
                </a:schemeClr>
              </a:gs>
              <a:gs pos="100000">
                <a:srgbClr val="E6E6E6"/>
              </a:gs>
            </a:gsLst>
            <a:lin ang="10800000" scaled="1"/>
            <a:tileRect/>
          </a:gra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dirty="0" smtClean="0">
                <a:solidFill>
                  <a:schemeClr val="tx1"/>
                </a:solidFill>
              </a:rPr>
              <a:t>Kindergarten</a:t>
            </a:r>
            <a:endParaRPr lang="de-DE" sz="1600" dirty="0">
              <a:solidFill>
                <a:schemeClr val="tx1"/>
              </a:solidFill>
            </a:endParaRPr>
          </a:p>
        </p:txBody>
      </p:sp>
      <p:sp>
        <p:nvSpPr>
          <p:cNvPr id="15" name="Abgerundetes Rechteck 14"/>
          <p:cNvSpPr/>
          <p:nvPr/>
        </p:nvSpPr>
        <p:spPr>
          <a:xfrm>
            <a:off x="5500694" y="763905"/>
            <a:ext cx="3643306" cy="324000"/>
          </a:xfrm>
          <a:prstGeom prst="roundRect">
            <a:avLst>
              <a:gd name="adj" fmla="val 33107"/>
            </a:avLst>
          </a:prstGeom>
          <a:gradFill flip="none" rotWithShape="1">
            <a:gsLst>
              <a:gs pos="0">
                <a:schemeClr val="tx1">
                  <a:alpha val="15000"/>
                </a:schemeClr>
              </a:gs>
              <a:gs pos="100000">
                <a:srgbClr val="E6E6E6"/>
              </a:gs>
            </a:gsLst>
            <a:lin ang="10800000" scaled="1"/>
            <a:tileRect/>
          </a:gra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dirty="0" smtClean="0">
                <a:solidFill>
                  <a:schemeClr val="tx1"/>
                </a:solidFill>
              </a:rPr>
              <a:t>Berufsausbildung</a:t>
            </a:r>
            <a:endParaRPr lang="de-DE" sz="1600" dirty="0">
              <a:solidFill>
                <a:schemeClr val="tx1"/>
              </a:solidFill>
            </a:endParaRPr>
          </a:p>
        </p:txBody>
      </p:sp>
      <p:sp>
        <p:nvSpPr>
          <p:cNvPr id="18" name="Abgerundetes Rechteck 17"/>
          <p:cNvSpPr/>
          <p:nvPr/>
        </p:nvSpPr>
        <p:spPr>
          <a:xfrm>
            <a:off x="0" y="763905"/>
            <a:ext cx="3286116" cy="324000"/>
          </a:xfrm>
          <a:prstGeom prst="roundRect">
            <a:avLst>
              <a:gd name="adj" fmla="val 33107"/>
            </a:avLst>
          </a:prstGeom>
          <a:gradFill flip="none" rotWithShape="1">
            <a:gsLst>
              <a:gs pos="0">
                <a:schemeClr val="tx1">
                  <a:alpha val="15000"/>
                </a:schemeClr>
              </a:gs>
              <a:gs pos="100000">
                <a:srgbClr val="E6E6E6"/>
              </a:gs>
            </a:gsLst>
            <a:lin ang="0" scaled="1"/>
            <a:tileRect/>
          </a:gra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de-DE" sz="1600" dirty="0" smtClean="0">
                <a:solidFill>
                  <a:schemeClr val="tx1"/>
                </a:solidFill>
              </a:rPr>
              <a:t>Förderschule</a:t>
            </a:r>
            <a:endParaRPr lang="de-DE" sz="1600" dirty="0">
              <a:solidFill>
                <a:schemeClr val="tx1"/>
              </a:solidFill>
            </a:endParaRPr>
          </a:p>
        </p:txBody>
      </p:sp>
      <p:grpSp>
        <p:nvGrpSpPr>
          <p:cNvPr id="2" name="Gruppieren 1"/>
          <p:cNvGrpSpPr>
            <a:grpSpLocks noChangeAspect="1"/>
          </p:cNvGrpSpPr>
          <p:nvPr/>
        </p:nvGrpSpPr>
        <p:grpSpPr>
          <a:xfrm>
            <a:off x="214283" y="214296"/>
            <a:ext cx="1571635" cy="324000"/>
            <a:chOff x="1142976" y="3214692"/>
            <a:chExt cx="2619393" cy="540000"/>
          </a:xfrm>
          <a:effectLst/>
        </p:grpSpPr>
        <p:sp>
          <p:nvSpPr>
            <p:cNvPr id="3" name="Abgerundetes Rechteck 2"/>
            <p:cNvSpPr/>
            <p:nvPr/>
          </p:nvSpPr>
          <p:spPr>
            <a:xfrm>
              <a:off x="1142976" y="3214692"/>
              <a:ext cx="2619393" cy="540000"/>
            </a:xfrm>
            <a:prstGeom prst="roundRect">
              <a:avLst>
                <a:gd name="adj" fmla="val 39036"/>
              </a:avLst>
            </a:prstGeom>
            <a:gradFill flip="none" rotWithShape="1">
              <a:gsLst>
                <a:gs pos="0">
                  <a:schemeClr val="tx1">
                    <a:alpha val="15000"/>
                  </a:schemeClr>
                </a:gs>
                <a:gs pos="50000">
                  <a:schemeClr val="accent1">
                    <a:shade val="67500"/>
                    <a:satMod val="115000"/>
                  </a:schemeClr>
                </a:gs>
                <a:gs pos="100000">
                  <a:schemeClr val="accent1">
                    <a:shade val="100000"/>
                    <a:satMod val="115000"/>
                  </a:schemeClr>
                </a:gs>
              </a:gsLst>
              <a:lin ang="10800000" scaled="1"/>
              <a:tileRect/>
            </a:gradFill>
            <a:ln>
              <a:gradFill>
                <a:gsLst>
                  <a:gs pos="0">
                    <a:schemeClr val="tx1">
                      <a:alpha val="15000"/>
                    </a:schemeClr>
                  </a:gs>
                  <a:gs pos="50000">
                    <a:schemeClr val="accent1">
                      <a:shade val="67500"/>
                      <a:satMod val="115000"/>
                    </a:schemeClr>
                  </a:gs>
                  <a:gs pos="100000">
                    <a:schemeClr val="accent1">
                      <a:shade val="100000"/>
                      <a:satMod val="115000"/>
                    </a:schemeClr>
                  </a:gs>
                </a:gsLst>
                <a:lin ang="5400000" scaled="0"/>
              </a:gra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r>
                <a:rPr lang="de-DE" sz="1600" b="1" dirty="0" smtClean="0">
                  <a:solidFill>
                    <a:schemeClr val="tx1"/>
                  </a:solidFill>
                </a:rPr>
                <a:t>   </a:t>
              </a:r>
              <a:r>
                <a:rPr lang="de-DE" sz="1200" dirty="0" smtClean="0">
                  <a:solidFill>
                    <a:schemeClr val="tx1"/>
                  </a:solidFill>
                </a:rPr>
                <a:t>Sternberg 2010</a:t>
              </a:r>
              <a:endParaRPr lang="de-DE" sz="1200" dirty="0">
                <a:solidFill>
                  <a:schemeClr val="tx1"/>
                </a:solidFill>
              </a:endParaRPr>
            </a:p>
          </p:txBody>
        </p:sp>
        <p:sp>
          <p:nvSpPr>
            <p:cNvPr id="4" name="Abgerundetes Rechteck 3"/>
            <p:cNvSpPr>
              <a:spLocks noChangeAspect="1"/>
            </p:cNvSpPr>
            <p:nvPr/>
          </p:nvSpPr>
          <p:spPr>
            <a:xfrm>
              <a:off x="1260000" y="3322692"/>
              <a:ext cx="324000" cy="324000"/>
            </a:xfrm>
            <a:prstGeom prst="roundRect">
              <a:avLst>
                <a:gd name="adj" fmla="val 38632"/>
              </a:avLst>
            </a:prstGeom>
            <a:solidFill>
              <a:srgbClr val="F47920"/>
            </a:solidFill>
            <a:ln>
              <a:gradFill>
                <a:gsLst>
                  <a:gs pos="0">
                    <a:schemeClr val="tx1">
                      <a:alpha val="15000"/>
                    </a:schemeClr>
                  </a:gs>
                  <a:gs pos="50000">
                    <a:schemeClr val="accent1">
                      <a:shade val="67500"/>
                      <a:satMod val="115000"/>
                    </a:schemeClr>
                  </a:gs>
                  <a:gs pos="100000">
                    <a:schemeClr val="accent1">
                      <a:shade val="100000"/>
                      <a:satMod val="115000"/>
                    </a:schemeClr>
                  </a:gs>
                </a:gsLst>
                <a:lin ang="5400000" scaled="0"/>
              </a:gradFill>
            </a:ln>
            <a:scene3d>
              <a:camera prst="orthographicFront"/>
              <a:lightRig rig="threePt" dir="t"/>
            </a:scene3d>
            <a:sp3d>
              <a:bevelT w="82550" prst="coolSlant"/>
            </a:sp3d>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ctr"/>
              <a:r>
                <a:rPr lang="de-DE" sz="1000" b="1" dirty="0" smtClean="0"/>
                <a:t>3</a:t>
              </a:r>
              <a:endParaRPr lang="de-DE" sz="1000" b="1" dirty="0"/>
            </a:p>
          </p:txBody>
        </p:sp>
      </p:grpSp>
      <p:pic>
        <p:nvPicPr>
          <p:cNvPr id="9" name="Grafik 8" descr="DSCI0294.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3343500"/>
            <a:ext cx="1797014" cy="1800000"/>
          </a:xfrm>
          <a:prstGeom prst="rect">
            <a:avLst/>
          </a:prstGeom>
          <a:blipFill dpi="0" rotWithShape="1">
            <a:blip r:embed="rId4" cstate="print">
              <a:alphaModFix amt="59000"/>
            </a:blip>
            <a:srcRect/>
            <a:tile tx="0" ty="0" sx="100000" sy="100000" flip="none" algn="tl"/>
          </a:blipFill>
          <a:effectLst>
            <a:outerShdw blurRad="50800" dist="38100" dir="18900000" algn="bl" rotWithShape="0">
              <a:prstClr val="black">
                <a:alpha val="40000"/>
              </a:prstClr>
            </a:outerShdw>
          </a:effectLst>
          <a:scene3d>
            <a:camera prst="orthographicFront"/>
            <a:lightRig rig="threePt" dir="t"/>
          </a:scene3d>
          <a:sp3d>
            <a:bevelT/>
          </a:sp3d>
        </p:spPr>
      </p:pic>
      <p:pic>
        <p:nvPicPr>
          <p:cNvPr id="11" name="Grafik 10" descr="DSCI0149 neu.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0" y="763905"/>
            <a:ext cx="1807703" cy="1807845"/>
          </a:xfrm>
          <a:prstGeom prst="rect">
            <a:avLst/>
          </a:prstGeom>
          <a:effectLst>
            <a:outerShdw blurRad="50800" dist="38100" dir="18900000" algn="bl" rotWithShape="0">
              <a:prstClr val="black">
                <a:alpha val="40000"/>
              </a:prstClr>
            </a:outerShdw>
          </a:effectLst>
          <a:scene3d>
            <a:camera prst="orthographicFront"/>
            <a:lightRig rig="threePt" dir="t"/>
          </a:scene3d>
          <a:sp3d>
            <a:bevelT/>
          </a:sp3d>
        </p:spPr>
      </p:pic>
      <p:pic>
        <p:nvPicPr>
          <p:cNvPr id="12" name="Grafik 11" descr="Sternberg 025 Kindergarten.JP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7339722" y="3343500"/>
            <a:ext cx="1804278" cy="1800000"/>
          </a:xfrm>
          <a:prstGeom prst="rect">
            <a:avLst/>
          </a:prstGeom>
          <a:effectLst>
            <a:outerShdw blurRad="50800" dist="38100" dir="18900000" algn="bl" rotWithShape="0">
              <a:prstClr val="black">
                <a:alpha val="40000"/>
              </a:prstClr>
            </a:outerShdw>
          </a:effectLst>
          <a:scene3d>
            <a:camera prst="orthographicFront"/>
            <a:lightRig rig="threePt" dir="t"/>
          </a:scene3d>
          <a:sp3d>
            <a:bevelT/>
          </a:sp3d>
        </p:spPr>
      </p:pic>
      <p:pic>
        <p:nvPicPr>
          <p:cNvPr id="16" name="Grafik 15" descr="DSCI0093 gespiegelt.jpg"/>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7340738" y="763905"/>
            <a:ext cx="1803262" cy="1800000"/>
          </a:xfrm>
          <a:prstGeom prst="rect">
            <a:avLst/>
          </a:prstGeom>
          <a:effectLst>
            <a:outerShdw blurRad="50800" dist="38100" dir="18900000" algn="bl" rotWithShape="0">
              <a:prstClr val="black">
                <a:alpha val="40000"/>
              </a:prstClr>
            </a:outerShdw>
          </a:effectLst>
          <a:scene3d>
            <a:camera prst="orthographicFront"/>
            <a:lightRig rig="threePt" dir="t"/>
          </a:scene3d>
          <a:sp3d>
            <a:bevelT/>
          </a:sp3d>
        </p:spPr>
      </p:pic>
      <p:pic>
        <p:nvPicPr>
          <p:cNvPr id="21" name="Grafik 20" descr="Sternberg OD 2005 049 - Brot backen.JPG"/>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5652000" y="2367570"/>
            <a:ext cx="1075376" cy="1080000"/>
          </a:xfrm>
          <a:prstGeom prst="rect">
            <a:avLst/>
          </a:prstGeom>
          <a:scene3d>
            <a:camera prst="orthographicFront"/>
            <a:lightRig rig="threePt" dir="t"/>
          </a:scene3d>
          <a:sp3d>
            <a:bevelT/>
          </a:sp3d>
        </p:spPr>
      </p:pic>
      <p:pic>
        <p:nvPicPr>
          <p:cNvPr id="22" name="Grafik 21" descr="Sternberg OD 2005 083 - VTD.JPG"/>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a:xfrm>
            <a:off x="3500430" y="2367570"/>
            <a:ext cx="2152703" cy="1080000"/>
          </a:xfrm>
          <a:prstGeom prst="rect">
            <a:avLst/>
          </a:prstGeom>
          <a:scene3d>
            <a:camera prst="orthographicFront"/>
            <a:lightRig rig="threePt" dir="t"/>
          </a:scene3d>
          <a:sp3d>
            <a:bevelT/>
          </a:sp3d>
        </p:spPr>
      </p:pic>
      <p:pic>
        <p:nvPicPr>
          <p:cNvPr id="24" name="Grafik 23" descr="Sternberg OD 2005 079 - Eier bemalen.JPG"/>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a:xfrm>
            <a:off x="5643570" y="3439140"/>
            <a:ext cx="1079080" cy="1080000"/>
          </a:xfrm>
          <a:prstGeom prst="rect">
            <a:avLst/>
          </a:prstGeom>
          <a:scene3d>
            <a:camera prst="orthographicFront"/>
            <a:lightRig rig="threePt" dir="t"/>
          </a:scene3d>
          <a:sp3d>
            <a:bevelT/>
          </a:sp3d>
        </p:spPr>
      </p:pic>
      <p:pic>
        <p:nvPicPr>
          <p:cNvPr id="27" name="Grafik 26" descr="Sternberg 072 VTD.JPG"/>
          <p:cNvPicPr>
            <a:picLocks noChangeAspect="1"/>
          </p:cNvPicPr>
          <p:nvPr/>
        </p:nvPicPr>
        <p:blipFill>
          <a:blip r:embed="rId11" cstate="screen">
            <a:extLst>
              <a:ext uri="{28A0092B-C50C-407E-A947-70E740481C1C}">
                <a14:useLocalDpi xmlns:a14="http://schemas.microsoft.com/office/drawing/2010/main"/>
              </a:ext>
            </a:extLst>
          </a:blip>
          <a:srcRect/>
          <a:stretch>
            <a:fillRect/>
          </a:stretch>
        </p:blipFill>
        <p:spPr>
          <a:xfrm>
            <a:off x="3500430" y="3439140"/>
            <a:ext cx="2153203" cy="1080000"/>
          </a:xfrm>
          <a:prstGeom prst="rect">
            <a:avLst/>
          </a:prstGeom>
          <a:scene3d>
            <a:camera prst="orthographicFront"/>
            <a:lightRig rig="threePt" dir="t"/>
          </a:scene3d>
          <a:sp3d>
            <a:bevelT/>
          </a:sp3d>
        </p:spPr>
      </p:pic>
      <p:pic>
        <p:nvPicPr>
          <p:cNvPr id="28" name="Grafik 27" descr="neues Managementteam 02.jpg"/>
          <p:cNvPicPr>
            <a:picLocks noChangeAspect="1"/>
          </p:cNvPicPr>
          <p:nvPr/>
        </p:nvPicPr>
        <p:blipFill>
          <a:blip r:embed="rId12" cstate="screen">
            <a:extLst>
              <a:ext uri="{28A0092B-C50C-407E-A947-70E740481C1C}">
                <a14:useLocalDpi xmlns:a14="http://schemas.microsoft.com/office/drawing/2010/main"/>
              </a:ext>
            </a:extLst>
          </a:blip>
          <a:srcRect/>
          <a:stretch>
            <a:fillRect/>
          </a:stretch>
        </p:blipFill>
        <p:spPr>
          <a:xfrm>
            <a:off x="2428860" y="2367570"/>
            <a:ext cx="1076797" cy="1080000"/>
          </a:xfrm>
          <a:prstGeom prst="rect">
            <a:avLst/>
          </a:prstGeom>
          <a:scene3d>
            <a:camera prst="orthographicFront"/>
            <a:lightRig rig="threePt" dir="t"/>
          </a:scene3d>
          <a:sp3d>
            <a:bevelT/>
          </a:sp3d>
        </p:spPr>
      </p:pic>
      <p:pic>
        <p:nvPicPr>
          <p:cNvPr id="23" name="Grafik 22" descr="Sternberg OD 2005 109 - Abdallah vom VTD.JPG"/>
          <p:cNvPicPr>
            <a:picLocks noChangeAspect="1"/>
          </p:cNvPicPr>
          <p:nvPr/>
        </p:nvPicPr>
        <p:blipFill>
          <a:blip r:embed="rId13" cstate="screen">
            <a:extLst>
              <a:ext uri="{28A0092B-C50C-407E-A947-70E740481C1C}">
                <a14:useLocalDpi xmlns:a14="http://schemas.microsoft.com/office/drawing/2010/main"/>
              </a:ext>
            </a:extLst>
          </a:blip>
          <a:srcRect/>
          <a:stretch>
            <a:fillRect/>
          </a:stretch>
        </p:blipFill>
        <p:spPr>
          <a:xfrm>
            <a:off x="3500430" y="1296000"/>
            <a:ext cx="1079183" cy="1080000"/>
          </a:xfrm>
          <a:prstGeom prst="rect">
            <a:avLst/>
          </a:prstGeom>
          <a:scene3d>
            <a:camera prst="orthographicFront"/>
            <a:lightRig rig="threePt" dir="t"/>
          </a:scene3d>
          <a:sp3d>
            <a:bevelT/>
          </a:sp3d>
        </p:spPr>
      </p:pic>
      <p:pic>
        <p:nvPicPr>
          <p:cNvPr id="25" name="Grafik 24" descr="Sternberg 052 Maltherapie.JPG"/>
          <p:cNvPicPr>
            <a:picLocks noChangeAspect="1"/>
          </p:cNvPicPr>
          <p:nvPr/>
        </p:nvPicPr>
        <p:blipFill>
          <a:blip r:embed="rId14" cstate="screen">
            <a:extLst>
              <a:ext uri="{28A0092B-C50C-407E-A947-70E740481C1C}">
                <a14:useLocalDpi xmlns:a14="http://schemas.microsoft.com/office/drawing/2010/main"/>
              </a:ext>
            </a:extLst>
          </a:blip>
          <a:srcRect/>
          <a:stretch>
            <a:fillRect/>
          </a:stretch>
        </p:blipFill>
        <p:spPr>
          <a:xfrm>
            <a:off x="5643570" y="1296000"/>
            <a:ext cx="1079985" cy="1080000"/>
          </a:xfrm>
          <a:prstGeom prst="rect">
            <a:avLst/>
          </a:prstGeom>
          <a:scene3d>
            <a:camera prst="orthographicFront"/>
            <a:lightRig rig="threePt" dir="t"/>
          </a:scene3d>
          <a:sp3d>
            <a:bevelT/>
          </a:sp3d>
        </p:spPr>
      </p:pic>
      <p:pic>
        <p:nvPicPr>
          <p:cNvPr id="26" name="Grafik 25" descr="Sternberg 103 CWD Sinjil.JPG"/>
          <p:cNvPicPr>
            <a:picLocks noChangeAspect="1"/>
          </p:cNvPicPr>
          <p:nvPr/>
        </p:nvPicPr>
        <p:blipFill>
          <a:blip r:embed="rId15" cstate="screen">
            <a:extLst>
              <a:ext uri="{28A0092B-C50C-407E-A947-70E740481C1C}">
                <a14:useLocalDpi xmlns:a14="http://schemas.microsoft.com/office/drawing/2010/main"/>
              </a:ext>
            </a:extLst>
          </a:blip>
          <a:srcRect/>
          <a:stretch>
            <a:fillRect/>
          </a:stretch>
        </p:blipFill>
        <p:spPr>
          <a:xfrm>
            <a:off x="2428860" y="1296000"/>
            <a:ext cx="1075222" cy="1080000"/>
          </a:xfrm>
          <a:prstGeom prst="rect">
            <a:avLst/>
          </a:prstGeom>
          <a:scene3d>
            <a:camera prst="orthographicFront"/>
            <a:lightRig rig="threePt" dir="t"/>
          </a:scene3d>
          <a:sp3d>
            <a:bevelT/>
          </a:sp3d>
        </p:spPr>
      </p:pic>
      <p:pic>
        <p:nvPicPr>
          <p:cNvPr id="29" name="Grafik 28" descr="neues Managementteam 02.jpg"/>
          <p:cNvPicPr>
            <a:picLocks noChangeAspect="1"/>
          </p:cNvPicPr>
          <p:nvPr/>
        </p:nvPicPr>
        <p:blipFill>
          <a:blip r:embed="rId16" cstate="screen">
            <a:extLst>
              <a:ext uri="{28A0092B-C50C-407E-A947-70E740481C1C}">
                <a14:useLocalDpi xmlns:a14="http://schemas.microsoft.com/office/drawing/2010/main"/>
              </a:ext>
            </a:extLst>
          </a:blip>
          <a:srcRect/>
          <a:stretch>
            <a:fillRect/>
          </a:stretch>
        </p:blipFill>
        <p:spPr>
          <a:xfrm>
            <a:off x="4572000" y="1296000"/>
            <a:ext cx="1079769" cy="1080000"/>
          </a:xfrm>
          <a:prstGeom prst="rect">
            <a:avLst/>
          </a:prstGeom>
          <a:scene3d>
            <a:camera prst="orthographicFront"/>
            <a:lightRig rig="threePt" dir="t"/>
          </a:scene3d>
          <a:sp3d>
            <a:bevelT/>
          </a:sp3d>
        </p:spPr>
      </p:pic>
      <p:pic>
        <p:nvPicPr>
          <p:cNvPr id="30" name="Grafik 29" descr="neues Managementteam 02.jpg"/>
          <p:cNvPicPr>
            <a:picLocks noChangeAspect="1"/>
          </p:cNvPicPr>
          <p:nvPr/>
        </p:nvPicPr>
        <p:blipFill>
          <a:blip r:embed="rId17" cstate="screen">
            <a:extLst>
              <a:ext uri="{28A0092B-C50C-407E-A947-70E740481C1C}">
                <a14:useLocalDpi xmlns:a14="http://schemas.microsoft.com/office/drawing/2010/main"/>
              </a:ext>
            </a:extLst>
          </a:blip>
          <a:srcRect/>
          <a:stretch>
            <a:fillRect/>
          </a:stretch>
        </p:blipFill>
        <p:spPr>
          <a:xfrm>
            <a:off x="2428860" y="3439140"/>
            <a:ext cx="1076577" cy="1080000"/>
          </a:xfrm>
          <a:prstGeom prst="rect">
            <a:avLst/>
          </a:prstGeom>
          <a:scene3d>
            <a:camera prst="orthographicFront"/>
            <a:lightRig rig="threePt" dir="t"/>
          </a:scene3d>
          <a:sp3d>
            <a:bevelT/>
          </a:sp3d>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up)">
                                      <p:cBhvr>
                                        <p:cTn id="7" dur="500"/>
                                        <p:tgtEl>
                                          <p:spTgt spid="26"/>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500"/>
                                        <p:tgtEl>
                                          <p:spTgt spid="21"/>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up)">
                                      <p:cBhvr>
                                        <p:cTn id="15" dur="500"/>
                                        <p:tgtEl>
                                          <p:spTgt spid="27"/>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wipe(up)">
                                      <p:cBhvr>
                                        <p:cTn id="23" dur="500"/>
                                        <p:tgtEl>
                                          <p:spTgt spid="30"/>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up)">
                                      <p:cBhvr>
                                        <p:cTn id="27" dur="500"/>
                                        <p:tgtEl>
                                          <p:spTgt spid="22"/>
                                        </p:tgtEl>
                                      </p:cBhvr>
                                    </p:animEffect>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wipe(up)">
                                      <p:cBhvr>
                                        <p:cTn id="31" dur="500"/>
                                        <p:tgtEl>
                                          <p:spTgt spid="29"/>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wipe(up)">
                                      <p:cBhvr>
                                        <p:cTn id="35" dur="500"/>
                                        <p:tgtEl>
                                          <p:spTgt spid="2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up)">
                                      <p:cBhvr>
                                        <p:cTn id="39" dur="500"/>
                                        <p:tgtEl>
                                          <p:spTgt spid="28"/>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up)">
                                      <p:cBhvr>
                                        <p:cTn id="4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el 1"/>
          <p:cNvSpPr txBox="1">
            <a:spLocks/>
          </p:cNvSpPr>
          <p:nvPr/>
        </p:nvSpPr>
        <p:spPr>
          <a:xfrm>
            <a:off x="2357422" y="857238"/>
            <a:ext cx="4429156" cy="642942"/>
          </a:xfrm>
          <a:prstGeom prst="rect">
            <a:avLst/>
          </a:prstGeom>
          <a:effectLst/>
        </p:spPr>
        <p:txBody>
          <a:bodyPr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800" b="1" i="0" u="none" strike="noStrike" kern="0" cap="none" spc="0" normalizeH="0" baseline="0" noProof="0" dirty="0" smtClean="0">
                <a:ln>
                  <a:noFill/>
                </a:ln>
                <a:solidFill>
                  <a:schemeClr val="tx2"/>
                </a:solidFill>
                <a:effectLst/>
                <a:uLnTx/>
                <a:uFillTx/>
                <a:ea typeface="+mj-ea"/>
                <a:cs typeface="+mj-cs"/>
              </a:rPr>
              <a:t>50 Jahre Sternberg</a:t>
            </a:r>
            <a:endParaRPr kumimoji="0" lang="de-DE" sz="2800" b="1" i="0" u="none" strike="noStrike" kern="0" cap="none" spc="0" normalizeH="0" baseline="0" noProof="0" dirty="0">
              <a:ln>
                <a:noFill/>
              </a:ln>
              <a:solidFill>
                <a:schemeClr val="tx2"/>
              </a:solidFill>
              <a:effectLst/>
              <a:uLnTx/>
              <a:uFillTx/>
              <a:ea typeface="+mj-ea"/>
              <a:cs typeface="+mj-cs"/>
            </a:endParaRPr>
          </a:p>
        </p:txBody>
      </p:sp>
      <p:pic>
        <p:nvPicPr>
          <p:cNvPr id="24" name="Inhaltsplatzhalter 6" descr="Star Mountain 1960.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0034" y="920246"/>
            <a:ext cx="1519125" cy="1080000"/>
          </a:xfrm>
          <a:prstGeom prst="rect">
            <a:avLst/>
          </a:prstGeom>
          <a:effectLst>
            <a:outerShdw blurRad="50800" dist="38100" dir="18900000" algn="bl" rotWithShape="0">
              <a:prstClr val="black">
                <a:alpha val="40000"/>
              </a:prstClr>
            </a:outerShdw>
          </a:effectLst>
          <a:scene3d>
            <a:camera prst="orthographicFront"/>
            <a:lightRig rig="threePt" dir="t"/>
          </a:scene3d>
          <a:sp3d>
            <a:bevelT/>
            <a:bevelB/>
          </a:sp3d>
        </p:spPr>
      </p:pic>
      <p:pic>
        <p:nvPicPr>
          <p:cNvPr id="25" name="Inhaltsplatzhalter 11" descr="Sternberg 007 - Überblick.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7083153" y="920246"/>
            <a:ext cx="1517325" cy="1080000"/>
          </a:xfrm>
          <a:prstGeom prst="rect">
            <a:avLst/>
          </a:prstGeom>
          <a:effectLst>
            <a:outerShdw blurRad="50800" dist="38100" dir="18900000" algn="bl" rotWithShape="0">
              <a:prstClr val="black">
                <a:alpha val="40000"/>
              </a:prstClr>
            </a:outerShdw>
          </a:effectLst>
          <a:scene3d>
            <a:camera prst="orthographicFront"/>
            <a:lightRig rig="threePt" dir="t"/>
          </a:scene3d>
          <a:sp3d>
            <a:bevelT/>
          </a:sp3d>
        </p:spPr>
      </p:pic>
      <p:pic>
        <p:nvPicPr>
          <p:cNvPr id="18" name="Grafik 17" descr="DSCI0055.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5000034" y="3985884"/>
            <a:ext cx="899103" cy="900000"/>
          </a:xfrm>
          <a:prstGeom prst="rect">
            <a:avLst/>
          </a:prstGeom>
          <a:scene3d>
            <a:camera prst="orthographicFront"/>
            <a:lightRig rig="threePt" dir="t"/>
          </a:scene3d>
          <a:sp3d>
            <a:bevelT/>
          </a:sp3d>
        </p:spPr>
      </p:pic>
      <p:pic>
        <p:nvPicPr>
          <p:cNvPr id="28" name="Grafik 27" descr="DSCI0078.JP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5900034" y="3985884"/>
            <a:ext cx="901532" cy="900000"/>
          </a:xfrm>
          <a:prstGeom prst="rect">
            <a:avLst/>
          </a:prstGeom>
          <a:scene3d>
            <a:camera prst="orthographicFront"/>
            <a:lightRig rig="threePt" dir="t"/>
          </a:scene3d>
          <a:sp3d>
            <a:bevelT/>
          </a:sp3d>
        </p:spPr>
      </p:pic>
      <p:pic>
        <p:nvPicPr>
          <p:cNvPr id="30" name="Grafik 29" descr="DSCI0083.JPG"/>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500034" y="3985884"/>
            <a:ext cx="899232" cy="900000"/>
          </a:xfrm>
          <a:prstGeom prst="rect">
            <a:avLst/>
          </a:prstGeom>
          <a:scene3d>
            <a:camera prst="orthographicFront"/>
            <a:lightRig rig="threePt" dir="t"/>
          </a:scene3d>
          <a:sp3d>
            <a:bevelT/>
          </a:sp3d>
        </p:spPr>
      </p:pic>
      <p:pic>
        <p:nvPicPr>
          <p:cNvPr id="31" name="Grafik 30" descr="DSCI0091.JPG"/>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7700034" y="3985884"/>
            <a:ext cx="899771" cy="900000"/>
          </a:xfrm>
          <a:prstGeom prst="rect">
            <a:avLst/>
          </a:prstGeom>
          <a:scene3d>
            <a:camera prst="orthographicFront"/>
            <a:lightRig rig="threePt" dir="t"/>
          </a:scene3d>
          <a:sp3d>
            <a:bevelT/>
          </a:sp3d>
        </p:spPr>
      </p:pic>
      <p:pic>
        <p:nvPicPr>
          <p:cNvPr id="32" name="Grafik 31" descr="DSCI0093.JPG"/>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a:xfrm>
            <a:off x="1400034" y="3985884"/>
            <a:ext cx="900741" cy="900000"/>
          </a:xfrm>
          <a:prstGeom prst="rect">
            <a:avLst/>
          </a:prstGeom>
          <a:scene3d>
            <a:camera prst="orthographicFront"/>
            <a:lightRig rig="threePt" dir="t"/>
          </a:scene3d>
          <a:sp3d>
            <a:bevelT/>
          </a:sp3d>
        </p:spPr>
      </p:pic>
      <p:pic>
        <p:nvPicPr>
          <p:cNvPr id="36" name="Grafik 35" descr="DSCI0221.JPG"/>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a:xfrm>
            <a:off x="3200034" y="3985884"/>
            <a:ext cx="901041" cy="900000"/>
          </a:xfrm>
          <a:prstGeom prst="rect">
            <a:avLst/>
          </a:prstGeom>
          <a:scene3d>
            <a:camera prst="orthographicFront"/>
            <a:lightRig rig="threePt" dir="t"/>
          </a:scene3d>
          <a:sp3d>
            <a:bevelT/>
          </a:sp3d>
        </p:spPr>
      </p:pic>
      <p:pic>
        <p:nvPicPr>
          <p:cNvPr id="38" name="Grafik 37" descr="DSCI0195.JPG"/>
          <p:cNvPicPr>
            <a:picLocks noChangeAspect="1"/>
          </p:cNvPicPr>
          <p:nvPr/>
        </p:nvPicPr>
        <p:blipFill>
          <a:blip r:embed="rId11" cstate="screen">
            <a:extLst>
              <a:ext uri="{28A0092B-C50C-407E-A947-70E740481C1C}">
                <a14:useLocalDpi xmlns:a14="http://schemas.microsoft.com/office/drawing/2010/main"/>
              </a:ext>
            </a:extLst>
          </a:blip>
          <a:srcRect/>
          <a:stretch>
            <a:fillRect/>
          </a:stretch>
        </p:blipFill>
        <p:spPr>
          <a:xfrm>
            <a:off x="6800034" y="3985884"/>
            <a:ext cx="900749" cy="900000"/>
          </a:xfrm>
          <a:prstGeom prst="rect">
            <a:avLst/>
          </a:prstGeom>
          <a:scene3d>
            <a:camera prst="orthographicFront"/>
            <a:lightRig rig="threePt" dir="t"/>
          </a:scene3d>
          <a:sp3d>
            <a:bevelT/>
          </a:sp3d>
        </p:spPr>
      </p:pic>
      <p:pic>
        <p:nvPicPr>
          <p:cNvPr id="39" name="Grafik 38" descr="DSCI0234.JPG"/>
          <p:cNvPicPr>
            <a:picLocks noChangeAspect="1"/>
          </p:cNvPicPr>
          <p:nvPr/>
        </p:nvPicPr>
        <p:blipFill>
          <a:blip r:embed="rId12" cstate="screen">
            <a:extLst>
              <a:ext uri="{28A0092B-C50C-407E-A947-70E740481C1C}">
                <a14:useLocalDpi xmlns:a14="http://schemas.microsoft.com/office/drawing/2010/main"/>
              </a:ext>
            </a:extLst>
          </a:blip>
          <a:srcRect/>
          <a:stretch>
            <a:fillRect/>
          </a:stretch>
        </p:blipFill>
        <p:spPr>
          <a:xfrm>
            <a:off x="2300034" y="3985884"/>
            <a:ext cx="899668" cy="900000"/>
          </a:xfrm>
          <a:prstGeom prst="rect">
            <a:avLst/>
          </a:prstGeom>
          <a:scene3d>
            <a:camera prst="orthographicFront"/>
            <a:lightRig rig="threePt" dir="t"/>
          </a:scene3d>
          <a:sp3d>
            <a:bevelT/>
          </a:sp3d>
        </p:spPr>
      </p:pic>
      <p:pic>
        <p:nvPicPr>
          <p:cNvPr id="45" name="Grafik 44" descr="DSCI0311.JPG"/>
          <p:cNvPicPr>
            <a:picLocks noChangeAspect="1"/>
          </p:cNvPicPr>
          <p:nvPr/>
        </p:nvPicPr>
        <p:blipFill>
          <a:blip r:embed="rId13" cstate="screen">
            <a:extLst>
              <a:ext uri="{28A0092B-C50C-407E-A947-70E740481C1C}">
                <a14:useLocalDpi xmlns:a14="http://schemas.microsoft.com/office/drawing/2010/main"/>
              </a:ext>
            </a:extLst>
          </a:blip>
          <a:srcRect/>
          <a:stretch>
            <a:fillRect/>
          </a:stretch>
        </p:blipFill>
        <p:spPr>
          <a:xfrm>
            <a:off x="4100034" y="3985884"/>
            <a:ext cx="895275" cy="900000"/>
          </a:xfrm>
          <a:prstGeom prst="rect">
            <a:avLst/>
          </a:prstGeom>
          <a:scene3d>
            <a:camera prst="orthographicFront"/>
            <a:lightRig rig="threePt" dir="t"/>
          </a:scene3d>
          <a:sp3d>
            <a:bevelT/>
          </a:sp3d>
        </p:spPr>
      </p:pic>
      <p:pic>
        <p:nvPicPr>
          <p:cNvPr id="21" name="Grafik 20" descr="DSCI0056.JPG"/>
          <p:cNvPicPr>
            <a:picLocks noChangeAspect="1"/>
          </p:cNvPicPr>
          <p:nvPr/>
        </p:nvPicPr>
        <p:blipFill>
          <a:blip r:embed="rId14" cstate="screen">
            <a:extLst>
              <a:ext uri="{28A0092B-C50C-407E-A947-70E740481C1C}">
                <a14:useLocalDpi xmlns:a14="http://schemas.microsoft.com/office/drawing/2010/main"/>
              </a:ext>
            </a:extLst>
          </a:blip>
          <a:srcRect/>
          <a:stretch>
            <a:fillRect/>
          </a:stretch>
        </p:blipFill>
        <p:spPr>
          <a:xfrm>
            <a:off x="5900034" y="3085884"/>
            <a:ext cx="899935" cy="900000"/>
          </a:xfrm>
          <a:prstGeom prst="rect">
            <a:avLst/>
          </a:prstGeom>
          <a:scene3d>
            <a:camera prst="orthographicFront"/>
            <a:lightRig rig="threePt" dir="t"/>
          </a:scene3d>
          <a:sp3d>
            <a:bevelT/>
          </a:sp3d>
        </p:spPr>
      </p:pic>
      <p:pic>
        <p:nvPicPr>
          <p:cNvPr id="26" name="Grafik 25" descr="DSCI0062.JPG"/>
          <p:cNvPicPr>
            <a:picLocks noChangeAspect="1"/>
          </p:cNvPicPr>
          <p:nvPr/>
        </p:nvPicPr>
        <p:blipFill>
          <a:blip r:embed="rId15" cstate="screen">
            <a:extLst>
              <a:ext uri="{28A0092B-C50C-407E-A947-70E740481C1C}">
                <a14:useLocalDpi xmlns:a14="http://schemas.microsoft.com/office/drawing/2010/main"/>
              </a:ext>
            </a:extLst>
          </a:blip>
          <a:srcRect/>
          <a:stretch>
            <a:fillRect/>
          </a:stretch>
        </p:blipFill>
        <p:spPr>
          <a:xfrm>
            <a:off x="500034" y="3085884"/>
            <a:ext cx="899175" cy="900000"/>
          </a:xfrm>
          <a:prstGeom prst="rect">
            <a:avLst/>
          </a:prstGeom>
          <a:scene3d>
            <a:camera prst="orthographicFront"/>
            <a:lightRig rig="threePt" dir="t"/>
          </a:scene3d>
          <a:sp3d>
            <a:bevelT/>
          </a:sp3d>
        </p:spPr>
      </p:pic>
      <p:pic>
        <p:nvPicPr>
          <p:cNvPr id="33" name="Grafik 32" descr="DSCI0094.JPG"/>
          <p:cNvPicPr>
            <a:picLocks noChangeAspect="1"/>
          </p:cNvPicPr>
          <p:nvPr/>
        </p:nvPicPr>
        <p:blipFill>
          <a:blip r:embed="rId16" cstate="screen">
            <a:extLst>
              <a:ext uri="{28A0092B-C50C-407E-A947-70E740481C1C}">
                <a14:useLocalDpi xmlns:a14="http://schemas.microsoft.com/office/drawing/2010/main"/>
              </a:ext>
            </a:extLst>
          </a:blip>
          <a:srcRect/>
          <a:stretch>
            <a:fillRect/>
          </a:stretch>
        </p:blipFill>
        <p:spPr>
          <a:xfrm>
            <a:off x="6800034" y="3085884"/>
            <a:ext cx="900505" cy="900000"/>
          </a:xfrm>
          <a:prstGeom prst="rect">
            <a:avLst/>
          </a:prstGeom>
          <a:scene3d>
            <a:camera prst="orthographicFront"/>
            <a:lightRig rig="threePt" dir="t"/>
          </a:scene3d>
          <a:sp3d>
            <a:bevelT/>
          </a:sp3d>
        </p:spPr>
      </p:pic>
      <p:pic>
        <p:nvPicPr>
          <p:cNvPr id="34" name="Grafik 33" descr="DSCI0127.JPG"/>
          <p:cNvPicPr>
            <a:picLocks noChangeAspect="1"/>
          </p:cNvPicPr>
          <p:nvPr/>
        </p:nvPicPr>
        <p:blipFill>
          <a:blip r:embed="rId17" cstate="screen">
            <a:extLst>
              <a:ext uri="{28A0092B-C50C-407E-A947-70E740481C1C}">
                <a14:useLocalDpi xmlns:a14="http://schemas.microsoft.com/office/drawing/2010/main"/>
              </a:ext>
            </a:extLst>
          </a:blip>
          <a:srcRect/>
          <a:stretch>
            <a:fillRect/>
          </a:stretch>
        </p:blipFill>
        <p:spPr>
          <a:xfrm>
            <a:off x="7700034" y="3085884"/>
            <a:ext cx="900444" cy="900000"/>
          </a:xfrm>
          <a:prstGeom prst="rect">
            <a:avLst/>
          </a:prstGeom>
          <a:scene3d>
            <a:camera prst="orthographicFront"/>
            <a:lightRig rig="threePt" dir="t"/>
          </a:scene3d>
          <a:sp3d>
            <a:bevelT/>
          </a:sp3d>
        </p:spPr>
      </p:pic>
      <p:pic>
        <p:nvPicPr>
          <p:cNvPr id="41" name="Grafik 40" descr="DSCI0237.JPG"/>
          <p:cNvPicPr>
            <a:picLocks noChangeAspect="1"/>
          </p:cNvPicPr>
          <p:nvPr/>
        </p:nvPicPr>
        <p:blipFill>
          <a:blip r:embed="rId18" cstate="screen">
            <a:extLst>
              <a:ext uri="{28A0092B-C50C-407E-A947-70E740481C1C}">
                <a14:useLocalDpi xmlns:a14="http://schemas.microsoft.com/office/drawing/2010/main"/>
              </a:ext>
            </a:extLst>
          </a:blip>
          <a:srcRect/>
          <a:stretch>
            <a:fillRect/>
          </a:stretch>
        </p:blipFill>
        <p:spPr>
          <a:xfrm>
            <a:off x="4100034" y="3085884"/>
            <a:ext cx="900879" cy="900000"/>
          </a:xfrm>
          <a:prstGeom prst="rect">
            <a:avLst/>
          </a:prstGeom>
          <a:scene3d>
            <a:camera prst="orthographicFront"/>
            <a:lightRig rig="threePt" dir="t"/>
          </a:scene3d>
          <a:sp3d>
            <a:bevelT/>
          </a:sp3d>
        </p:spPr>
      </p:pic>
      <p:pic>
        <p:nvPicPr>
          <p:cNvPr id="42" name="Grafik 41" descr="DSCI0242.JPG"/>
          <p:cNvPicPr>
            <a:picLocks noChangeAspect="1"/>
          </p:cNvPicPr>
          <p:nvPr/>
        </p:nvPicPr>
        <p:blipFill>
          <a:blip r:embed="rId19" cstate="screen">
            <a:extLst>
              <a:ext uri="{28A0092B-C50C-407E-A947-70E740481C1C}">
                <a14:useLocalDpi xmlns:a14="http://schemas.microsoft.com/office/drawing/2010/main"/>
              </a:ext>
            </a:extLst>
          </a:blip>
          <a:srcRect/>
          <a:stretch>
            <a:fillRect/>
          </a:stretch>
        </p:blipFill>
        <p:spPr>
          <a:xfrm>
            <a:off x="5000034" y="3085884"/>
            <a:ext cx="899903" cy="900000"/>
          </a:xfrm>
          <a:prstGeom prst="rect">
            <a:avLst/>
          </a:prstGeom>
          <a:scene3d>
            <a:camera prst="orthographicFront"/>
            <a:lightRig rig="threePt" dir="t"/>
          </a:scene3d>
          <a:sp3d>
            <a:bevelT/>
          </a:sp3d>
        </p:spPr>
      </p:pic>
      <p:pic>
        <p:nvPicPr>
          <p:cNvPr id="43" name="Grafik 42" descr="DSCI0271.JPG"/>
          <p:cNvPicPr>
            <a:picLocks noChangeAspect="1"/>
          </p:cNvPicPr>
          <p:nvPr/>
        </p:nvPicPr>
        <p:blipFill>
          <a:blip r:embed="rId20" cstate="screen">
            <a:extLst>
              <a:ext uri="{28A0092B-C50C-407E-A947-70E740481C1C}">
                <a14:useLocalDpi xmlns:a14="http://schemas.microsoft.com/office/drawing/2010/main"/>
              </a:ext>
            </a:extLst>
          </a:blip>
          <a:srcRect/>
          <a:stretch>
            <a:fillRect/>
          </a:stretch>
        </p:blipFill>
        <p:spPr>
          <a:xfrm>
            <a:off x="3200034" y="3085884"/>
            <a:ext cx="899611" cy="900000"/>
          </a:xfrm>
          <a:prstGeom prst="rect">
            <a:avLst/>
          </a:prstGeom>
          <a:scene3d>
            <a:camera prst="orthographicFront"/>
            <a:lightRig rig="threePt" dir="t"/>
          </a:scene3d>
          <a:sp3d>
            <a:bevelT/>
          </a:sp3d>
        </p:spPr>
      </p:pic>
      <p:pic>
        <p:nvPicPr>
          <p:cNvPr id="46" name="Grafik 45" descr="IMGP3995.JPG"/>
          <p:cNvPicPr>
            <a:picLocks noChangeAspect="1"/>
          </p:cNvPicPr>
          <p:nvPr/>
        </p:nvPicPr>
        <p:blipFill>
          <a:blip r:embed="rId21" cstate="screen">
            <a:extLst>
              <a:ext uri="{28A0092B-C50C-407E-A947-70E740481C1C}">
                <a14:useLocalDpi xmlns:a14="http://schemas.microsoft.com/office/drawing/2010/main"/>
              </a:ext>
            </a:extLst>
          </a:blip>
          <a:srcRect/>
          <a:stretch>
            <a:fillRect/>
          </a:stretch>
        </p:blipFill>
        <p:spPr>
          <a:xfrm>
            <a:off x="1400034" y="3085884"/>
            <a:ext cx="903897" cy="900000"/>
          </a:xfrm>
          <a:prstGeom prst="rect">
            <a:avLst/>
          </a:prstGeom>
          <a:scene3d>
            <a:camera prst="orthographicFront"/>
            <a:lightRig rig="threePt" dir="t"/>
          </a:scene3d>
          <a:sp3d>
            <a:bevelT/>
          </a:sp3d>
        </p:spPr>
      </p:pic>
      <p:pic>
        <p:nvPicPr>
          <p:cNvPr id="47" name="Grafik 46" descr="IMGP3953.JPG"/>
          <p:cNvPicPr>
            <a:picLocks noChangeAspect="1"/>
          </p:cNvPicPr>
          <p:nvPr/>
        </p:nvPicPr>
        <p:blipFill>
          <a:blip r:embed="rId22" cstate="screen">
            <a:extLst>
              <a:ext uri="{28A0092B-C50C-407E-A947-70E740481C1C}">
                <a14:useLocalDpi xmlns:a14="http://schemas.microsoft.com/office/drawing/2010/main"/>
              </a:ext>
            </a:extLst>
          </a:blip>
          <a:srcRect/>
          <a:stretch>
            <a:fillRect/>
          </a:stretch>
        </p:blipFill>
        <p:spPr>
          <a:xfrm>
            <a:off x="2300034" y="3085884"/>
            <a:ext cx="897798" cy="900000"/>
          </a:xfrm>
          <a:prstGeom prst="rect">
            <a:avLst/>
          </a:prstGeom>
          <a:scene3d>
            <a:camera prst="orthographicFront"/>
            <a:lightRig rig="threePt" dir="t"/>
          </a:scene3d>
          <a:sp3d>
            <a:bevelT/>
          </a:sp3d>
        </p:spPr>
      </p:pic>
      <p:pic>
        <p:nvPicPr>
          <p:cNvPr id="16" name="Grafik 15" descr="DSCI0046.JPG"/>
          <p:cNvPicPr>
            <a:picLocks noChangeAspect="1"/>
          </p:cNvPicPr>
          <p:nvPr/>
        </p:nvPicPr>
        <p:blipFill>
          <a:blip r:embed="rId23" cstate="screen">
            <a:extLst>
              <a:ext uri="{28A0092B-C50C-407E-A947-70E740481C1C}">
                <a14:useLocalDpi xmlns:a14="http://schemas.microsoft.com/office/drawing/2010/main"/>
              </a:ext>
            </a:extLst>
          </a:blip>
          <a:srcRect/>
          <a:stretch>
            <a:fillRect/>
          </a:stretch>
        </p:blipFill>
        <p:spPr>
          <a:xfrm>
            <a:off x="5000034" y="2185884"/>
            <a:ext cx="900792" cy="900000"/>
          </a:xfrm>
          <a:prstGeom prst="rect">
            <a:avLst/>
          </a:prstGeom>
          <a:scene3d>
            <a:camera prst="orthographicFront"/>
            <a:lightRig rig="threePt" dir="t"/>
          </a:scene3d>
          <a:sp3d>
            <a:bevelT/>
          </a:sp3d>
        </p:spPr>
      </p:pic>
      <p:pic>
        <p:nvPicPr>
          <p:cNvPr id="27" name="Grafik 26" descr="DSCI0073.JPG"/>
          <p:cNvPicPr>
            <a:picLocks noChangeAspect="1"/>
          </p:cNvPicPr>
          <p:nvPr/>
        </p:nvPicPr>
        <p:blipFill>
          <a:blip r:embed="rId24" cstate="screen">
            <a:extLst>
              <a:ext uri="{28A0092B-C50C-407E-A947-70E740481C1C}">
                <a14:useLocalDpi xmlns:a14="http://schemas.microsoft.com/office/drawing/2010/main"/>
              </a:ext>
            </a:extLst>
          </a:blip>
          <a:srcRect/>
          <a:stretch>
            <a:fillRect/>
          </a:stretch>
        </p:blipFill>
        <p:spPr>
          <a:xfrm>
            <a:off x="6800034" y="2185884"/>
            <a:ext cx="900609" cy="900000"/>
          </a:xfrm>
          <a:prstGeom prst="rect">
            <a:avLst/>
          </a:prstGeom>
          <a:scene3d>
            <a:camera prst="orthographicFront"/>
            <a:lightRig rig="threePt" dir="t"/>
          </a:scene3d>
          <a:sp3d>
            <a:bevelT/>
          </a:sp3d>
        </p:spPr>
      </p:pic>
      <p:pic>
        <p:nvPicPr>
          <p:cNvPr id="29" name="Grafik 28" descr="DSCI0081.JPG"/>
          <p:cNvPicPr>
            <a:picLocks noChangeAspect="1"/>
          </p:cNvPicPr>
          <p:nvPr/>
        </p:nvPicPr>
        <p:blipFill>
          <a:blip r:embed="rId25" cstate="screen">
            <a:extLst>
              <a:ext uri="{28A0092B-C50C-407E-A947-70E740481C1C}">
                <a14:useLocalDpi xmlns:a14="http://schemas.microsoft.com/office/drawing/2010/main"/>
              </a:ext>
            </a:extLst>
          </a:blip>
          <a:srcRect/>
          <a:stretch>
            <a:fillRect/>
          </a:stretch>
        </p:blipFill>
        <p:spPr>
          <a:xfrm>
            <a:off x="1400034" y="2185884"/>
            <a:ext cx="900871" cy="900000"/>
          </a:xfrm>
          <a:prstGeom prst="rect">
            <a:avLst/>
          </a:prstGeom>
          <a:scene3d>
            <a:camera prst="orthographicFront"/>
            <a:lightRig rig="threePt" dir="t"/>
          </a:scene3d>
          <a:sp3d>
            <a:bevelT/>
          </a:sp3d>
        </p:spPr>
      </p:pic>
      <p:pic>
        <p:nvPicPr>
          <p:cNvPr id="35" name="Grafik 34" descr="DSCI0180.JPG"/>
          <p:cNvPicPr>
            <a:picLocks noChangeAspect="1"/>
          </p:cNvPicPr>
          <p:nvPr/>
        </p:nvPicPr>
        <p:blipFill>
          <a:blip r:embed="rId26" cstate="screen">
            <a:extLst>
              <a:ext uri="{28A0092B-C50C-407E-A947-70E740481C1C}">
                <a14:useLocalDpi xmlns:a14="http://schemas.microsoft.com/office/drawing/2010/main"/>
              </a:ext>
            </a:extLst>
          </a:blip>
          <a:srcRect/>
          <a:stretch>
            <a:fillRect/>
          </a:stretch>
        </p:blipFill>
        <p:spPr>
          <a:xfrm>
            <a:off x="2300034" y="2185884"/>
            <a:ext cx="900423" cy="900000"/>
          </a:xfrm>
          <a:prstGeom prst="rect">
            <a:avLst/>
          </a:prstGeom>
          <a:scene3d>
            <a:camera prst="orthographicFront"/>
            <a:lightRig rig="threePt" dir="t"/>
          </a:scene3d>
          <a:sp3d>
            <a:bevelT/>
          </a:sp3d>
        </p:spPr>
      </p:pic>
      <p:pic>
        <p:nvPicPr>
          <p:cNvPr id="37" name="Grafik 36" descr="DSCI0232.JPG"/>
          <p:cNvPicPr>
            <a:picLocks noChangeAspect="1"/>
          </p:cNvPicPr>
          <p:nvPr/>
        </p:nvPicPr>
        <p:blipFill>
          <a:blip r:embed="rId27" cstate="screen">
            <a:extLst>
              <a:ext uri="{28A0092B-C50C-407E-A947-70E740481C1C}">
                <a14:useLocalDpi xmlns:a14="http://schemas.microsoft.com/office/drawing/2010/main"/>
              </a:ext>
            </a:extLst>
          </a:blip>
          <a:srcRect/>
          <a:stretch>
            <a:fillRect/>
          </a:stretch>
        </p:blipFill>
        <p:spPr>
          <a:xfrm>
            <a:off x="7700034" y="2185884"/>
            <a:ext cx="900000" cy="900000"/>
          </a:xfrm>
          <a:prstGeom prst="rect">
            <a:avLst/>
          </a:prstGeom>
          <a:scene3d>
            <a:camera prst="orthographicFront"/>
            <a:lightRig rig="threePt" dir="t"/>
          </a:scene3d>
          <a:sp3d>
            <a:bevelT/>
          </a:sp3d>
        </p:spPr>
      </p:pic>
      <p:pic>
        <p:nvPicPr>
          <p:cNvPr id="40" name="Grafik 39" descr="DSCI0235.JPG"/>
          <p:cNvPicPr>
            <a:picLocks noChangeAspect="1"/>
          </p:cNvPicPr>
          <p:nvPr/>
        </p:nvPicPr>
        <p:blipFill>
          <a:blip r:embed="rId28" cstate="screen">
            <a:extLst>
              <a:ext uri="{28A0092B-C50C-407E-A947-70E740481C1C}">
                <a14:useLocalDpi xmlns:a14="http://schemas.microsoft.com/office/drawing/2010/main"/>
              </a:ext>
            </a:extLst>
          </a:blip>
          <a:srcRect/>
          <a:stretch>
            <a:fillRect/>
          </a:stretch>
        </p:blipFill>
        <p:spPr>
          <a:xfrm>
            <a:off x="5900034" y="2185884"/>
            <a:ext cx="900000" cy="900000"/>
          </a:xfrm>
          <a:prstGeom prst="rect">
            <a:avLst/>
          </a:prstGeom>
          <a:scene3d>
            <a:camera prst="orthographicFront"/>
            <a:lightRig rig="threePt" dir="t"/>
          </a:scene3d>
          <a:sp3d>
            <a:bevelT/>
          </a:sp3d>
        </p:spPr>
      </p:pic>
      <p:pic>
        <p:nvPicPr>
          <p:cNvPr id="44" name="Grafik 43" descr="DSCI0312.JPG"/>
          <p:cNvPicPr>
            <a:picLocks noChangeAspect="1"/>
          </p:cNvPicPr>
          <p:nvPr/>
        </p:nvPicPr>
        <p:blipFill>
          <a:blip r:embed="rId29" cstate="screen">
            <a:extLst>
              <a:ext uri="{28A0092B-C50C-407E-A947-70E740481C1C}">
                <a14:useLocalDpi xmlns:a14="http://schemas.microsoft.com/office/drawing/2010/main"/>
              </a:ext>
            </a:extLst>
          </a:blip>
          <a:srcRect/>
          <a:stretch>
            <a:fillRect/>
          </a:stretch>
        </p:blipFill>
        <p:spPr>
          <a:xfrm>
            <a:off x="4100034" y="2185884"/>
            <a:ext cx="898247" cy="900000"/>
          </a:xfrm>
          <a:prstGeom prst="rect">
            <a:avLst/>
          </a:prstGeom>
          <a:scene3d>
            <a:camera prst="orthographicFront"/>
            <a:lightRig rig="threePt" dir="t"/>
          </a:scene3d>
          <a:sp3d>
            <a:bevelT/>
          </a:sp3d>
        </p:spPr>
      </p:pic>
      <p:pic>
        <p:nvPicPr>
          <p:cNvPr id="48" name="Grafik 47" descr="138-09 Lepra-Patient.jpg"/>
          <p:cNvPicPr>
            <a:picLocks noChangeAspect="1"/>
          </p:cNvPicPr>
          <p:nvPr/>
        </p:nvPicPr>
        <p:blipFill>
          <a:blip r:embed="rId30" cstate="screen">
            <a:extLst>
              <a:ext uri="{28A0092B-C50C-407E-A947-70E740481C1C}">
                <a14:useLocalDpi xmlns:a14="http://schemas.microsoft.com/office/drawing/2010/main"/>
              </a:ext>
            </a:extLst>
          </a:blip>
          <a:srcRect/>
          <a:stretch>
            <a:fillRect/>
          </a:stretch>
        </p:blipFill>
        <p:spPr>
          <a:xfrm>
            <a:off x="3200034" y="2185884"/>
            <a:ext cx="904736" cy="900000"/>
          </a:xfrm>
          <a:prstGeom prst="rect">
            <a:avLst/>
          </a:prstGeom>
          <a:scene3d>
            <a:camera prst="orthographicFront"/>
            <a:lightRig rig="threePt" dir="t"/>
          </a:scene3d>
          <a:sp3d>
            <a:bevelT/>
          </a:sp3d>
        </p:spPr>
      </p:pic>
      <p:pic>
        <p:nvPicPr>
          <p:cNvPr id="49" name="Grafik 48" descr="Susan.JPG"/>
          <p:cNvPicPr>
            <a:picLocks noChangeAspect="1"/>
          </p:cNvPicPr>
          <p:nvPr/>
        </p:nvPicPr>
        <p:blipFill>
          <a:blip r:embed="rId31" cstate="screen">
            <a:extLst>
              <a:ext uri="{28A0092B-C50C-407E-A947-70E740481C1C}">
                <a14:useLocalDpi xmlns:a14="http://schemas.microsoft.com/office/drawing/2010/main"/>
              </a:ext>
            </a:extLst>
          </a:blip>
          <a:srcRect/>
          <a:stretch>
            <a:fillRect/>
          </a:stretch>
        </p:blipFill>
        <p:spPr>
          <a:xfrm>
            <a:off x="500034" y="2185884"/>
            <a:ext cx="900000" cy="900000"/>
          </a:xfrm>
          <a:prstGeom prst="rect">
            <a:avLst/>
          </a:prstGeom>
          <a:scene3d>
            <a:camera prst="orthographicFront"/>
            <a:lightRig rig="threePt" dir="t"/>
          </a:scene3d>
          <a:sp3d>
            <a:bevelT/>
          </a:sp3d>
        </p:spPr>
      </p:pic>
      <p:sp>
        <p:nvSpPr>
          <p:cNvPr id="52" name="Textfeld 51"/>
          <p:cNvSpPr txBox="1"/>
          <p:nvPr/>
        </p:nvSpPr>
        <p:spPr>
          <a:xfrm>
            <a:off x="2643174" y="1500180"/>
            <a:ext cx="3786214" cy="369332"/>
          </a:xfrm>
          <a:prstGeom prst="rect">
            <a:avLst/>
          </a:prstGeom>
          <a:noFill/>
        </p:spPr>
        <p:txBody>
          <a:bodyPr wrap="square" rtlCol="0">
            <a:spAutoFit/>
          </a:bodyPr>
          <a:lstStyle/>
          <a:p>
            <a:pPr algn="ctr"/>
            <a:r>
              <a:rPr lang="de-DE" dirty="0" smtClean="0"/>
              <a:t>50 Jahre Sozialarbeit in Palästina</a:t>
            </a:r>
            <a:endParaRPr lang="de-DE"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24"/>
                                        </p:tgtEl>
                                        <p:attrNameLst>
                                          <p:attrName>style.visibility</p:attrName>
                                        </p:attrNameLst>
                                      </p:cBhvr>
                                      <p:to>
                                        <p:strVal val="visible"/>
                                      </p:to>
                                    </p:set>
                                    <p:anim calcmode="lin" valueType="num">
                                      <p:cBhvr>
                                        <p:cTn id="7" dur="1000" fill="hold"/>
                                        <p:tgtEl>
                                          <p:spTgt spid="24"/>
                                        </p:tgtEl>
                                        <p:attrNameLst>
                                          <p:attrName>ppt_w</p:attrName>
                                        </p:attrNameLst>
                                      </p:cBhvr>
                                      <p:tavLst>
                                        <p:tav tm="0">
                                          <p:val>
                                            <p:fltVal val="0"/>
                                          </p:val>
                                        </p:tav>
                                        <p:tav tm="100000">
                                          <p:val>
                                            <p:strVal val="#ppt_w"/>
                                          </p:val>
                                        </p:tav>
                                      </p:tavLst>
                                    </p:anim>
                                    <p:anim calcmode="lin" valueType="num">
                                      <p:cBhvr>
                                        <p:cTn id="8" dur="1000" fill="hold"/>
                                        <p:tgtEl>
                                          <p:spTgt spid="24"/>
                                        </p:tgtEl>
                                        <p:attrNameLst>
                                          <p:attrName>ppt_h</p:attrName>
                                        </p:attrNameLst>
                                      </p:cBhvr>
                                      <p:tavLst>
                                        <p:tav tm="0">
                                          <p:val>
                                            <p:fltVal val="0"/>
                                          </p:val>
                                        </p:tav>
                                        <p:tav tm="100000">
                                          <p:val>
                                            <p:strVal val="#ppt_h"/>
                                          </p:val>
                                        </p:tav>
                                      </p:tavLst>
                                    </p:anim>
                                    <p:anim calcmode="lin" valueType="num">
                                      <p:cBhvr>
                                        <p:cTn id="9" dur="1000" fill="hold"/>
                                        <p:tgtEl>
                                          <p:spTgt spid="24"/>
                                        </p:tgtEl>
                                        <p:attrNameLst>
                                          <p:attrName>style.rotation</p:attrName>
                                        </p:attrNameLst>
                                      </p:cBhvr>
                                      <p:tavLst>
                                        <p:tav tm="0">
                                          <p:val>
                                            <p:fltVal val="90"/>
                                          </p:val>
                                        </p:tav>
                                        <p:tav tm="100000">
                                          <p:val>
                                            <p:fltVal val="0"/>
                                          </p:val>
                                        </p:tav>
                                      </p:tavLst>
                                    </p:anim>
                                    <p:animEffect transition="in" filter="fade">
                                      <p:cBhvr>
                                        <p:cTn id="10" dur="1000"/>
                                        <p:tgtEl>
                                          <p:spTgt spid="24"/>
                                        </p:tgtEl>
                                      </p:cBhvr>
                                    </p:animEffect>
                                  </p:childTnLst>
                                </p:cTn>
                              </p:par>
                              <p:par>
                                <p:cTn id="11" presetID="31" presetClass="entr" presetSubtype="0" fill="hold" nodeType="withEffect">
                                  <p:stCondLst>
                                    <p:cond delay="0"/>
                                  </p:stCondLst>
                                  <p:iterate type="lt">
                                    <p:tmPct val="5000"/>
                                  </p:iterate>
                                  <p:childTnLst>
                                    <p:set>
                                      <p:cBhvr>
                                        <p:cTn id="12" dur="1" fill="hold">
                                          <p:stCondLst>
                                            <p:cond delay="0"/>
                                          </p:stCondLst>
                                        </p:cTn>
                                        <p:tgtEl>
                                          <p:spTgt spid="25"/>
                                        </p:tgtEl>
                                        <p:attrNameLst>
                                          <p:attrName>style.visibility</p:attrName>
                                        </p:attrNameLst>
                                      </p:cBhvr>
                                      <p:to>
                                        <p:strVal val="visible"/>
                                      </p:to>
                                    </p:set>
                                    <p:anim calcmode="lin" valueType="num">
                                      <p:cBhvr>
                                        <p:cTn id="13" dur="1000" fill="hold"/>
                                        <p:tgtEl>
                                          <p:spTgt spid="25"/>
                                        </p:tgtEl>
                                        <p:attrNameLst>
                                          <p:attrName>ppt_w</p:attrName>
                                        </p:attrNameLst>
                                      </p:cBhvr>
                                      <p:tavLst>
                                        <p:tav tm="0">
                                          <p:val>
                                            <p:fltVal val="0"/>
                                          </p:val>
                                        </p:tav>
                                        <p:tav tm="100000">
                                          <p:val>
                                            <p:strVal val="#ppt_w"/>
                                          </p:val>
                                        </p:tav>
                                      </p:tavLst>
                                    </p:anim>
                                    <p:anim calcmode="lin" valueType="num">
                                      <p:cBhvr>
                                        <p:cTn id="14" dur="1000" fill="hold"/>
                                        <p:tgtEl>
                                          <p:spTgt spid="25"/>
                                        </p:tgtEl>
                                        <p:attrNameLst>
                                          <p:attrName>ppt_h</p:attrName>
                                        </p:attrNameLst>
                                      </p:cBhvr>
                                      <p:tavLst>
                                        <p:tav tm="0">
                                          <p:val>
                                            <p:fltVal val="0"/>
                                          </p:val>
                                        </p:tav>
                                        <p:tav tm="100000">
                                          <p:val>
                                            <p:strVal val="#ppt_h"/>
                                          </p:val>
                                        </p:tav>
                                      </p:tavLst>
                                    </p:anim>
                                    <p:anim calcmode="lin" valueType="num">
                                      <p:cBhvr>
                                        <p:cTn id="15" dur="1000" fill="hold"/>
                                        <p:tgtEl>
                                          <p:spTgt spid="25"/>
                                        </p:tgtEl>
                                        <p:attrNameLst>
                                          <p:attrName>style.rotation</p:attrName>
                                        </p:attrNameLst>
                                      </p:cBhvr>
                                      <p:tavLst>
                                        <p:tav tm="0">
                                          <p:val>
                                            <p:fltVal val="90"/>
                                          </p:val>
                                        </p:tav>
                                        <p:tav tm="100000">
                                          <p:val>
                                            <p:fltVal val="0"/>
                                          </p:val>
                                        </p:tav>
                                      </p:tavLst>
                                    </p:anim>
                                    <p:animEffect transition="in" filter="fade">
                                      <p:cBhvr>
                                        <p:cTn id="16" dur="1000"/>
                                        <p:tgtEl>
                                          <p:spTgt spid="25"/>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1000"/>
                                        <p:tgtEl>
                                          <p:spTgt spid="17"/>
                                        </p:tgtEl>
                                      </p:cBhvr>
                                    </p:animEffect>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Effect transition="in" filter="wipe(left)">
                                      <p:cBhvr>
                                        <p:cTn id="24" dur="1000"/>
                                        <p:tgtEl>
                                          <p:spTgt spid="52"/>
                                        </p:tgtEl>
                                      </p:cBhvr>
                                    </p:animEffect>
                                  </p:childTnLst>
                                </p:cTn>
                              </p:par>
                            </p:childTnLst>
                          </p:cTn>
                        </p:par>
                        <p:par>
                          <p:cTn id="25" fill="hold">
                            <p:stCondLst>
                              <p:cond delay="3000"/>
                            </p:stCondLst>
                            <p:childTnLst>
                              <p:par>
                                <p:cTn id="26" presetID="22" presetClass="entr" presetSubtype="1" fill="hold" nodeType="after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wipe(up)">
                                      <p:cBhvr>
                                        <p:cTn id="28" dur="1000"/>
                                        <p:tgtEl>
                                          <p:spTgt spid="48"/>
                                        </p:tgtEl>
                                      </p:cBhvr>
                                    </p:animEffect>
                                  </p:childTnLst>
                                </p:cTn>
                              </p:par>
                            </p:childTnLst>
                          </p:cTn>
                        </p:par>
                        <p:par>
                          <p:cTn id="29" fill="hold">
                            <p:stCondLst>
                              <p:cond delay="4000"/>
                            </p:stCondLst>
                            <p:childTnLst>
                              <p:par>
                                <p:cTn id="30" presetID="22" presetClass="entr" presetSubtype="1" fill="hold" nodeType="after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wipe(up)">
                                      <p:cBhvr>
                                        <p:cTn id="32" dur="1000"/>
                                        <p:tgtEl>
                                          <p:spTgt spid="40"/>
                                        </p:tgtEl>
                                      </p:cBhvr>
                                    </p:animEffect>
                                  </p:childTnLst>
                                </p:cTn>
                              </p:par>
                            </p:childTnLst>
                          </p:cTn>
                        </p:par>
                        <p:par>
                          <p:cTn id="33" fill="hold">
                            <p:stCondLst>
                              <p:cond delay="5000"/>
                            </p:stCondLst>
                            <p:childTnLst>
                              <p:par>
                                <p:cTn id="34" presetID="22" presetClass="entr" presetSubtype="1" fill="hold"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wipe(up)">
                                      <p:cBhvr>
                                        <p:cTn id="36" dur="1000"/>
                                        <p:tgtEl>
                                          <p:spTgt spid="36"/>
                                        </p:tgtEl>
                                      </p:cBhvr>
                                    </p:animEffect>
                                  </p:childTnLst>
                                </p:cTn>
                              </p:par>
                            </p:childTnLst>
                          </p:cTn>
                        </p:par>
                        <p:par>
                          <p:cTn id="37" fill="hold">
                            <p:stCondLst>
                              <p:cond delay="6000"/>
                            </p:stCondLst>
                            <p:childTnLst>
                              <p:par>
                                <p:cTn id="38" presetID="22" presetClass="entr" presetSubtype="1" fill="hold" nodeType="after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wipe(up)">
                                      <p:cBhvr>
                                        <p:cTn id="40" dur="1000"/>
                                        <p:tgtEl>
                                          <p:spTgt spid="31"/>
                                        </p:tgtEl>
                                      </p:cBhvr>
                                    </p:animEffect>
                                  </p:childTnLst>
                                </p:cTn>
                              </p:par>
                            </p:childTnLst>
                          </p:cTn>
                        </p:par>
                        <p:par>
                          <p:cTn id="41" fill="hold">
                            <p:stCondLst>
                              <p:cond delay="7000"/>
                            </p:stCondLst>
                            <p:childTnLst>
                              <p:par>
                                <p:cTn id="42" presetID="22" presetClass="entr" presetSubtype="1"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up)">
                                      <p:cBhvr>
                                        <p:cTn id="44" dur="1000"/>
                                        <p:tgtEl>
                                          <p:spTgt spid="33"/>
                                        </p:tgtEl>
                                      </p:cBhvr>
                                    </p:animEffect>
                                  </p:childTnLst>
                                </p:cTn>
                              </p:par>
                            </p:childTnLst>
                          </p:cTn>
                        </p:par>
                        <p:par>
                          <p:cTn id="45" fill="hold">
                            <p:stCondLst>
                              <p:cond delay="8000"/>
                            </p:stCondLst>
                            <p:childTnLst>
                              <p:par>
                                <p:cTn id="46" presetID="22" presetClass="entr" presetSubtype="1"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wipe(up)">
                                      <p:cBhvr>
                                        <p:cTn id="48" dur="1000"/>
                                        <p:tgtEl>
                                          <p:spTgt spid="29"/>
                                        </p:tgtEl>
                                      </p:cBhvr>
                                    </p:animEffect>
                                  </p:childTnLst>
                                </p:cTn>
                              </p:par>
                            </p:childTnLst>
                          </p:cTn>
                        </p:par>
                        <p:par>
                          <p:cTn id="49" fill="hold">
                            <p:stCondLst>
                              <p:cond delay="9000"/>
                            </p:stCondLst>
                            <p:childTnLst>
                              <p:par>
                                <p:cTn id="50" presetID="22" presetClass="entr" presetSubtype="1"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wipe(up)">
                                      <p:cBhvr>
                                        <p:cTn id="52" dur="1000"/>
                                        <p:tgtEl>
                                          <p:spTgt spid="39"/>
                                        </p:tgtEl>
                                      </p:cBhvr>
                                    </p:animEffect>
                                  </p:childTnLst>
                                </p:cTn>
                              </p:par>
                            </p:childTnLst>
                          </p:cTn>
                        </p:par>
                        <p:par>
                          <p:cTn id="53" fill="hold">
                            <p:stCondLst>
                              <p:cond delay="10000"/>
                            </p:stCondLst>
                            <p:childTnLst>
                              <p:par>
                                <p:cTn id="54" presetID="22" presetClass="entr" presetSubtype="1"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wipe(up)">
                                      <p:cBhvr>
                                        <p:cTn id="56" dur="1000"/>
                                        <p:tgtEl>
                                          <p:spTgt spid="21"/>
                                        </p:tgtEl>
                                      </p:cBhvr>
                                    </p:animEffect>
                                  </p:childTnLst>
                                </p:cTn>
                              </p:par>
                            </p:childTnLst>
                          </p:cTn>
                        </p:par>
                        <p:par>
                          <p:cTn id="57" fill="hold">
                            <p:stCondLst>
                              <p:cond delay="11000"/>
                            </p:stCondLst>
                            <p:childTnLst>
                              <p:par>
                                <p:cTn id="58" presetID="22" presetClass="entr" presetSubtype="1" fill="hold"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wipe(up)">
                                      <p:cBhvr>
                                        <p:cTn id="60" dur="1000"/>
                                        <p:tgtEl>
                                          <p:spTgt spid="37"/>
                                        </p:tgtEl>
                                      </p:cBhvr>
                                    </p:animEffect>
                                  </p:childTnLst>
                                </p:cTn>
                              </p:par>
                            </p:childTnLst>
                          </p:cTn>
                        </p:par>
                        <p:par>
                          <p:cTn id="61" fill="hold">
                            <p:stCondLst>
                              <p:cond delay="12000"/>
                            </p:stCondLst>
                            <p:childTnLst>
                              <p:par>
                                <p:cTn id="62" presetID="22" presetClass="entr" presetSubtype="1"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wipe(up)">
                                      <p:cBhvr>
                                        <p:cTn id="64" dur="1000"/>
                                        <p:tgtEl>
                                          <p:spTgt spid="41"/>
                                        </p:tgtEl>
                                      </p:cBhvr>
                                    </p:animEffect>
                                  </p:childTnLst>
                                </p:cTn>
                              </p:par>
                            </p:childTnLst>
                          </p:cTn>
                        </p:par>
                        <p:par>
                          <p:cTn id="65" fill="hold">
                            <p:stCondLst>
                              <p:cond delay="13000"/>
                            </p:stCondLst>
                            <p:childTnLst>
                              <p:par>
                                <p:cTn id="66" presetID="22" presetClass="entr" presetSubtype="1"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Effect transition="in" filter="wipe(up)">
                                      <p:cBhvr>
                                        <p:cTn id="68" dur="1000"/>
                                        <p:tgtEl>
                                          <p:spTgt spid="46"/>
                                        </p:tgtEl>
                                      </p:cBhvr>
                                    </p:animEffect>
                                  </p:childTnLst>
                                </p:cTn>
                              </p:par>
                            </p:childTnLst>
                          </p:cTn>
                        </p:par>
                        <p:par>
                          <p:cTn id="69" fill="hold">
                            <p:stCondLst>
                              <p:cond delay="14000"/>
                            </p:stCondLst>
                            <p:childTnLst>
                              <p:par>
                                <p:cTn id="70" presetID="22" presetClass="entr" presetSubtype="1" fill="hold"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ipe(up)">
                                      <p:cBhvr>
                                        <p:cTn id="72" dur="1000"/>
                                        <p:tgtEl>
                                          <p:spTgt spid="38"/>
                                        </p:tgtEl>
                                      </p:cBhvr>
                                    </p:animEffect>
                                  </p:childTnLst>
                                </p:cTn>
                              </p:par>
                            </p:childTnLst>
                          </p:cTn>
                        </p:par>
                        <p:par>
                          <p:cTn id="73" fill="hold">
                            <p:stCondLst>
                              <p:cond delay="15000"/>
                            </p:stCondLst>
                            <p:childTnLst>
                              <p:par>
                                <p:cTn id="74" presetID="22" presetClass="entr" presetSubtype="1" fill="hold"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wipe(up)">
                                      <p:cBhvr>
                                        <p:cTn id="76" dur="1000"/>
                                        <p:tgtEl>
                                          <p:spTgt spid="42"/>
                                        </p:tgtEl>
                                      </p:cBhvr>
                                    </p:animEffect>
                                  </p:childTnLst>
                                </p:cTn>
                              </p:par>
                            </p:childTnLst>
                          </p:cTn>
                        </p:par>
                        <p:par>
                          <p:cTn id="77" fill="hold">
                            <p:stCondLst>
                              <p:cond delay="16000"/>
                            </p:stCondLst>
                            <p:childTnLst>
                              <p:par>
                                <p:cTn id="78" presetID="22" presetClass="entr" presetSubtype="1" fill="hold"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wipe(up)">
                                      <p:cBhvr>
                                        <p:cTn id="80" dur="1000"/>
                                        <p:tgtEl>
                                          <p:spTgt spid="27"/>
                                        </p:tgtEl>
                                      </p:cBhvr>
                                    </p:animEffect>
                                  </p:childTnLst>
                                </p:cTn>
                              </p:par>
                            </p:childTnLst>
                          </p:cTn>
                        </p:par>
                        <p:par>
                          <p:cTn id="81" fill="hold">
                            <p:stCondLst>
                              <p:cond delay="17000"/>
                            </p:stCondLst>
                            <p:childTnLst>
                              <p:par>
                                <p:cTn id="82" presetID="22" presetClass="entr" presetSubtype="1"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Effect transition="in" filter="wipe(up)">
                                      <p:cBhvr>
                                        <p:cTn id="84" dur="1000"/>
                                        <p:tgtEl>
                                          <p:spTgt spid="43"/>
                                        </p:tgtEl>
                                      </p:cBhvr>
                                    </p:animEffect>
                                  </p:childTnLst>
                                </p:cTn>
                              </p:par>
                            </p:childTnLst>
                          </p:cTn>
                        </p:par>
                        <p:par>
                          <p:cTn id="85" fill="hold">
                            <p:stCondLst>
                              <p:cond delay="18000"/>
                            </p:stCondLst>
                            <p:childTnLst>
                              <p:par>
                                <p:cTn id="86" presetID="22" presetClass="entr" presetSubtype="1" fill="hold" nodeType="afterEffect">
                                  <p:stCondLst>
                                    <p:cond delay="0"/>
                                  </p:stCondLst>
                                  <p:childTnLst>
                                    <p:set>
                                      <p:cBhvr>
                                        <p:cTn id="87" dur="1" fill="hold">
                                          <p:stCondLst>
                                            <p:cond delay="0"/>
                                          </p:stCondLst>
                                        </p:cTn>
                                        <p:tgtEl>
                                          <p:spTgt spid="49"/>
                                        </p:tgtEl>
                                        <p:attrNameLst>
                                          <p:attrName>style.visibility</p:attrName>
                                        </p:attrNameLst>
                                      </p:cBhvr>
                                      <p:to>
                                        <p:strVal val="visible"/>
                                      </p:to>
                                    </p:set>
                                    <p:animEffect transition="in" filter="wipe(up)">
                                      <p:cBhvr>
                                        <p:cTn id="88" dur="1000"/>
                                        <p:tgtEl>
                                          <p:spTgt spid="49"/>
                                        </p:tgtEl>
                                      </p:cBhvr>
                                    </p:animEffect>
                                  </p:childTnLst>
                                </p:cTn>
                              </p:par>
                            </p:childTnLst>
                          </p:cTn>
                        </p:par>
                        <p:par>
                          <p:cTn id="89" fill="hold">
                            <p:stCondLst>
                              <p:cond delay="19000"/>
                            </p:stCondLst>
                            <p:childTnLst>
                              <p:par>
                                <p:cTn id="90" presetID="22" presetClass="entr" presetSubtype="1" fill="hold"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up)">
                                      <p:cBhvr>
                                        <p:cTn id="92" dur="1000"/>
                                        <p:tgtEl>
                                          <p:spTgt spid="30"/>
                                        </p:tgtEl>
                                      </p:cBhvr>
                                    </p:animEffect>
                                  </p:childTnLst>
                                </p:cTn>
                              </p:par>
                            </p:childTnLst>
                          </p:cTn>
                        </p:par>
                        <p:par>
                          <p:cTn id="93" fill="hold">
                            <p:stCondLst>
                              <p:cond delay="20000"/>
                            </p:stCondLst>
                            <p:childTnLst>
                              <p:par>
                                <p:cTn id="94" presetID="22" presetClass="entr" presetSubtype="1" fill="hold" nodeType="afterEffect">
                                  <p:stCondLst>
                                    <p:cond delay="0"/>
                                  </p:stCondLst>
                                  <p:childTnLst>
                                    <p:set>
                                      <p:cBhvr>
                                        <p:cTn id="95" dur="1" fill="hold">
                                          <p:stCondLst>
                                            <p:cond delay="0"/>
                                          </p:stCondLst>
                                        </p:cTn>
                                        <p:tgtEl>
                                          <p:spTgt spid="44"/>
                                        </p:tgtEl>
                                        <p:attrNameLst>
                                          <p:attrName>style.visibility</p:attrName>
                                        </p:attrNameLst>
                                      </p:cBhvr>
                                      <p:to>
                                        <p:strVal val="visible"/>
                                      </p:to>
                                    </p:set>
                                    <p:animEffect transition="in" filter="wipe(up)">
                                      <p:cBhvr>
                                        <p:cTn id="96" dur="1000"/>
                                        <p:tgtEl>
                                          <p:spTgt spid="44"/>
                                        </p:tgtEl>
                                      </p:cBhvr>
                                    </p:animEffect>
                                  </p:childTnLst>
                                </p:cTn>
                              </p:par>
                            </p:childTnLst>
                          </p:cTn>
                        </p:par>
                        <p:par>
                          <p:cTn id="97" fill="hold">
                            <p:stCondLst>
                              <p:cond delay="21000"/>
                            </p:stCondLst>
                            <p:childTnLst>
                              <p:par>
                                <p:cTn id="98" presetID="22" presetClass="entr" presetSubtype="1" fill="hold"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wipe(up)">
                                      <p:cBhvr>
                                        <p:cTn id="100" dur="1000"/>
                                        <p:tgtEl>
                                          <p:spTgt spid="45"/>
                                        </p:tgtEl>
                                      </p:cBhvr>
                                    </p:animEffect>
                                  </p:childTnLst>
                                </p:cTn>
                              </p:par>
                            </p:childTnLst>
                          </p:cTn>
                        </p:par>
                        <p:par>
                          <p:cTn id="101" fill="hold">
                            <p:stCondLst>
                              <p:cond delay="22000"/>
                            </p:stCondLst>
                            <p:childTnLst>
                              <p:par>
                                <p:cTn id="102" presetID="22" presetClass="entr" presetSubtype="1" fill="hold" nodeType="afterEffect">
                                  <p:stCondLst>
                                    <p:cond delay="0"/>
                                  </p:stCondLst>
                                  <p:childTnLst>
                                    <p:set>
                                      <p:cBhvr>
                                        <p:cTn id="103" dur="1" fill="hold">
                                          <p:stCondLst>
                                            <p:cond delay="0"/>
                                          </p:stCondLst>
                                        </p:cTn>
                                        <p:tgtEl>
                                          <p:spTgt spid="28"/>
                                        </p:tgtEl>
                                        <p:attrNameLst>
                                          <p:attrName>style.visibility</p:attrName>
                                        </p:attrNameLst>
                                      </p:cBhvr>
                                      <p:to>
                                        <p:strVal val="visible"/>
                                      </p:to>
                                    </p:set>
                                    <p:animEffect transition="in" filter="wipe(up)">
                                      <p:cBhvr>
                                        <p:cTn id="104" dur="1000"/>
                                        <p:tgtEl>
                                          <p:spTgt spid="28"/>
                                        </p:tgtEl>
                                      </p:cBhvr>
                                    </p:animEffect>
                                  </p:childTnLst>
                                </p:cTn>
                              </p:par>
                            </p:childTnLst>
                          </p:cTn>
                        </p:par>
                        <p:par>
                          <p:cTn id="105" fill="hold">
                            <p:stCondLst>
                              <p:cond delay="23000"/>
                            </p:stCondLst>
                            <p:childTnLst>
                              <p:par>
                                <p:cTn id="106" presetID="22" presetClass="entr" presetSubtype="1" fill="hold" nodeType="afterEffect">
                                  <p:stCondLst>
                                    <p:cond delay="0"/>
                                  </p:stCondLst>
                                  <p:childTnLst>
                                    <p:set>
                                      <p:cBhvr>
                                        <p:cTn id="107" dur="1" fill="hold">
                                          <p:stCondLst>
                                            <p:cond delay="0"/>
                                          </p:stCondLst>
                                        </p:cTn>
                                        <p:tgtEl>
                                          <p:spTgt spid="35"/>
                                        </p:tgtEl>
                                        <p:attrNameLst>
                                          <p:attrName>style.visibility</p:attrName>
                                        </p:attrNameLst>
                                      </p:cBhvr>
                                      <p:to>
                                        <p:strVal val="visible"/>
                                      </p:to>
                                    </p:set>
                                    <p:animEffect transition="in" filter="wipe(up)">
                                      <p:cBhvr>
                                        <p:cTn id="108" dur="1000"/>
                                        <p:tgtEl>
                                          <p:spTgt spid="35"/>
                                        </p:tgtEl>
                                      </p:cBhvr>
                                    </p:animEffect>
                                  </p:childTnLst>
                                </p:cTn>
                              </p:par>
                            </p:childTnLst>
                          </p:cTn>
                        </p:par>
                        <p:par>
                          <p:cTn id="109" fill="hold">
                            <p:stCondLst>
                              <p:cond delay="24000"/>
                            </p:stCondLst>
                            <p:childTnLst>
                              <p:par>
                                <p:cTn id="110" presetID="22" presetClass="entr" presetSubtype="1" fill="hold" nodeType="afterEffect">
                                  <p:stCondLst>
                                    <p:cond delay="0"/>
                                  </p:stCondLst>
                                  <p:childTnLst>
                                    <p:set>
                                      <p:cBhvr>
                                        <p:cTn id="111" dur="1" fill="hold">
                                          <p:stCondLst>
                                            <p:cond delay="0"/>
                                          </p:stCondLst>
                                        </p:cTn>
                                        <p:tgtEl>
                                          <p:spTgt spid="34"/>
                                        </p:tgtEl>
                                        <p:attrNameLst>
                                          <p:attrName>style.visibility</p:attrName>
                                        </p:attrNameLst>
                                      </p:cBhvr>
                                      <p:to>
                                        <p:strVal val="visible"/>
                                      </p:to>
                                    </p:set>
                                    <p:animEffect transition="in" filter="wipe(up)">
                                      <p:cBhvr>
                                        <p:cTn id="112" dur="1000"/>
                                        <p:tgtEl>
                                          <p:spTgt spid="34"/>
                                        </p:tgtEl>
                                      </p:cBhvr>
                                    </p:animEffect>
                                  </p:childTnLst>
                                </p:cTn>
                              </p:par>
                            </p:childTnLst>
                          </p:cTn>
                        </p:par>
                        <p:par>
                          <p:cTn id="113" fill="hold">
                            <p:stCondLst>
                              <p:cond delay="25000"/>
                            </p:stCondLst>
                            <p:childTnLst>
                              <p:par>
                                <p:cTn id="114" presetID="22" presetClass="entr" presetSubtype="1" fill="hold"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wipe(up)">
                                      <p:cBhvr>
                                        <p:cTn id="116" dur="1000"/>
                                        <p:tgtEl>
                                          <p:spTgt spid="32"/>
                                        </p:tgtEl>
                                      </p:cBhvr>
                                    </p:animEffect>
                                  </p:childTnLst>
                                </p:cTn>
                              </p:par>
                            </p:childTnLst>
                          </p:cTn>
                        </p:par>
                        <p:par>
                          <p:cTn id="117" fill="hold">
                            <p:stCondLst>
                              <p:cond delay="26000"/>
                            </p:stCondLst>
                            <p:childTnLst>
                              <p:par>
                                <p:cTn id="118" presetID="22" presetClass="entr" presetSubtype="1" fill="hold" nodeType="afterEffect">
                                  <p:stCondLst>
                                    <p:cond delay="0"/>
                                  </p:stCondLst>
                                  <p:childTnLst>
                                    <p:set>
                                      <p:cBhvr>
                                        <p:cTn id="119" dur="1" fill="hold">
                                          <p:stCondLst>
                                            <p:cond delay="0"/>
                                          </p:stCondLst>
                                        </p:cTn>
                                        <p:tgtEl>
                                          <p:spTgt spid="26"/>
                                        </p:tgtEl>
                                        <p:attrNameLst>
                                          <p:attrName>style.visibility</p:attrName>
                                        </p:attrNameLst>
                                      </p:cBhvr>
                                      <p:to>
                                        <p:strVal val="visible"/>
                                      </p:to>
                                    </p:set>
                                    <p:animEffect transition="in" filter="wipe(up)">
                                      <p:cBhvr>
                                        <p:cTn id="120" dur="1000"/>
                                        <p:tgtEl>
                                          <p:spTgt spid="26"/>
                                        </p:tgtEl>
                                      </p:cBhvr>
                                    </p:animEffect>
                                  </p:childTnLst>
                                </p:cTn>
                              </p:par>
                            </p:childTnLst>
                          </p:cTn>
                        </p:par>
                        <p:par>
                          <p:cTn id="121" fill="hold">
                            <p:stCondLst>
                              <p:cond delay="27000"/>
                            </p:stCondLst>
                            <p:childTnLst>
                              <p:par>
                                <p:cTn id="122" presetID="22" presetClass="entr" presetSubtype="1" fill="hold" nodeType="afterEffect">
                                  <p:stCondLst>
                                    <p:cond delay="0"/>
                                  </p:stCondLst>
                                  <p:childTnLst>
                                    <p:set>
                                      <p:cBhvr>
                                        <p:cTn id="123" dur="1" fill="hold">
                                          <p:stCondLst>
                                            <p:cond delay="0"/>
                                          </p:stCondLst>
                                        </p:cTn>
                                        <p:tgtEl>
                                          <p:spTgt spid="47"/>
                                        </p:tgtEl>
                                        <p:attrNameLst>
                                          <p:attrName>style.visibility</p:attrName>
                                        </p:attrNameLst>
                                      </p:cBhvr>
                                      <p:to>
                                        <p:strVal val="visible"/>
                                      </p:to>
                                    </p:set>
                                    <p:animEffect transition="in" filter="wipe(up)">
                                      <p:cBhvr>
                                        <p:cTn id="124" dur="1000"/>
                                        <p:tgtEl>
                                          <p:spTgt spid="47"/>
                                        </p:tgtEl>
                                      </p:cBhvr>
                                    </p:animEffect>
                                  </p:childTnLst>
                                </p:cTn>
                              </p:par>
                            </p:childTnLst>
                          </p:cTn>
                        </p:par>
                        <p:par>
                          <p:cTn id="125" fill="hold">
                            <p:stCondLst>
                              <p:cond delay="28000"/>
                            </p:stCondLst>
                            <p:childTnLst>
                              <p:par>
                                <p:cTn id="126" presetID="22" presetClass="entr" presetSubtype="1" fill="hold" nodeType="afterEffect">
                                  <p:stCondLst>
                                    <p:cond delay="0"/>
                                  </p:stCondLst>
                                  <p:childTnLst>
                                    <p:set>
                                      <p:cBhvr>
                                        <p:cTn id="127" dur="1" fill="hold">
                                          <p:stCondLst>
                                            <p:cond delay="0"/>
                                          </p:stCondLst>
                                        </p:cTn>
                                        <p:tgtEl>
                                          <p:spTgt spid="16"/>
                                        </p:tgtEl>
                                        <p:attrNameLst>
                                          <p:attrName>style.visibility</p:attrName>
                                        </p:attrNameLst>
                                      </p:cBhvr>
                                      <p:to>
                                        <p:strVal val="visible"/>
                                      </p:to>
                                    </p:set>
                                    <p:animEffect transition="in" filter="wipe(up)">
                                      <p:cBhvr>
                                        <p:cTn id="128" dur="1000"/>
                                        <p:tgtEl>
                                          <p:spTgt spid="16"/>
                                        </p:tgtEl>
                                      </p:cBhvr>
                                    </p:animEffect>
                                  </p:childTnLst>
                                </p:cTn>
                              </p:par>
                            </p:childTnLst>
                          </p:cTn>
                        </p:par>
                        <p:par>
                          <p:cTn id="129" fill="hold">
                            <p:stCondLst>
                              <p:cond delay="29000"/>
                            </p:stCondLst>
                            <p:childTnLst>
                              <p:par>
                                <p:cTn id="130" presetID="22" presetClass="entr" presetSubtype="1" fill="hold" nodeType="afterEffect">
                                  <p:stCondLst>
                                    <p:cond delay="0"/>
                                  </p:stCondLst>
                                  <p:childTnLst>
                                    <p:set>
                                      <p:cBhvr>
                                        <p:cTn id="131" dur="1" fill="hold">
                                          <p:stCondLst>
                                            <p:cond delay="0"/>
                                          </p:stCondLst>
                                        </p:cTn>
                                        <p:tgtEl>
                                          <p:spTgt spid="18"/>
                                        </p:tgtEl>
                                        <p:attrNameLst>
                                          <p:attrName>style.visibility</p:attrName>
                                        </p:attrNameLst>
                                      </p:cBhvr>
                                      <p:to>
                                        <p:strVal val="visible"/>
                                      </p:to>
                                    </p:set>
                                    <p:animEffect transition="in" filter="wipe(up)">
                                      <p:cBhvr>
                                        <p:cTn id="132"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357290" y="1714494"/>
            <a:ext cx="7715272" cy="1446550"/>
          </a:xfrm>
          <a:prstGeom prst="rect">
            <a:avLst/>
          </a:prstGeom>
        </p:spPr>
        <p:txBody>
          <a:bodyPr wrap="square">
            <a:spAutoFit/>
          </a:bodyPr>
          <a:lstStyle/>
          <a:p>
            <a:pPr>
              <a:spcBef>
                <a:spcPct val="50000"/>
              </a:spcBef>
              <a:buClr>
                <a:srgbClr val="F47920"/>
              </a:buClr>
              <a:buBlip>
                <a:blip r:embed="rId3"/>
              </a:buBlip>
            </a:pPr>
            <a:r>
              <a:rPr lang="de-DE" sz="1600" dirty="0" smtClean="0">
                <a:latin typeface="Futura Md BT" pitchFamily="34" charset="0"/>
              </a:rPr>
              <a:t> Vorträge, Filme, Bilder zu aktuellen Themen aus der weltweiten Brüder-Unität</a:t>
            </a:r>
          </a:p>
          <a:p>
            <a:pPr>
              <a:spcBef>
                <a:spcPct val="50000"/>
              </a:spcBef>
              <a:buClr>
                <a:srgbClr val="F47920"/>
              </a:buClr>
              <a:buBlip>
                <a:blip r:embed="rId3"/>
              </a:buBlip>
            </a:pPr>
            <a:r>
              <a:rPr lang="de-DE" sz="1600" dirty="0" smtClean="0">
                <a:latin typeface="Futura Md BT" pitchFamily="34" charset="0"/>
              </a:rPr>
              <a:t> Mitarbeit bei Missionsfesten und Missionspredigten</a:t>
            </a:r>
          </a:p>
          <a:p>
            <a:pPr>
              <a:spcBef>
                <a:spcPct val="50000"/>
              </a:spcBef>
              <a:buClr>
                <a:srgbClr val="F47920"/>
              </a:buClr>
              <a:buBlip>
                <a:blip r:embed="rId3"/>
              </a:buBlip>
            </a:pPr>
            <a:r>
              <a:rPr lang="de-DE" sz="1600" dirty="0" smtClean="0">
                <a:latin typeface="Futura Md BT" pitchFamily="34" charset="0"/>
              </a:rPr>
              <a:t> das vierteljährliche Informationsmagazin „weltweit verbunden“</a:t>
            </a:r>
          </a:p>
          <a:p>
            <a:pPr>
              <a:spcBef>
                <a:spcPct val="50000"/>
              </a:spcBef>
              <a:buClr>
                <a:srgbClr val="F47920"/>
              </a:buClr>
              <a:buBlip>
                <a:blip r:embed="rId3"/>
              </a:buBlip>
            </a:pPr>
            <a:r>
              <a:rPr lang="de-DE" sz="1600" dirty="0" smtClean="0">
                <a:latin typeface="Futura Md BT" pitchFamily="34" charset="0"/>
              </a:rPr>
              <a:t> den Newsletter „HMH-aktuell“ mit aktuellen Kurzinformationen </a:t>
            </a:r>
          </a:p>
        </p:txBody>
      </p:sp>
      <p:sp>
        <p:nvSpPr>
          <p:cNvPr id="3" name="Text Box 12"/>
          <p:cNvSpPr txBox="1">
            <a:spLocks noChangeArrowheads="1"/>
          </p:cNvSpPr>
          <p:nvPr/>
        </p:nvSpPr>
        <p:spPr bwMode="auto">
          <a:xfrm>
            <a:off x="642910" y="3643320"/>
            <a:ext cx="2880000" cy="1169551"/>
          </a:xfrm>
          <a:prstGeom prst="rect">
            <a:avLst/>
          </a:prstGeom>
          <a:solidFill>
            <a:schemeClr val="bg2">
              <a:alpha val="45000"/>
            </a:schemeClr>
          </a:solidFill>
          <a:ln w="9525">
            <a:solidFill>
              <a:schemeClr val="tx1">
                <a:lumMod val="50000"/>
                <a:lumOff val="50000"/>
              </a:schemeClr>
            </a:solidFill>
            <a:miter lim="800000"/>
            <a:headEnd/>
            <a:tailEnd/>
          </a:ln>
          <a:effectLst>
            <a:outerShdw blurRad="50800" dist="38100" dir="18900000" algn="bl" rotWithShape="0">
              <a:prstClr val="black">
                <a:alpha val="40000"/>
              </a:prstClr>
            </a:outerShdw>
          </a:effectLst>
          <a:scene3d>
            <a:camera prst="orthographicFront"/>
            <a:lightRig rig="threePt" dir="t"/>
          </a:scene3d>
          <a:sp3d>
            <a:bevelT/>
          </a:sp3d>
        </p:spPr>
        <p:txBody>
          <a:bodyPr wrap="square">
            <a:spAutoFit/>
          </a:bodyPr>
          <a:lstStyle/>
          <a:p>
            <a:r>
              <a:rPr lang="de-DE" sz="1400" dirty="0">
                <a:latin typeface="Futura Md BT" pitchFamily="34" charset="0"/>
              </a:rPr>
              <a:t>Herrnhuter </a:t>
            </a:r>
            <a:r>
              <a:rPr lang="de-DE" sz="1400" dirty="0" smtClean="0">
                <a:latin typeface="Futura Md BT" pitchFamily="34" charset="0"/>
              </a:rPr>
              <a:t>Missionshilfe </a:t>
            </a:r>
          </a:p>
          <a:p>
            <a:r>
              <a:rPr lang="de-DE" sz="1400" dirty="0" err="1" smtClean="0">
                <a:latin typeface="Futura Md BT" pitchFamily="34" charset="0"/>
              </a:rPr>
              <a:t>Badwasen</a:t>
            </a:r>
            <a:r>
              <a:rPr lang="de-DE" sz="1400" dirty="0" smtClean="0">
                <a:latin typeface="Futura Md BT" pitchFamily="34" charset="0"/>
              </a:rPr>
              <a:t> 6</a:t>
            </a:r>
          </a:p>
          <a:p>
            <a:r>
              <a:rPr lang="de-DE" sz="1400" dirty="0" smtClean="0">
                <a:latin typeface="Futura Md BT" pitchFamily="34" charset="0"/>
              </a:rPr>
              <a:t>73087 </a:t>
            </a:r>
            <a:r>
              <a:rPr lang="de-DE" sz="1400" dirty="0">
                <a:latin typeface="Futura Md BT" pitchFamily="34" charset="0"/>
              </a:rPr>
              <a:t>Bad </a:t>
            </a:r>
            <a:r>
              <a:rPr lang="de-DE" sz="1400" dirty="0" smtClean="0">
                <a:latin typeface="Futura Md BT" pitchFamily="34" charset="0"/>
              </a:rPr>
              <a:t>Boll</a:t>
            </a:r>
          </a:p>
          <a:p>
            <a:r>
              <a:rPr lang="de-DE" sz="1400" dirty="0" smtClean="0">
                <a:latin typeface="Futura Md BT" pitchFamily="34" charset="0"/>
              </a:rPr>
              <a:t>071 </a:t>
            </a:r>
            <a:r>
              <a:rPr lang="de-DE" sz="1400" dirty="0">
                <a:latin typeface="Futura Md BT" pitchFamily="34" charset="0"/>
              </a:rPr>
              <a:t>64/ 94 </a:t>
            </a:r>
            <a:r>
              <a:rPr lang="de-DE" sz="1400" dirty="0" smtClean="0">
                <a:latin typeface="Futura Md BT" pitchFamily="34" charset="0"/>
              </a:rPr>
              <a:t>21-0</a:t>
            </a:r>
          </a:p>
          <a:p>
            <a:r>
              <a:rPr lang="de-DE" sz="1400" dirty="0" smtClean="0">
                <a:latin typeface="Futura Md BT" pitchFamily="34" charset="0"/>
              </a:rPr>
              <a:t>www.herrnhuter-missionshilfe.de</a:t>
            </a:r>
            <a:endParaRPr lang="de-DE" sz="1400" dirty="0">
              <a:latin typeface="Futura Md BT" pitchFamily="34" charset="0"/>
            </a:endParaRPr>
          </a:p>
        </p:txBody>
      </p:sp>
      <p:sp>
        <p:nvSpPr>
          <p:cNvPr id="5" name="Text Box 11"/>
          <p:cNvSpPr txBox="1">
            <a:spLocks noChangeArrowheads="1"/>
          </p:cNvSpPr>
          <p:nvPr/>
        </p:nvSpPr>
        <p:spPr bwMode="auto">
          <a:xfrm>
            <a:off x="5572132" y="3643320"/>
            <a:ext cx="2880000" cy="1170000"/>
          </a:xfrm>
          <a:prstGeom prst="rect">
            <a:avLst/>
          </a:prstGeom>
          <a:solidFill>
            <a:schemeClr val="tx1">
              <a:lumMod val="50000"/>
              <a:lumOff val="50000"/>
              <a:alpha val="45000"/>
            </a:schemeClr>
          </a:solidFill>
          <a:ln w="9525">
            <a:noFill/>
            <a:miter lim="800000"/>
            <a:headEnd/>
            <a:tailEnd/>
          </a:ln>
          <a:effectLst>
            <a:outerShdw blurRad="50800" dist="38100" dir="18900000" algn="bl" rotWithShape="0">
              <a:prstClr val="black">
                <a:alpha val="40000"/>
              </a:prstClr>
            </a:outerShdw>
          </a:effectLst>
          <a:scene3d>
            <a:camera prst="orthographicFront"/>
            <a:lightRig rig="threePt" dir="t"/>
          </a:scene3d>
          <a:sp3d>
            <a:bevelT/>
          </a:sp3d>
        </p:spPr>
        <p:txBody>
          <a:bodyPr wrap="square" anchor="ctr" anchorCtr="1">
            <a:spAutoFit/>
          </a:bodyPr>
          <a:lstStyle/>
          <a:p>
            <a:pPr>
              <a:spcBef>
                <a:spcPct val="50000"/>
              </a:spcBef>
            </a:pPr>
            <a:r>
              <a:rPr lang="de-DE" sz="1400" dirty="0">
                <a:latin typeface="Futura Md BT" pitchFamily="34" charset="0"/>
              </a:rPr>
              <a:t>Herrnhuter Missionshilfe e.V. </a:t>
            </a:r>
            <a:endParaRPr lang="de-DE" sz="1400" dirty="0" smtClean="0">
              <a:latin typeface="Futura Md BT" pitchFamily="34" charset="0"/>
            </a:endParaRPr>
          </a:p>
          <a:p>
            <a:pPr>
              <a:spcBef>
                <a:spcPct val="50000"/>
              </a:spcBef>
            </a:pPr>
            <a:r>
              <a:rPr lang="de-DE" sz="1400" dirty="0" smtClean="0">
                <a:latin typeface="Futura Md BT" pitchFamily="34" charset="0"/>
              </a:rPr>
              <a:t>Konto </a:t>
            </a:r>
            <a:r>
              <a:rPr lang="de-DE" sz="1400" dirty="0">
                <a:latin typeface="Futura Md BT" pitchFamily="34" charset="0"/>
              </a:rPr>
              <a:t>0 415 </a:t>
            </a:r>
            <a:r>
              <a:rPr lang="de-DE" sz="1400" dirty="0" smtClean="0">
                <a:latin typeface="Futura Md BT" pitchFamily="34" charset="0"/>
              </a:rPr>
              <a:t>103</a:t>
            </a:r>
          </a:p>
          <a:p>
            <a:pPr>
              <a:spcBef>
                <a:spcPct val="50000"/>
              </a:spcBef>
            </a:pPr>
            <a:r>
              <a:rPr lang="de-DE" sz="1400" dirty="0" smtClean="0">
                <a:latin typeface="Futura Md BT" pitchFamily="34" charset="0"/>
              </a:rPr>
              <a:t>bei </a:t>
            </a:r>
            <a:r>
              <a:rPr lang="de-DE" sz="1400" dirty="0">
                <a:latin typeface="Futura Md BT" pitchFamily="34" charset="0"/>
              </a:rPr>
              <a:t>EKK (BLZ 600 606 06)</a:t>
            </a:r>
          </a:p>
        </p:txBody>
      </p:sp>
      <p:pic>
        <p:nvPicPr>
          <p:cNvPr id="6" name="Grafik 5" descr="BG-Logo-HKS08_bearbeitet-1.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2910" y="857238"/>
            <a:ext cx="720000" cy="720000"/>
          </a:xfrm>
          <a:prstGeom prst="rect">
            <a:avLst/>
          </a:prstGeom>
        </p:spPr>
      </p:pic>
      <p:sp>
        <p:nvSpPr>
          <p:cNvPr id="7" name="Textfeld 6"/>
          <p:cNvSpPr txBox="1"/>
          <p:nvPr/>
        </p:nvSpPr>
        <p:spPr>
          <a:xfrm>
            <a:off x="1357290" y="857238"/>
            <a:ext cx="3071834" cy="738664"/>
          </a:xfrm>
          <a:prstGeom prst="rect">
            <a:avLst/>
          </a:prstGeom>
          <a:noFill/>
        </p:spPr>
        <p:txBody>
          <a:bodyPr wrap="square" tIns="0" bIns="0" rtlCol="0">
            <a:spAutoFit/>
          </a:bodyPr>
          <a:lstStyle/>
          <a:p>
            <a:r>
              <a:rPr lang="de-DE" sz="2400" dirty="0" smtClean="0">
                <a:latin typeface="Garamond Premr Pro Smbd" pitchFamily="18" charset="0"/>
              </a:rPr>
              <a:t>HERRNHUTER</a:t>
            </a:r>
          </a:p>
          <a:p>
            <a:r>
              <a:rPr lang="de-DE" sz="2400" dirty="0" smtClean="0">
                <a:latin typeface="Garamond Premr Pro Smbd" pitchFamily="18" charset="0"/>
              </a:rPr>
              <a:t>MISSIONSHILFE</a:t>
            </a:r>
            <a:endParaRPr lang="de-DE" sz="2400" dirty="0">
              <a:latin typeface="Garamond Premr Pro Smbd" pitchFamily="18" charset="0"/>
            </a:endParaRPr>
          </a:p>
        </p:txBody>
      </p:sp>
    </p:spTree>
  </p:cSld>
  <p:clrMapOvr>
    <a:masterClrMapping/>
  </p:clrMapOvr>
  <p:transition spd="slow">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p:cNvGrpSpPr>
            <a:grpSpLocks noChangeAspect="1"/>
          </p:cNvGrpSpPr>
          <p:nvPr/>
        </p:nvGrpSpPr>
        <p:grpSpPr>
          <a:xfrm>
            <a:off x="214283" y="214296"/>
            <a:ext cx="1500197" cy="324000"/>
            <a:chOff x="1142976" y="3214692"/>
            <a:chExt cx="2500330" cy="540000"/>
          </a:xfrm>
          <a:effectLst/>
        </p:grpSpPr>
        <p:sp>
          <p:nvSpPr>
            <p:cNvPr id="3" name="Abgerundetes Rechteck 2"/>
            <p:cNvSpPr/>
            <p:nvPr/>
          </p:nvSpPr>
          <p:spPr>
            <a:xfrm>
              <a:off x="1142976" y="3214692"/>
              <a:ext cx="2500330" cy="540000"/>
            </a:xfrm>
            <a:prstGeom prst="roundRect">
              <a:avLst>
                <a:gd name="adj" fmla="val 39036"/>
              </a:avLst>
            </a:prstGeom>
            <a:gradFill flip="none" rotWithShape="1">
              <a:gsLst>
                <a:gs pos="0">
                  <a:schemeClr val="tx1">
                    <a:alpha val="15000"/>
                  </a:schemeClr>
                </a:gs>
                <a:gs pos="50000">
                  <a:schemeClr val="accent1">
                    <a:shade val="67500"/>
                    <a:satMod val="115000"/>
                  </a:schemeClr>
                </a:gs>
                <a:gs pos="100000">
                  <a:schemeClr val="accent1">
                    <a:shade val="100000"/>
                    <a:satMod val="115000"/>
                  </a:schemeClr>
                </a:gs>
              </a:gsLst>
              <a:lin ang="10800000" scaled="1"/>
              <a:tileRect/>
            </a:gradFill>
            <a:ln>
              <a:gradFill>
                <a:gsLst>
                  <a:gs pos="0">
                    <a:schemeClr val="tx1">
                      <a:alpha val="15000"/>
                    </a:schemeClr>
                  </a:gs>
                  <a:gs pos="50000">
                    <a:schemeClr val="accent1">
                      <a:shade val="67500"/>
                      <a:satMod val="115000"/>
                    </a:schemeClr>
                  </a:gs>
                  <a:gs pos="100000">
                    <a:schemeClr val="accent1">
                      <a:shade val="100000"/>
                      <a:satMod val="115000"/>
                    </a:schemeClr>
                  </a:gs>
                </a:gsLst>
                <a:lin ang="5400000" scaled="0"/>
              </a:gra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r>
                <a:rPr lang="de-DE" sz="1600" b="1" dirty="0" smtClean="0">
                  <a:solidFill>
                    <a:schemeClr val="tx1"/>
                  </a:solidFill>
                </a:rPr>
                <a:t>   </a:t>
              </a:r>
              <a:r>
                <a:rPr lang="de-DE" sz="1200" dirty="0" smtClean="0">
                  <a:solidFill>
                    <a:schemeClr val="tx1"/>
                  </a:solidFill>
                </a:rPr>
                <a:t>Vorgeschichte</a:t>
              </a:r>
              <a:endParaRPr lang="de-DE" sz="1200" dirty="0">
                <a:solidFill>
                  <a:schemeClr val="tx1"/>
                </a:solidFill>
              </a:endParaRPr>
            </a:p>
          </p:txBody>
        </p:sp>
        <p:sp>
          <p:nvSpPr>
            <p:cNvPr id="4" name="Abgerundetes Rechteck 3"/>
            <p:cNvSpPr>
              <a:spLocks noChangeAspect="1"/>
            </p:cNvSpPr>
            <p:nvPr/>
          </p:nvSpPr>
          <p:spPr>
            <a:xfrm>
              <a:off x="1260000" y="3322692"/>
              <a:ext cx="324000" cy="324000"/>
            </a:xfrm>
            <a:prstGeom prst="roundRect">
              <a:avLst>
                <a:gd name="adj" fmla="val 38632"/>
              </a:avLst>
            </a:prstGeom>
            <a:solidFill>
              <a:srgbClr val="F47920"/>
            </a:solidFill>
            <a:ln>
              <a:gradFill>
                <a:gsLst>
                  <a:gs pos="0">
                    <a:schemeClr val="tx1">
                      <a:alpha val="15000"/>
                    </a:schemeClr>
                  </a:gs>
                  <a:gs pos="50000">
                    <a:schemeClr val="accent1">
                      <a:shade val="67500"/>
                      <a:satMod val="115000"/>
                    </a:schemeClr>
                  </a:gs>
                  <a:gs pos="100000">
                    <a:schemeClr val="accent1">
                      <a:shade val="100000"/>
                      <a:satMod val="115000"/>
                    </a:schemeClr>
                  </a:gs>
                </a:gsLst>
                <a:lin ang="5400000" scaled="0"/>
              </a:gradFill>
            </a:ln>
            <a:scene3d>
              <a:camera prst="orthographicFront"/>
              <a:lightRig rig="threePt" dir="t"/>
            </a:scene3d>
            <a:sp3d>
              <a:bevelT w="82550" prst="coolSlant"/>
            </a:sp3d>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ctr"/>
              <a:r>
                <a:rPr lang="de-DE" sz="1000" b="1" dirty="0" smtClean="0"/>
                <a:t>1</a:t>
              </a:r>
              <a:endParaRPr lang="de-DE" sz="1000" b="1" dirty="0"/>
            </a:p>
          </p:txBody>
        </p:sp>
      </p:grpSp>
      <p:pic>
        <p:nvPicPr>
          <p:cNvPr id="5" name="Grafik 4" descr="Jerusalem - Blick vom Ölberg.jpg"/>
          <p:cNvPicPr>
            <a:picLocks noChangeAspect="1"/>
          </p:cNvPicPr>
          <p:nvPr/>
        </p:nvPicPr>
        <p:blipFill>
          <a:blip r:embed="rId3" cstate="screen">
            <a:extLst>
              <a:ext uri="{28A0092B-C50C-407E-A947-70E740481C1C}">
                <a14:useLocalDpi xmlns:a14="http://schemas.microsoft.com/office/drawing/2010/main"/>
              </a:ext>
            </a:extLst>
          </a:blip>
          <a:srcRect t="8790" r="7998" b="12086"/>
          <a:stretch>
            <a:fillRect/>
          </a:stretch>
        </p:blipFill>
        <p:spPr>
          <a:xfrm>
            <a:off x="214282" y="1142990"/>
            <a:ext cx="4140052" cy="2880000"/>
          </a:xfrm>
          <a:prstGeom prst="rect">
            <a:avLst/>
          </a:prstGeom>
          <a:effectLst>
            <a:outerShdw blurRad="50800" dist="38100" dir="18900000" algn="bl" rotWithShape="0">
              <a:prstClr val="black">
                <a:alpha val="40000"/>
              </a:prstClr>
            </a:outerShdw>
          </a:effectLst>
          <a:scene3d>
            <a:camera prst="orthographicFront"/>
            <a:lightRig rig="threePt" dir="t"/>
          </a:scene3d>
          <a:sp3d>
            <a:bevelT/>
            <a:bevelB/>
          </a:sp3d>
        </p:spPr>
      </p:pic>
      <p:pic>
        <p:nvPicPr>
          <p:cNvPr id="7" name="Grafik 6" descr="Jerusalem - Lager des Kaisers 1898.jpg"/>
          <p:cNvPicPr>
            <a:picLocks noChangeAspect="1"/>
          </p:cNvPicPr>
          <p:nvPr/>
        </p:nvPicPr>
        <p:blipFill>
          <a:blip r:embed="rId4" cstate="screen">
            <a:extLst>
              <a:ext uri="{28A0092B-C50C-407E-A947-70E740481C1C}">
                <a14:useLocalDpi xmlns:a14="http://schemas.microsoft.com/office/drawing/2010/main"/>
              </a:ext>
            </a:extLst>
          </a:blip>
          <a:srcRect r="1647"/>
          <a:stretch>
            <a:fillRect/>
          </a:stretch>
        </p:blipFill>
        <p:spPr>
          <a:xfrm>
            <a:off x="4786314" y="1142990"/>
            <a:ext cx="4132710" cy="2880000"/>
          </a:xfrm>
          <a:prstGeom prst="rect">
            <a:avLst/>
          </a:prstGeom>
          <a:effectLst>
            <a:outerShdw blurRad="50800" dist="38100" dir="18900000" algn="bl" rotWithShape="0">
              <a:prstClr val="black">
                <a:alpha val="40000"/>
              </a:prstClr>
            </a:outerShdw>
          </a:effectLst>
          <a:scene3d>
            <a:camera prst="orthographicFront"/>
            <a:lightRig rig="threePt" dir="t"/>
          </a:scene3d>
          <a:sp3d>
            <a:bevelT/>
          </a:sp3d>
        </p:spPr>
      </p:pic>
      <p:sp>
        <p:nvSpPr>
          <p:cNvPr id="9" name="Abgerundetes Rechteck 8"/>
          <p:cNvSpPr/>
          <p:nvPr/>
        </p:nvSpPr>
        <p:spPr>
          <a:xfrm>
            <a:off x="2357422" y="4286262"/>
            <a:ext cx="4429156" cy="432000"/>
          </a:xfrm>
          <a:prstGeom prst="roundRect">
            <a:avLst>
              <a:gd name="adj" fmla="val 39036"/>
            </a:avLst>
          </a:prstGeom>
          <a:gradFill flip="none" rotWithShape="1">
            <a:gsLst>
              <a:gs pos="0">
                <a:schemeClr val="tx1">
                  <a:alpha val="15000"/>
                </a:schemeClr>
              </a:gs>
              <a:gs pos="50000">
                <a:schemeClr val="accent1">
                  <a:shade val="67500"/>
                  <a:satMod val="115000"/>
                </a:schemeClr>
              </a:gs>
              <a:gs pos="100000">
                <a:schemeClr val="accent1">
                  <a:shade val="100000"/>
                  <a:satMod val="115000"/>
                </a:schemeClr>
              </a:gs>
            </a:gsLst>
            <a:path path="rect">
              <a:fillToRect l="50000" t="50000" r="50000" b="50000"/>
            </a:path>
            <a:tileRect/>
          </a:gra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Oriententdeckung im 19. Jahrhundert</a:t>
            </a:r>
            <a:endParaRPr lang="de-DE" dirty="0">
              <a:solidFill>
                <a:schemeClr val="tx1"/>
              </a:solidFill>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000"/>
                                        <p:tgtEl>
                                          <p:spTgt spid="2"/>
                                        </p:tgtEl>
                                      </p:cBhvr>
                                    </p:animEffect>
                                  </p:childTnLst>
                                </p:cTn>
                              </p:par>
                            </p:childTnLst>
                          </p:cTn>
                        </p:par>
                        <p:par>
                          <p:cTn id="8" fill="hold">
                            <p:stCondLst>
                              <p:cond delay="1000"/>
                            </p:stCondLst>
                            <p:childTnLst>
                              <p:par>
                                <p:cTn id="9" presetID="22" presetClass="entr" presetSubtype="1" fill="hold" nodeType="after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000"/>
                                        <p:tgtEl>
                                          <p:spTgt spid="5"/>
                                        </p:tgtEl>
                                      </p:cBhvr>
                                    </p:animEffect>
                                  </p:childTnLst>
                                </p:cTn>
                              </p:par>
                            </p:childTnLst>
                          </p:cTn>
                        </p:par>
                        <p:par>
                          <p:cTn id="12" fill="hold">
                            <p:stCondLst>
                              <p:cond delay="30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1000"/>
                                        <p:tgtEl>
                                          <p:spTgt spid="7"/>
                                        </p:tgtEl>
                                      </p:cBhvr>
                                    </p:animEffect>
                                  </p:childTnLst>
                                </p:cTn>
                              </p:par>
                            </p:childTnLst>
                          </p:cTn>
                        </p:par>
                        <p:par>
                          <p:cTn id="16" fill="hold">
                            <p:stCondLst>
                              <p:cond delay="40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p:cNvGrpSpPr>
            <a:grpSpLocks noChangeAspect="1"/>
          </p:cNvGrpSpPr>
          <p:nvPr/>
        </p:nvGrpSpPr>
        <p:grpSpPr>
          <a:xfrm>
            <a:off x="214283" y="214296"/>
            <a:ext cx="1500197" cy="324000"/>
            <a:chOff x="1142976" y="3214692"/>
            <a:chExt cx="2500330" cy="540000"/>
          </a:xfrm>
          <a:effectLst/>
        </p:grpSpPr>
        <p:sp>
          <p:nvSpPr>
            <p:cNvPr id="3" name="Abgerundetes Rechteck 2"/>
            <p:cNvSpPr/>
            <p:nvPr/>
          </p:nvSpPr>
          <p:spPr>
            <a:xfrm>
              <a:off x="1142976" y="3214692"/>
              <a:ext cx="2500330" cy="540000"/>
            </a:xfrm>
            <a:prstGeom prst="roundRect">
              <a:avLst>
                <a:gd name="adj" fmla="val 39036"/>
              </a:avLst>
            </a:prstGeom>
            <a:gradFill flip="none" rotWithShape="1">
              <a:gsLst>
                <a:gs pos="0">
                  <a:schemeClr val="tx1">
                    <a:alpha val="15000"/>
                  </a:schemeClr>
                </a:gs>
                <a:gs pos="50000">
                  <a:schemeClr val="accent1">
                    <a:shade val="67500"/>
                    <a:satMod val="115000"/>
                  </a:schemeClr>
                </a:gs>
                <a:gs pos="100000">
                  <a:schemeClr val="accent1">
                    <a:shade val="100000"/>
                    <a:satMod val="115000"/>
                  </a:schemeClr>
                </a:gs>
              </a:gsLst>
              <a:lin ang="10800000" scaled="1"/>
              <a:tileRect/>
            </a:gradFill>
            <a:ln>
              <a:gradFill>
                <a:gsLst>
                  <a:gs pos="0">
                    <a:schemeClr val="tx1">
                      <a:alpha val="15000"/>
                    </a:schemeClr>
                  </a:gs>
                  <a:gs pos="50000">
                    <a:schemeClr val="accent1">
                      <a:shade val="67500"/>
                      <a:satMod val="115000"/>
                    </a:schemeClr>
                  </a:gs>
                  <a:gs pos="100000">
                    <a:schemeClr val="accent1">
                      <a:shade val="100000"/>
                      <a:satMod val="115000"/>
                    </a:schemeClr>
                  </a:gs>
                </a:gsLst>
                <a:lin ang="5400000" scaled="0"/>
              </a:gra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r>
                <a:rPr lang="de-DE" sz="1600" b="1" dirty="0" smtClean="0">
                  <a:solidFill>
                    <a:schemeClr val="tx1"/>
                  </a:solidFill>
                </a:rPr>
                <a:t>   </a:t>
              </a:r>
              <a:r>
                <a:rPr lang="de-DE" sz="1200" dirty="0" smtClean="0">
                  <a:solidFill>
                    <a:schemeClr val="tx1"/>
                  </a:solidFill>
                </a:rPr>
                <a:t>Vorgeschichte</a:t>
              </a:r>
              <a:endParaRPr lang="de-DE" sz="1200" dirty="0">
                <a:solidFill>
                  <a:schemeClr val="tx1"/>
                </a:solidFill>
              </a:endParaRPr>
            </a:p>
          </p:txBody>
        </p:sp>
        <p:sp>
          <p:nvSpPr>
            <p:cNvPr id="4" name="Abgerundetes Rechteck 3"/>
            <p:cNvSpPr>
              <a:spLocks noChangeAspect="1"/>
            </p:cNvSpPr>
            <p:nvPr/>
          </p:nvSpPr>
          <p:spPr>
            <a:xfrm>
              <a:off x="1260000" y="3322692"/>
              <a:ext cx="324000" cy="324000"/>
            </a:xfrm>
            <a:prstGeom prst="roundRect">
              <a:avLst>
                <a:gd name="adj" fmla="val 38632"/>
              </a:avLst>
            </a:prstGeom>
            <a:solidFill>
              <a:srgbClr val="F47920"/>
            </a:solidFill>
            <a:ln>
              <a:gradFill>
                <a:gsLst>
                  <a:gs pos="0">
                    <a:schemeClr val="tx1">
                      <a:alpha val="15000"/>
                    </a:schemeClr>
                  </a:gs>
                  <a:gs pos="50000">
                    <a:schemeClr val="accent1">
                      <a:shade val="67500"/>
                      <a:satMod val="115000"/>
                    </a:schemeClr>
                  </a:gs>
                  <a:gs pos="100000">
                    <a:schemeClr val="accent1">
                      <a:shade val="100000"/>
                      <a:satMod val="115000"/>
                    </a:schemeClr>
                  </a:gs>
                </a:gsLst>
                <a:lin ang="5400000" scaled="0"/>
              </a:gradFill>
            </a:ln>
            <a:scene3d>
              <a:camera prst="orthographicFront"/>
              <a:lightRig rig="threePt" dir="t"/>
            </a:scene3d>
            <a:sp3d>
              <a:bevelT w="82550" prst="coolSlant"/>
            </a:sp3d>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ctr"/>
              <a:r>
                <a:rPr lang="de-DE" sz="1000" b="1" dirty="0" smtClean="0"/>
                <a:t>1</a:t>
              </a:r>
              <a:endParaRPr lang="de-DE" sz="1000" b="1" dirty="0"/>
            </a:p>
          </p:txBody>
        </p:sp>
      </p:grpSp>
      <p:pic>
        <p:nvPicPr>
          <p:cNvPr id="5" name="Grafik 4" descr="Jerus_Felsend(R.57-10).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2496" y="1117700"/>
            <a:ext cx="3009438" cy="2880000"/>
          </a:xfrm>
          <a:prstGeom prst="rect">
            <a:avLst/>
          </a:prstGeom>
          <a:effectLst>
            <a:outerShdw blurRad="50800" dist="38100" dir="18900000" algn="bl" rotWithShape="0">
              <a:prstClr val="black">
                <a:alpha val="40000"/>
              </a:prstClr>
            </a:outerShdw>
          </a:effectLst>
          <a:scene3d>
            <a:camera prst="orthographicFront"/>
            <a:lightRig rig="threePt" dir="t"/>
          </a:scene3d>
          <a:sp3d>
            <a:bevelT/>
          </a:sp3d>
        </p:spPr>
      </p:pic>
      <p:pic>
        <p:nvPicPr>
          <p:cNvPr id="6" name="Grafik 5" descr="Jerus_558(R.57-20).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26062" y="1117700"/>
            <a:ext cx="3046400" cy="2880000"/>
          </a:xfrm>
          <a:prstGeom prst="rect">
            <a:avLst/>
          </a:prstGeom>
          <a:effectLst>
            <a:outerShdw blurRad="50800" dist="38100" dir="18900000" algn="bl" rotWithShape="0">
              <a:prstClr val="black">
                <a:alpha val="40000"/>
              </a:prstClr>
            </a:outerShdw>
          </a:effectLst>
          <a:scene3d>
            <a:camera prst="orthographicFront"/>
            <a:lightRig rig="threePt" dir="t"/>
          </a:scene3d>
          <a:sp3d>
            <a:bevelT/>
          </a:sp3d>
        </p:spPr>
      </p:pic>
      <p:sp>
        <p:nvSpPr>
          <p:cNvPr id="7" name="Abgerundetes Rechteck 6"/>
          <p:cNvSpPr/>
          <p:nvPr/>
        </p:nvSpPr>
        <p:spPr>
          <a:xfrm>
            <a:off x="3726000" y="4286262"/>
            <a:ext cx="1686380" cy="432000"/>
          </a:xfrm>
          <a:prstGeom prst="roundRect">
            <a:avLst>
              <a:gd name="adj" fmla="val 39036"/>
            </a:avLst>
          </a:prstGeom>
          <a:gradFill flip="none" rotWithShape="1">
            <a:gsLst>
              <a:gs pos="0">
                <a:schemeClr val="tx1">
                  <a:alpha val="15000"/>
                </a:schemeClr>
              </a:gs>
              <a:gs pos="50000">
                <a:schemeClr val="accent1">
                  <a:shade val="67500"/>
                  <a:satMod val="115000"/>
                </a:schemeClr>
              </a:gs>
              <a:gs pos="100000">
                <a:schemeClr val="accent1">
                  <a:shade val="100000"/>
                  <a:satMod val="115000"/>
                </a:schemeClr>
              </a:gs>
            </a:gsLst>
            <a:path path="rect">
              <a:fillToRect l="50000" t="50000" r="50000" b="50000"/>
            </a:path>
            <a:tileRect/>
          </a:gra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Jerusalem</a:t>
            </a:r>
            <a:endParaRPr lang="de-DE" dirty="0">
              <a:solidFill>
                <a:schemeClr val="tx1"/>
              </a:solidFill>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1000"/>
                                        <p:tgtEl>
                                          <p:spTgt spid="6"/>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p:cNvGrpSpPr>
            <a:grpSpLocks noChangeAspect="1"/>
          </p:cNvGrpSpPr>
          <p:nvPr/>
        </p:nvGrpSpPr>
        <p:grpSpPr>
          <a:xfrm>
            <a:off x="214283" y="214296"/>
            <a:ext cx="1500197" cy="324000"/>
            <a:chOff x="1142976" y="3214692"/>
            <a:chExt cx="2500330" cy="540000"/>
          </a:xfrm>
          <a:effectLst/>
        </p:grpSpPr>
        <p:sp>
          <p:nvSpPr>
            <p:cNvPr id="3" name="Abgerundetes Rechteck 2"/>
            <p:cNvSpPr/>
            <p:nvPr/>
          </p:nvSpPr>
          <p:spPr>
            <a:xfrm>
              <a:off x="1142976" y="3214692"/>
              <a:ext cx="2500330" cy="540000"/>
            </a:xfrm>
            <a:prstGeom prst="roundRect">
              <a:avLst>
                <a:gd name="adj" fmla="val 39036"/>
              </a:avLst>
            </a:prstGeom>
            <a:gradFill flip="none" rotWithShape="1">
              <a:gsLst>
                <a:gs pos="0">
                  <a:schemeClr val="tx1">
                    <a:alpha val="15000"/>
                  </a:schemeClr>
                </a:gs>
                <a:gs pos="50000">
                  <a:schemeClr val="accent1">
                    <a:shade val="67500"/>
                    <a:satMod val="115000"/>
                  </a:schemeClr>
                </a:gs>
                <a:gs pos="100000">
                  <a:schemeClr val="accent1">
                    <a:shade val="100000"/>
                    <a:satMod val="115000"/>
                  </a:schemeClr>
                </a:gs>
              </a:gsLst>
              <a:lin ang="10800000" scaled="1"/>
              <a:tileRect/>
            </a:gradFill>
            <a:ln>
              <a:gradFill>
                <a:gsLst>
                  <a:gs pos="0">
                    <a:schemeClr val="tx1">
                      <a:alpha val="15000"/>
                    </a:schemeClr>
                  </a:gs>
                  <a:gs pos="50000">
                    <a:schemeClr val="accent1">
                      <a:shade val="67500"/>
                      <a:satMod val="115000"/>
                    </a:schemeClr>
                  </a:gs>
                  <a:gs pos="100000">
                    <a:schemeClr val="accent1">
                      <a:shade val="100000"/>
                      <a:satMod val="115000"/>
                    </a:schemeClr>
                  </a:gs>
                </a:gsLst>
                <a:lin ang="5400000" scaled="0"/>
              </a:gra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r>
                <a:rPr lang="de-DE" sz="1600" b="1" dirty="0" smtClean="0">
                  <a:solidFill>
                    <a:schemeClr val="tx1"/>
                  </a:solidFill>
                </a:rPr>
                <a:t>   </a:t>
              </a:r>
              <a:r>
                <a:rPr lang="de-DE" sz="1200" dirty="0" smtClean="0">
                  <a:solidFill>
                    <a:schemeClr val="tx1"/>
                  </a:solidFill>
                </a:rPr>
                <a:t>Vorgeschichte</a:t>
              </a:r>
              <a:endParaRPr lang="de-DE" sz="1200" dirty="0">
                <a:solidFill>
                  <a:schemeClr val="tx1"/>
                </a:solidFill>
              </a:endParaRPr>
            </a:p>
          </p:txBody>
        </p:sp>
        <p:sp>
          <p:nvSpPr>
            <p:cNvPr id="4" name="Abgerundetes Rechteck 3"/>
            <p:cNvSpPr>
              <a:spLocks noChangeAspect="1"/>
            </p:cNvSpPr>
            <p:nvPr/>
          </p:nvSpPr>
          <p:spPr>
            <a:xfrm>
              <a:off x="1260000" y="3322692"/>
              <a:ext cx="324000" cy="324000"/>
            </a:xfrm>
            <a:prstGeom prst="roundRect">
              <a:avLst>
                <a:gd name="adj" fmla="val 38632"/>
              </a:avLst>
            </a:prstGeom>
            <a:solidFill>
              <a:srgbClr val="F47920"/>
            </a:solidFill>
            <a:ln>
              <a:gradFill>
                <a:gsLst>
                  <a:gs pos="0">
                    <a:schemeClr val="tx1">
                      <a:alpha val="15000"/>
                    </a:schemeClr>
                  </a:gs>
                  <a:gs pos="50000">
                    <a:schemeClr val="accent1">
                      <a:shade val="67500"/>
                      <a:satMod val="115000"/>
                    </a:schemeClr>
                  </a:gs>
                  <a:gs pos="100000">
                    <a:schemeClr val="accent1">
                      <a:shade val="100000"/>
                      <a:satMod val="115000"/>
                    </a:schemeClr>
                  </a:gs>
                </a:gsLst>
                <a:lin ang="5400000" scaled="0"/>
              </a:gradFill>
            </a:ln>
            <a:scene3d>
              <a:camera prst="orthographicFront"/>
              <a:lightRig rig="threePt" dir="t"/>
            </a:scene3d>
            <a:sp3d>
              <a:bevelT w="82550" prst="coolSlant"/>
            </a:sp3d>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ctr"/>
              <a:r>
                <a:rPr lang="de-DE" sz="1000" b="1" dirty="0" smtClean="0"/>
                <a:t>1</a:t>
              </a:r>
              <a:endParaRPr lang="de-DE" sz="1000" b="1" dirty="0"/>
            </a:p>
          </p:txBody>
        </p:sp>
      </p:grpSp>
      <p:pic>
        <p:nvPicPr>
          <p:cNvPr id="6" name="Grafik 5" descr="Jerus_560-3334(R.57-16).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5000628" y="1117700"/>
            <a:ext cx="3352262" cy="2880000"/>
          </a:xfrm>
          <a:prstGeom prst="rect">
            <a:avLst/>
          </a:prstGeom>
          <a:effectLst>
            <a:outerShdw blurRad="50800" dist="38100" dir="18900000" algn="bl" rotWithShape="0">
              <a:prstClr val="black">
                <a:alpha val="40000"/>
              </a:prstClr>
            </a:outerShdw>
          </a:effectLst>
          <a:scene3d>
            <a:camera prst="orthographicFront"/>
            <a:lightRig rig="threePt" dir="t"/>
          </a:scene3d>
          <a:sp3d>
            <a:bevelT/>
          </a:sp3d>
        </p:spPr>
      </p:pic>
      <p:pic>
        <p:nvPicPr>
          <p:cNvPr id="5" name="Grafik 4" descr="Jerus_3538(R.57-19).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711678" y="1117700"/>
            <a:ext cx="3360256" cy="2880000"/>
          </a:xfrm>
          <a:prstGeom prst="rect">
            <a:avLst/>
          </a:prstGeom>
          <a:effectLst>
            <a:outerShdw blurRad="50800" dist="38100" dir="18900000" algn="bl" rotWithShape="0">
              <a:prstClr val="black">
                <a:alpha val="40000"/>
              </a:prstClr>
            </a:outerShdw>
          </a:effectLst>
          <a:scene3d>
            <a:camera prst="orthographicFront"/>
            <a:lightRig rig="threePt" dir="t"/>
          </a:scene3d>
          <a:sp3d>
            <a:bevelT/>
          </a:sp3d>
        </p:spPr>
      </p:pic>
      <p:sp>
        <p:nvSpPr>
          <p:cNvPr id="7" name="Abgerundetes Rechteck 6"/>
          <p:cNvSpPr/>
          <p:nvPr/>
        </p:nvSpPr>
        <p:spPr>
          <a:xfrm>
            <a:off x="3328314" y="4286262"/>
            <a:ext cx="2458132" cy="432000"/>
          </a:xfrm>
          <a:prstGeom prst="roundRect">
            <a:avLst>
              <a:gd name="adj" fmla="val 39036"/>
            </a:avLst>
          </a:prstGeom>
          <a:gradFill flip="none" rotWithShape="1">
            <a:gsLst>
              <a:gs pos="0">
                <a:schemeClr val="tx1">
                  <a:alpha val="15000"/>
                </a:schemeClr>
              </a:gs>
              <a:gs pos="50000">
                <a:schemeClr val="accent1">
                  <a:shade val="67500"/>
                  <a:satMod val="115000"/>
                </a:schemeClr>
              </a:gs>
              <a:gs pos="100000">
                <a:schemeClr val="accent1">
                  <a:shade val="100000"/>
                  <a:satMod val="115000"/>
                </a:schemeClr>
              </a:gs>
            </a:gsLst>
            <a:path path="rect">
              <a:fillToRect l="50000" t="50000" r="50000" b="50000"/>
            </a:path>
            <a:tileRect/>
          </a:gra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1"/>
                </a:solidFill>
              </a:rPr>
              <a:t>1867</a:t>
            </a:r>
            <a:r>
              <a:rPr lang="de-DE" dirty="0" smtClean="0">
                <a:solidFill>
                  <a:schemeClr val="tx1"/>
                </a:solidFill>
              </a:rPr>
              <a:t> „Jesus-Hilfe“</a:t>
            </a:r>
            <a:endParaRPr lang="de-DE" dirty="0">
              <a:solidFill>
                <a:schemeClr val="tx1"/>
              </a:solidFill>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1000"/>
                                        <p:tgtEl>
                                          <p:spTgt spid="6"/>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p:cNvGrpSpPr>
            <a:grpSpLocks noChangeAspect="1"/>
          </p:cNvGrpSpPr>
          <p:nvPr/>
        </p:nvGrpSpPr>
        <p:grpSpPr>
          <a:xfrm>
            <a:off x="214283" y="214296"/>
            <a:ext cx="1500197" cy="324000"/>
            <a:chOff x="1142976" y="3214692"/>
            <a:chExt cx="2500330" cy="540000"/>
          </a:xfrm>
          <a:effectLst/>
        </p:grpSpPr>
        <p:sp>
          <p:nvSpPr>
            <p:cNvPr id="3" name="Abgerundetes Rechteck 2"/>
            <p:cNvSpPr/>
            <p:nvPr/>
          </p:nvSpPr>
          <p:spPr>
            <a:xfrm>
              <a:off x="1142976" y="3214692"/>
              <a:ext cx="2500330" cy="540000"/>
            </a:xfrm>
            <a:prstGeom prst="roundRect">
              <a:avLst>
                <a:gd name="adj" fmla="val 39036"/>
              </a:avLst>
            </a:prstGeom>
            <a:gradFill flip="none" rotWithShape="1">
              <a:gsLst>
                <a:gs pos="0">
                  <a:schemeClr val="tx1">
                    <a:alpha val="15000"/>
                  </a:schemeClr>
                </a:gs>
                <a:gs pos="50000">
                  <a:schemeClr val="accent1">
                    <a:shade val="67500"/>
                    <a:satMod val="115000"/>
                  </a:schemeClr>
                </a:gs>
                <a:gs pos="100000">
                  <a:schemeClr val="accent1">
                    <a:shade val="100000"/>
                    <a:satMod val="115000"/>
                  </a:schemeClr>
                </a:gs>
              </a:gsLst>
              <a:lin ang="10800000" scaled="1"/>
              <a:tileRect/>
            </a:gradFill>
            <a:ln>
              <a:gradFill>
                <a:gsLst>
                  <a:gs pos="0">
                    <a:schemeClr val="tx1">
                      <a:alpha val="15000"/>
                    </a:schemeClr>
                  </a:gs>
                  <a:gs pos="50000">
                    <a:schemeClr val="accent1">
                      <a:shade val="67500"/>
                      <a:satMod val="115000"/>
                    </a:schemeClr>
                  </a:gs>
                  <a:gs pos="100000">
                    <a:schemeClr val="accent1">
                      <a:shade val="100000"/>
                      <a:satMod val="115000"/>
                    </a:schemeClr>
                  </a:gs>
                </a:gsLst>
                <a:lin ang="5400000" scaled="0"/>
              </a:gra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r>
                <a:rPr lang="de-DE" sz="1600" b="1" dirty="0" smtClean="0">
                  <a:solidFill>
                    <a:schemeClr val="tx1"/>
                  </a:solidFill>
                </a:rPr>
                <a:t>   </a:t>
              </a:r>
              <a:r>
                <a:rPr lang="de-DE" sz="1200" dirty="0" smtClean="0">
                  <a:solidFill>
                    <a:schemeClr val="tx1"/>
                  </a:solidFill>
                </a:rPr>
                <a:t>Vorgeschichte</a:t>
              </a:r>
              <a:endParaRPr lang="de-DE" sz="1200" dirty="0">
                <a:solidFill>
                  <a:schemeClr val="tx1"/>
                </a:solidFill>
              </a:endParaRPr>
            </a:p>
          </p:txBody>
        </p:sp>
        <p:sp>
          <p:nvSpPr>
            <p:cNvPr id="4" name="Abgerundetes Rechteck 3"/>
            <p:cNvSpPr>
              <a:spLocks noChangeAspect="1"/>
            </p:cNvSpPr>
            <p:nvPr/>
          </p:nvSpPr>
          <p:spPr>
            <a:xfrm>
              <a:off x="1260000" y="3322692"/>
              <a:ext cx="324000" cy="324000"/>
            </a:xfrm>
            <a:prstGeom prst="roundRect">
              <a:avLst>
                <a:gd name="adj" fmla="val 38632"/>
              </a:avLst>
            </a:prstGeom>
            <a:solidFill>
              <a:srgbClr val="F47920"/>
            </a:solidFill>
            <a:ln>
              <a:gradFill>
                <a:gsLst>
                  <a:gs pos="0">
                    <a:schemeClr val="tx1">
                      <a:alpha val="15000"/>
                    </a:schemeClr>
                  </a:gs>
                  <a:gs pos="50000">
                    <a:schemeClr val="accent1">
                      <a:shade val="67500"/>
                      <a:satMod val="115000"/>
                    </a:schemeClr>
                  </a:gs>
                  <a:gs pos="100000">
                    <a:schemeClr val="accent1">
                      <a:shade val="100000"/>
                      <a:satMod val="115000"/>
                    </a:schemeClr>
                  </a:gs>
                </a:gsLst>
                <a:lin ang="5400000" scaled="0"/>
              </a:gradFill>
            </a:ln>
            <a:scene3d>
              <a:camera prst="orthographicFront"/>
              <a:lightRig rig="threePt" dir="t"/>
            </a:scene3d>
            <a:sp3d>
              <a:bevelT w="82550" prst="coolSlant"/>
            </a:sp3d>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ctr"/>
              <a:r>
                <a:rPr lang="de-DE" sz="1000" b="1" dirty="0" smtClean="0"/>
                <a:t>1</a:t>
              </a:r>
              <a:endParaRPr lang="de-DE" sz="1000" b="1" dirty="0"/>
            </a:p>
          </p:txBody>
        </p:sp>
      </p:grpSp>
      <p:pic>
        <p:nvPicPr>
          <p:cNvPr id="5" name="Grafik 4" descr="116-42 Jesushilfe Neubau.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2437656" y="1022749"/>
            <a:ext cx="6420624" cy="3763579"/>
          </a:xfrm>
          <a:prstGeom prst="rect">
            <a:avLst/>
          </a:prstGeom>
          <a:effectLst>
            <a:outerShdw blurRad="50800" dist="38100" dir="18900000" algn="bl" rotWithShape="0">
              <a:prstClr val="black">
                <a:alpha val="40000"/>
              </a:prstClr>
            </a:outerShdw>
          </a:effectLst>
          <a:scene3d>
            <a:camera prst="orthographicFront"/>
            <a:lightRig rig="threePt" dir="t"/>
          </a:scene3d>
          <a:sp3d>
            <a:bevelT/>
          </a:sp3d>
        </p:spPr>
      </p:pic>
      <p:pic>
        <p:nvPicPr>
          <p:cNvPr id="6" name="Grafik 5" descr="Jerusalem 241 Jesushilfe.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357158" y="1022749"/>
            <a:ext cx="1708081" cy="2520000"/>
          </a:xfrm>
          <a:prstGeom prst="rect">
            <a:avLst/>
          </a:prstGeom>
          <a:effectLst>
            <a:outerShdw blurRad="50800" dist="38100" dir="18900000" algn="bl" rotWithShape="0">
              <a:prstClr val="black">
                <a:alpha val="40000"/>
              </a:prstClr>
            </a:outerShdw>
          </a:effectLst>
          <a:scene3d>
            <a:camera prst="orthographicFront"/>
            <a:lightRig rig="threePt" dir="t"/>
          </a:scene3d>
          <a:sp3d>
            <a:bevelT/>
          </a:sp3d>
        </p:spPr>
      </p:pic>
      <p:sp>
        <p:nvSpPr>
          <p:cNvPr id="7" name="Abgerundetes Rechteck 6"/>
          <p:cNvSpPr/>
          <p:nvPr/>
        </p:nvSpPr>
        <p:spPr>
          <a:xfrm>
            <a:off x="357158" y="4071948"/>
            <a:ext cx="1928826" cy="714380"/>
          </a:xfrm>
          <a:prstGeom prst="roundRect">
            <a:avLst>
              <a:gd name="adj" fmla="val 39036"/>
            </a:avLst>
          </a:prstGeom>
          <a:gradFill flip="none" rotWithShape="1">
            <a:gsLst>
              <a:gs pos="0">
                <a:schemeClr val="tx1">
                  <a:alpha val="15000"/>
                </a:schemeClr>
              </a:gs>
              <a:gs pos="50000">
                <a:schemeClr val="accent1">
                  <a:shade val="67500"/>
                  <a:satMod val="115000"/>
                </a:schemeClr>
              </a:gs>
              <a:gs pos="100000">
                <a:schemeClr val="accent1">
                  <a:shade val="100000"/>
                  <a:satMod val="115000"/>
                </a:schemeClr>
              </a:gs>
            </a:gsLst>
            <a:path path="rect">
              <a:fillToRect l="50000" t="50000" r="50000" b="50000"/>
            </a:path>
            <a:tileRect/>
          </a:gra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1"/>
                </a:solidFill>
              </a:rPr>
              <a:t>1887</a:t>
            </a:r>
            <a:r>
              <a:rPr lang="de-DE" dirty="0" smtClean="0">
                <a:solidFill>
                  <a:schemeClr val="tx1"/>
                </a:solidFill>
              </a:rPr>
              <a:t> </a:t>
            </a:r>
          </a:p>
          <a:p>
            <a:pPr algn="ctr"/>
            <a:r>
              <a:rPr lang="de-DE" dirty="0" smtClean="0">
                <a:solidFill>
                  <a:schemeClr val="tx1"/>
                </a:solidFill>
              </a:rPr>
              <a:t>2.„Jesus-Hilfe“</a:t>
            </a:r>
            <a:endParaRPr lang="de-DE" dirty="0">
              <a:solidFill>
                <a:schemeClr val="tx1"/>
              </a:solidFill>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1000"/>
                                        <p:tgtEl>
                                          <p:spTgt spid="6"/>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p:cNvGrpSpPr>
            <a:grpSpLocks noChangeAspect="1"/>
          </p:cNvGrpSpPr>
          <p:nvPr/>
        </p:nvGrpSpPr>
        <p:grpSpPr>
          <a:xfrm>
            <a:off x="214283" y="214296"/>
            <a:ext cx="1500197" cy="324000"/>
            <a:chOff x="1142976" y="3214692"/>
            <a:chExt cx="2500330" cy="540000"/>
          </a:xfrm>
          <a:effectLst/>
        </p:grpSpPr>
        <p:sp>
          <p:nvSpPr>
            <p:cNvPr id="3" name="Abgerundetes Rechteck 2"/>
            <p:cNvSpPr/>
            <p:nvPr/>
          </p:nvSpPr>
          <p:spPr>
            <a:xfrm>
              <a:off x="1142976" y="3214692"/>
              <a:ext cx="2500330" cy="540000"/>
            </a:xfrm>
            <a:prstGeom prst="roundRect">
              <a:avLst>
                <a:gd name="adj" fmla="val 39036"/>
              </a:avLst>
            </a:prstGeom>
            <a:gradFill flip="none" rotWithShape="1">
              <a:gsLst>
                <a:gs pos="0">
                  <a:schemeClr val="tx1">
                    <a:alpha val="15000"/>
                  </a:schemeClr>
                </a:gs>
                <a:gs pos="50000">
                  <a:schemeClr val="accent1">
                    <a:shade val="67500"/>
                    <a:satMod val="115000"/>
                  </a:schemeClr>
                </a:gs>
                <a:gs pos="100000">
                  <a:schemeClr val="accent1">
                    <a:shade val="100000"/>
                    <a:satMod val="115000"/>
                  </a:schemeClr>
                </a:gs>
              </a:gsLst>
              <a:lin ang="10800000" scaled="1"/>
              <a:tileRect/>
            </a:gradFill>
            <a:ln>
              <a:gradFill>
                <a:gsLst>
                  <a:gs pos="0">
                    <a:schemeClr val="tx1">
                      <a:alpha val="15000"/>
                    </a:schemeClr>
                  </a:gs>
                  <a:gs pos="50000">
                    <a:schemeClr val="accent1">
                      <a:shade val="67500"/>
                      <a:satMod val="115000"/>
                    </a:schemeClr>
                  </a:gs>
                  <a:gs pos="100000">
                    <a:schemeClr val="accent1">
                      <a:shade val="100000"/>
                      <a:satMod val="115000"/>
                    </a:schemeClr>
                  </a:gs>
                </a:gsLst>
                <a:lin ang="5400000" scaled="0"/>
              </a:gra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r>
                <a:rPr lang="de-DE" sz="1600" b="1" dirty="0" smtClean="0">
                  <a:solidFill>
                    <a:schemeClr val="tx1"/>
                  </a:solidFill>
                </a:rPr>
                <a:t>   </a:t>
              </a:r>
              <a:r>
                <a:rPr lang="de-DE" sz="1200" dirty="0" smtClean="0">
                  <a:solidFill>
                    <a:schemeClr val="tx1"/>
                  </a:solidFill>
                </a:rPr>
                <a:t>Vorgeschichte</a:t>
              </a:r>
              <a:endParaRPr lang="de-DE" sz="1200" dirty="0">
                <a:solidFill>
                  <a:schemeClr val="tx1"/>
                </a:solidFill>
              </a:endParaRPr>
            </a:p>
          </p:txBody>
        </p:sp>
        <p:sp>
          <p:nvSpPr>
            <p:cNvPr id="4" name="Abgerundetes Rechteck 3"/>
            <p:cNvSpPr>
              <a:spLocks noChangeAspect="1"/>
            </p:cNvSpPr>
            <p:nvPr/>
          </p:nvSpPr>
          <p:spPr>
            <a:xfrm>
              <a:off x="1260000" y="3322692"/>
              <a:ext cx="324000" cy="324000"/>
            </a:xfrm>
            <a:prstGeom prst="roundRect">
              <a:avLst>
                <a:gd name="adj" fmla="val 38632"/>
              </a:avLst>
            </a:prstGeom>
            <a:solidFill>
              <a:srgbClr val="F47920"/>
            </a:solidFill>
            <a:ln>
              <a:gradFill>
                <a:gsLst>
                  <a:gs pos="0">
                    <a:schemeClr val="tx1">
                      <a:alpha val="15000"/>
                    </a:schemeClr>
                  </a:gs>
                  <a:gs pos="50000">
                    <a:schemeClr val="accent1">
                      <a:shade val="67500"/>
                      <a:satMod val="115000"/>
                    </a:schemeClr>
                  </a:gs>
                  <a:gs pos="100000">
                    <a:schemeClr val="accent1">
                      <a:shade val="100000"/>
                      <a:satMod val="115000"/>
                    </a:schemeClr>
                  </a:gs>
                </a:gsLst>
                <a:lin ang="5400000" scaled="0"/>
              </a:gradFill>
            </a:ln>
            <a:scene3d>
              <a:camera prst="orthographicFront"/>
              <a:lightRig rig="threePt" dir="t"/>
            </a:scene3d>
            <a:sp3d>
              <a:bevelT w="82550" prst="coolSlant"/>
            </a:sp3d>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ctr"/>
              <a:r>
                <a:rPr lang="de-DE" sz="1000" b="1" dirty="0" smtClean="0"/>
                <a:t>1</a:t>
              </a:r>
              <a:endParaRPr lang="de-DE" sz="1000" b="1" dirty="0"/>
            </a:p>
          </p:txBody>
        </p:sp>
      </p:grpSp>
      <p:sp>
        <p:nvSpPr>
          <p:cNvPr id="5" name="Richtungspfeil 4"/>
          <p:cNvSpPr/>
          <p:nvPr/>
        </p:nvSpPr>
        <p:spPr>
          <a:xfrm>
            <a:off x="-428660" y="2000246"/>
            <a:ext cx="1714512" cy="324000"/>
          </a:xfrm>
          <a:prstGeom prst="homePlate">
            <a:avLst>
              <a:gd name="adj" fmla="val 69180"/>
            </a:avLst>
          </a:prstGeom>
          <a:gradFill flip="none" rotWithShape="1">
            <a:gsLst>
              <a:gs pos="0">
                <a:schemeClr val="tx1">
                  <a:alpha val="15000"/>
                </a:schemeClr>
              </a:gs>
              <a:gs pos="50000">
                <a:schemeClr val="accent1">
                  <a:shade val="67500"/>
                  <a:satMod val="115000"/>
                </a:schemeClr>
              </a:gs>
              <a:gs pos="100000">
                <a:schemeClr val="accent1">
                  <a:shade val="100000"/>
                  <a:satMod val="115000"/>
                </a:schemeClr>
              </a:gs>
            </a:gsLst>
            <a:lin ang="0" scaled="1"/>
            <a:tileRect/>
          </a:gra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Ins="216000" rtlCol="0" anchor="ctr"/>
          <a:lstStyle/>
          <a:p>
            <a:pPr algn="r"/>
            <a:r>
              <a:rPr lang="de-DE" sz="1600" b="1" dirty="0" smtClean="0">
                <a:solidFill>
                  <a:srgbClr val="000000"/>
                </a:solidFill>
              </a:rPr>
              <a:t>1917</a:t>
            </a:r>
            <a:endParaRPr lang="de-DE" sz="1600" b="1" dirty="0">
              <a:solidFill>
                <a:srgbClr val="000000"/>
              </a:solidFill>
            </a:endParaRPr>
          </a:p>
        </p:txBody>
      </p:sp>
      <p:sp>
        <p:nvSpPr>
          <p:cNvPr id="6" name="Richtungspfeil 5"/>
          <p:cNvSpPr/>
          <p:nvPr/>
        </p:nvSpPr>
        <p:spPr>
          <a:xfrm>
            <a:off x="-428660" y="3500444"/>
            <a:ext cx="1714512" cy="324000"/>
          </a:xfrm>
          <a:prstGeom prst="homePlate">
            <a:avLst>
              <a:gd name="adj" fmla="val 69180"/>
            </a:avLst>
          </a:prstGeom>
          <a:gradFill flip="none" rotWithShape="1">
            <a:gsLst>
              <a:gs pos="0">
                <a:schemeClr val="tx1">
                  <a:alpha val="15000"/>
                </a:schemeClr>
              </a:gs>
              <a:gs pos="50000">
                <a:schemeClr val="accent1">
                  <a:shade val="67500"/>
                  <a:satMod val="115000"/>
                </a:schemeClr>
              </a:gs>
              <a:gs pos="100000">
                <a:schemeClr val="accent1">
                  <a:shade val="100000"/>
                  <a:satMod val="115000"/>
                </a:schemeClr>
              </a:gs>
            </a:gsLst>
            <a:lin ang="0" scaled="1"/>
            <a:tileRect/>
          </a:gra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Ins="216000" rtlCol="0" anchor="ctr"/>
          <a:lstStyle/>
          <a:p>
            <a:pPr algn="r"/>
            <a:r>
              <a:rPr lang="de-DE" sz="1600" b="1" dirty="0" smtClean="0">
                <a:solidFill>
                  <a:srgbClr val="000000"/>
                </a:solidFill>
              </a:rPr>
              <a:t>1948    </a:t>
            </a:r>
            <a:endParaRPr lang="de-DE" sz="1600" b="1" dirty="0">
              <a:solidFill>
                <a:srgbClr val="000000"/>
              </a:solidFill>
            </a:endParaRPr>
          </a:p>
        </p:txBody>
      </p:sp>
      <p:grpSp>
        <p:nvGrpSpPr>
          <p:cNvPr id="25" name="Gruppieren 24"/>
          <p:cNvGrpSpPr/>
          <p:nvPr/>
        </p:nvGrpSpPr>
        <p:grpSpPr>
          <a:xfrm>
            <a:off x="1357290" y="3857634"/>
            <a:ext cx="1203491" cy="1080000"/>
            <a:chOff x="2371167" y="3932713"/>
            <a:chExt cx="1203491" cy="1080000"/>
          </a:xfrm>
        </p:grpSpPr>
        <p:pic>
          <p:nvPicPr>
            <p:cNvPr id="12" name="Grafik 11" descr="ISRAEL2.WM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1250920">
              <a:off x="2401728" y="3935578"/>
              <a:ext cx="1172930" cy="720000"/>
            </a:xfrm>
            <a:prstGeom prst="rect">
              <a:avLst/>
            </a:prstGeom>
          </p:spPr>
        </p:pic>
        <p:grpSp>
          <p:nvGrpSpPr>
            <p:cNvPr id="16" name="Gruppieren 15"/>
            <p:cNvGrpSpPr>
              <a:grpSpLocks noChangeAspect="1"/>
            </p:cNvGrpSpPr>
            <p:nvPr/>
          </p:nvGrpSpPr>
          <p:grpSpPr>
            <a:xfrm rot="21049993">
              <a:off x="2371167" y="3932713"/>
              <a:ext cx="132285" cy="1080000"/>
              <a:chOff x="5760000" y="1571618"/>
              <a:chExt cx="357190" cy="2928958"/>
            </a:xfrm>
          </p:grpSpPr>
          <p:sp>
            <p:nvSpPr>
              <p:cNvPr id="14" name="Rechteck 13"/>
              <p:cNvSpPr/>
              <p:nvPr/>
            </p:nvSpPr>
            <p:spPr>
              <a:xfrm>
                <a:off x="5857884" y="1643056"/>
                <a:ext cx="142876" cy="2857520"/>
              </a:xfrm>
              <a:prstGeom prst="rect">
                <a:avLst/>
              </a:prstGeom>
              <a:gradFill>
                <a:gsLst>
                  <a:gs pos="0">
                    <a:schemeClr val="tx1"/>
                  </a:gs>
                  <a:gs pos="50000">
                    <a:schemeClr val="accent1">
                      <a:shade val="67500"/>
                      <a:satMod val="115000"/>
                    </a:schemeClr>
                  </a:gs>
                  <a:gs pos="100000">
                    <a:schemeClr val="accent1">
                      <a:shade val="100000"/>
                      <a:satMod val="115000"/>
                    </a:schemeClr>
                  </a:gs>
                </a:gsLst>
                <a:lin ang="0" scaled="1"/>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Ellipse 14"/>
              <p:cNvSpPr/>
              <p:nvPr/>
            </p:nvSpPr>
            <p:spPr>
              <a:xfrm>
                <a:off x="5760000" y="1571618"/>
                <a:ext cx="357190" cy="142876"/>
              </a:xfrm>
              <a:prstGeom prst="ellipse">
                <a:avLst/>
              </a:prstGeom>
              <a:gradFill>
                <a:gsLst>
                  <a:gs pos="0">
                    <a:schemeClr val="tx1"/>
                  </a:gs>
                  <a:gs pos="50000">
                    <a:schemeClr val="accent1">
                      <a:shade val="67500"/>
                      <a:satMod val="115000"/>
                    </a:schemeClr>
                  </a:gs>
                  <a:gs pos="100000">
                    <a:schemeClr val="accent1">
                      <a:shade val="100000"/>
                      <a:satMod val="115000"/>
                    </a:schemeClr>
                  </a:gs>
                </a:gsLst>
                <a:lin ang="0" scaled="1"/>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grpSp>
        <p:nvGrpSpPr>
          <p:cNvPr id="24" name="Gruppieren 23"/>
          <p:cNvGrpSpPr/>
          <p:nvPr/>
        </p:nvGrpSpPr>
        <p:grpSpPr>
          <a:xfrm>
            <a:off x="1357290" y="2393155"/>
            <a:ext cx="1138363" cy="1080000"/>
            <a:chOff x="2371167" y="2289639"/>
            <a:chExt cx="1138363" cy="1080000"/>
          </a:xfrm>
        </p:grpSpPr>
        <p:pic>
          <p:nvPicPr>
            <p:cNvPr id="11" name="Grafik 10" descr="BRITAIN4.WMF"/>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1239841">
              <a:off x="2412000" y="2304000"/>
              <a:ext cx="1097530" cy="720000"/>
            </a:xfrm>
            <a:prstGeom prst="rect">
              <a:avLst/>
            </a:prstGeom>
          </p:spPr>
        </p:pic>
        <p:grpSp>
          <p:nvGrpSpPr>
            <p:cNvPr id="17" name="Gruppieren 16"/>
            <p:cNvGrpSpPr>
              <a:grpSpLocks noChangeAspect="1"/>
            </p:cNvGrpSpPr>
            <p:nvPr/>
          </p:nvGrpSpPr>
          <p:grpSpPr>
            <a:xfrm rot="21049993">
              <a:off x="2371167" y="2289639"/>
              <a:ext cx="132285" cy="1080000"/>
              <a:chOff x="5760000" y="1571618"/>
              <a:chExt cx="357190" cy="2928958"/>
            </a:xfrm>
          </p:grpSpPr>
          <p:sp>
            <p:nvSpPr>
              <p:cNvPr id="18" name="Rechteck 17"/>
              <p:cNvSpPr/>
              <p:nvPr/>
            </p:nvSpPr>
            <p:spPr>
              <a:xfrm>
                <a:off x="5857884" y="1643056"/>
                <a:ext cx="142876" cy="2857520"/>
              </a:xfrm>
              <a:prstGeom prst="rect">
                <a:avLst/>
              </a:prstGeom>
              <a:gradFill>
                <a:gsLst>
                  <a:gs pos="0">
                    <a:schemeClr val="tx1"/>
                  </a:gs>
                  <a:gs pos="50000">
                    <a:schemeClr val="accent1">
                      <a:shade val="67500"/>
                      <a:satMod val="115000"/>
                    </a:schemeClr>
                  </a:gs>
                  <a:gs pos="100000">
                    <a:schemeClr val="accent1">
                      <a:shade val="100000"/>
                      <a:satMod val="115000"/>
                    </a:schemeClr>
                  </a:gs>
                </a:gsLst>
                <a:lin ang="0" scaled="1"/>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Ellipse 18"/>
              <p:cNvSpPr/>
              <p:nvPr/>
            </p:nvSpPr>
            <p:spPr>
              <a:xfrm>
                <a:off x="5760000" y="1571618"/>
                <a:ext cx="357190" cy="142876"/>
              </a:xfrm>
              <a:prstGeom prst="ellipse">
                <a:avLst/>
              </a:prstGeom>
              <a:gradFill>
                <a:gsLst>
                  <a:gs pos="0">
                    <a:schemeClr val="tx1"/>
                  </a:gs>
                  <a:gs pos="50000">
                    <a:schemeClr val="accent1">
                      <a:shade val="67500"/>
                      <a:satMod val="115000"/>
                    </a:schemeClr>
                  </a:gs>
                  <a:gs pos="100000">
                    <a:schemeClr val="accent1">
                      <a:shade val="100000"/>
                      <a:satMod val="115000"/>
                    </a:schemeClr>
                  </a:gs>
                </a:gsLst>
                <a:lin ang="0" scaled="1"/>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grpSp>
        <p:nvGrpSpPr>
          <p:cNvPr id="23" name="Gruppieren 22"/>
          <p:cNvGrpSpPr/>
          <p:nvPr/>
        </p:nvGrpSpPr>
        <p:grpSpPr>
          <a:xfrm>
            <a:off x="1357290" y="928676"/>
            <a:ext cx="1164595" cy="1080000"/>
            <a:chOff x="2013975" y="932316"/>
            <a:chExt cx="1164595" cy="1080000"/>
          </a:xfrm>
        </p:grpSpPr>
        <p:pic>
          <p:nvPicPr>
            <p:cNvPr id="13" name="Grafik 12" descr="TURKEYF2.WMF"/>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016000" y="1000114"/>
              <a:ext cx="1162570" cy="720000"/>
            </a:xfrm>
            <a:prstGeom prst="rect">
              <a:avLst/>
            </a:prstGeom>
          </p:spPr>
        </p:pic>
        <p:grpSp>
          <p:nvGrpSpPr>
            <p:cNvPr id="20" name="Gruppieren 19"/>
            <p:cNvGrpSpPr>
              <a:grpSpLocks noChangeAspect="1"/>
            </p:cNvGrpSpPr>
            <p:nvPr/>
          </p:nvGrpSpPr>
          <p:grpSpPr>
            <a:xfrm rot="21049993">
              <a:off x="2013975" y="932316"/>
              <a:ext cx="132285" cy="1080000"/>
              <a:chOff x="5760000" y="1571618"/>
              <a:chExt cx="357190" cy="2928958"/>
            </a:xfrm>
          </p:grpSpPr>
          <p:sp>
            <p:nvSpPr>
              <p:cNvPr id="21" name="Rechteck 20"/>
              <p:cNvSpPr/>
              <p:nvPr/>
            </p:nvSpPr>
            <p:spPr>
              <a:xfrm>
                <a:off x="5857884" y="1643056"/>
                <a:ext cx="142876" cy="2857520"/>
              </a:xfrm>
              <a:prstGeom prst="rect">
                <a:avLst/>
              </a:prstGeom>
              <a:gradFill>
                <a:gsLst>
                  <a:gs pos="0">
                    <a:schemeClr val="tx1"/>
                  </a:gs>
                  <a:gs pos="50000">
                    <a:schemeClr val="accent1">
                      <a:shade val="67500"/>
                      <a:satMod val="115000"/>
                    </a:schemeClr>
                  </a:gs>
                  <a:gs pos="100000">
                    <a:schemeClr val="accent1">
                      <a:shade val="100000"/>
                      <a:satMod val="115000"/>
                    </a:schemeClr>
                  </a:gs>
                </a:gsLst>
                <a:lin ang="0" scaled="1"/>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Ellipse 21"/>
              <p:cNvSpPr/>
              <p:nvPr/>
            </p:nvSpPr>
            <p:spPr>
              <a:xfrm>
                <a:off x="5760000" y="1571618"/>
                <a:ext cx="357190" cy="142876"/>
              </a:xfrm>
              <a:prstGeom prst="ellipse">
                <a:avLst/>
              </a:prstGeom>
              <a:gradFill>
                <a:gsLst>
                  <a:gs pos="0">
                    <a:schemeClr val="tx1"/>
                  </a:gs>
                  <a:gs pos="50000">
                    <a:schemeClr val="accent1">
                      <a:shade val="67500"/>
                      <a:satMod val="115000"/>
                    </a:schemeClr>
                  </a:gs>
                  <a:gs pos="100000">
                    <a:schemeClr val="accent1">
                      <a:shade val="100000"/>
                      <a:satMod val="115000"/>
                    </a:schemeClr>
                  </a:gs>
                </a:gsLst>
                <a:lin ang="0" scaled="1"/>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sp>
        <p:nvSpPr>
          <p:cNvPr id="28" name="Abgerundetes Rechteck 27"/>
          <p:cNvSpPr/>
          <p:nvPr/>
        </p:nvSpPr>
        <p:spPr>
          <a:xfrm>
            <a:off x="5357818" y="1139618"/>
            <a:ext cx="4284000" cy="432000"/>
          </a:xfrm>
          <a:prstGeom prst="roundRect">
            <a:avLst>
              <a:gd name="adj" fmla="val 33107"/>
            </a:avLst>
          </a:prstGeom>
          <a:gradFill flip="none" rotWithShape="1">
            <a:gsLst>
              <a:gs pos="0">
                <a:schemeClr val="tx1">
                  <a:alpha val="15000"/>
                </a:schemeClr>
              </a:gs>
              <a:gs pos="50000">
                <a:schemeClr val="accent1">
                  <a:shade val="67500"/>
                  <a:satMod val="115000"/>
                </a:schemeClr>
              </a:gs>
              <a:gs pos="100000">
                <a:schemeClr val="accent1">
                  <a:shade val="100000"/>
                  <a:satMod val="115000"/>
                </a:schemeClr>
              </a:gs>
            </a:gsLst>
            <a:lin ang="10800000" scaled="1"/>
            <a:tileRect/>
          </a:gra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b="1" dirty="0" smtClean="0">
                <a:solidFill>
                  <a:schemeClr val="tx1"/>
                </a:solidFill>
              </a:rPr>
              <a:t>1887  </a:t>
            </a:r>
            <a:r>
              <a:rPr lang="de-DE" dirty="0" smtClean="0">
                <a:solidFill>
                  <a:schemeClr val="tx1"/>
                </a:solidFill>
              </a:rPr>
              <a:t>2. „Jesus-Hilfe“</a:t>
            </a:r>
            <a:endParaRPr lang="de-DE" dirty="0">
              <a:solidFill>
                <a:schemeClr val="tx1"/>
              </a:solidFill>
            </a:endParaRPr>
          </a:p>
        </p:txBody>
      </p:sp>
      <p:sp>
        <p:nvSpPr>
          <p:cNvPr id="29" name="Abgerundetes Rechteck 28"/>
          <p:cNvSpPr/>
          <p:nvPr/>
        </p:nvSpPr>
        <p:spPr>
          <a:xfrm>
            <a:off x="5357818" y="2568378"/>
            <a:ext cx="4284000" cy="432000"/>
          </a:xfrm>
          <a:prstGeom prst="roundRect">
            <a:avLst>
              <a:gd name="adj" fmla="val 33107"/>
            </a:avLst>
          </a:prstGeom>
          <a:gradFill flip="none" rotWithShape="1">
            <a:gsLst>
              <a:gs pos="0">
                <a:schemeClr val="tx1">
                  <a:alpha val="15000"/>
                </a:schemeClr>
              </a:gs>
              <a:gs pos="50000">
                <a:schemeClr val="accent1">
                  <a:shade val="67500"/>
                  <a:satMod val="115000"/>
                </a:schemeClr>
              </a:gs>
              <a:gs pos="100000">
                <a:schemeClr val="accent1">
                  <a:shade val="100000"/>
                  <a:satMod val="115000"/>
                </a:schemeClr>
              </a:gs>
            </a:gsLst>
            <a:lin ang="10800000" scaled="1"/>
            <a:tileRect/>
          </a:gra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b="1" dirty="0" smtClean="0">
                <a:solidFill>
                  <a:schemeClr val="tx1"/>
                </a:solidFill>
              </a:rPr>
              <a:t>1920  </a:t>
            </a:r>
            <a:r>
              <a:rPr lang="de-DE" dirty="0" smtClean="0">
                <a:solidFill>
                  <a:schemeClr val="tx1"/>
                </a:solidFill>
              </a:rPr>
              <a:t>Verantwortungsübergabe</a:t>
            </a:r>
            <a:endParaRPr lang="de-DE" dirty="0">
              <a:solidFill>
                <a:schemeClr val="tx1"/>
              </a:solidFill>
            </a:endParaRPr>
          </a:p>
        </p:txBody>
      </p:sp>
      <p:sp>
        <p:nvSpPr>
          <p:cNvPr id="30" name="Abgerundetes Rechteck 29"/>
          <p:cNvSpPr/>
          <p:nvPr/>
        </p:nvSpPr>
        <p:spPr>
          <a:xfrm>
            <a:off x="5357818" y="3997138"/>
            <a:ext cx="4284000" cy="432000"/>
          </a:xfrm>
          <a:prstGeom prst="roundRect">
            <a:avLst>
              <a:gd name="adj" fmla="val 33107"/>
            </a:avLst>
          </a:prstGeom>
          <a:gradFill flip="none" rotWithShape="1">
            <a:gsLst>
              <a:gs pos="0">
                <a:schemeClr val="tx1">
                  <a:alpha val="15000"/>
                </a:schemeClr>
              </a:gs>
              <a:gs pos="50000">
                <a:schemeClr val="accent1">
                  <a:shade val="67500"/>
                  <a:satMod val="115000"/>
                </a:schemeClr>
              </a:gs>
              <a:gs pos="100000">
                <a:schemeClr val="accent1">
                  <a:shade val="100000"/>
                  <a:satMod val="115000"/>
                </a:schemeClr>
              </a:gs>
            </a:gsLst>
            <a:lin ang="10800000" scaled="1"/>
            <a:tileRect/>
          </a:gra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b="1" dirty="0" smtClean="0">
                <a:solidFill>
                  <a:schemeClr val="tx1"/>
                </a:solidFill>
              </a:rPr>
              <a:t>1950  </a:t>
            </a:r>
            <a:r>
              <a:rPr lang="de-DE" dirty="0" smtClean="0">
                <a:solidFill>
                  <a:schemeClr val="tx1"/>
                </a:solidFill>
              </a:rPr>
              <a:t>Verkauf und Umzug</a:t>
            </a:r>
            <a:endParaRPr lang="de-DE" dirty="0">
              <a:solidFill>
                <a:schemeClr val="tx1"/>
              </a:solidFill>
            </a:endParaRPr>
          </a:p>
        </p:txBody>
      </p:sp>
      <p:pic>
        <p:nvPicPr>
          <p:cNvPr id="34" name="Grafik 33" descr="116-42 Jesushilfe Neubau.jp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2928926" y="1714494"/>
            <a:ext cx="2158623" cy="2152080"/>
          </a:xfrm>
          <a:prstGeom prst="rect">
            <a:avLst/>
          </a:prstGeom>
          <a:effectLst>
            <a:outerShdw blurRad="50800" dist="38100" dir="18900000" algn="bl" rotWithShape="0">
              <a:prstClr val="black">
                <a:alpha val="40000"/>
              </a:prstClr>
            </a:outerShdw>
          </a:effectLst>
          <a:scene3d>
            <a:camera prst="orthographicFront"/>
            <a:lightRig rig="threePt" dir="t"/>
          </a:scene3d>
          <a:sp3d>
            <a:bevelT/>
          </a:sp3d>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up)">
                                      <p:cBhvr>
                                        <p:cTn id="7" dur="1000"/>
                                        <p:tgtEl>
                                          <p:spTgt spid="34"/>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0" fill="hold"/>
                                        <p:tgtEl>
                                          <p:spTgt spid="23"/>
                                        </p:tgtEl>
                                        <p:attrNameLst>
                                          <p:attrName>ppt_x</p:attrName>
                                        </p:attrNameLst>
                                      </p:cBhvr>
                                      <p:tavLst>
                                        <p:tav tm="0">
                                          <p:val>
                                            <p:strVal val="0-#ppt_w/2"/>
                                          </p:val>
                                        </p:tav>
                                        <p:tav tm="100000">
                                          <p:val>
                                            <p:strVal val="#ppt_x"/>
                                          </p:val>
                                        </p:tav>
                                      </p:tavLst>
                                    </p:anim>
                                    <p:anim calcmode="lin" valueType="num">
                                      <p:cBhvr additive="base">
                                        <p:cTn id="12" dur="10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 presetClass="entr" presetSubtype="2"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cBhvr additive="base">
                                        <p:cTn id="16" dur="1000" fill="hold"/>
                                        <p:tgtEl>
                                          <p:spTgt spid="28"/>
                                        </p:tgtEl>
                                        <p:attrNameLst>
                                          <p:attrName>ppt_x</p:attrName>
                                        </p:attrNameLst>
                                      </p:cBhvr>
                                      <p:tavLst>
                                        <p:tav tm="0">
                                          <p:val>
                                            <p:strVal val="1+#ppt_w/2"/>
                                          </p:val>
                                        </p:tav>
                                        <p:tav tm="100000">
                                          <p:val>
                                            <p:strVal val="#ppt_x"/>
                                          </p:val>
                                        </p:tav>
                                      </p:tavLst>
                                    </p:anim>
                                    <p:anim calcmode="lin" valueType="num">
                                      <p:cBhvr additive="base">
                                        <p:cTn id="17" dur="10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1000" fill="hold"/>
                                        <p:tgtEl>
                                          <p:spTgt spid="5"/>
                                        </p:tgtEl>
                                        <p:attrNameLst>
                                          <p:attrName>ppt_x</p:attrName>
                                        </p:attrNameLst>
                                      </p:cBhvr>
                                      <p:tavLst>
                                        <p:tav tm="0">
                                          <p:val>
                                            <p:strVal val="0-#ppt_w/2"/>
                                          </p:val>
                                        </p:tav>
                                        <p:tav tm="100000">
                                          <p:val>
                                            <p:strVal val="#ppt_x"/>
                                          </p:val>
                                        </p:tav>
                                      </p:tavLst>
                                    </p:anim>
                                    <p:anim calcmode="lin" valueType="num">
                                      <p:cBhvr additive="base">
                                        <p:cTn id="23" dur="1000" fill="hold"/>
                                        <p:tgtEl>
                                          <p:spTgt spid="5"/>
                                        </p:tgtEl>
                                        <p:attrNameLst>
                                          <p:attrName>ppt_y</p:attrName>
                                        </p:attrNameLst>
                                      </p:cBhvr>
                                      <p:tavLst>
                                        <p:tav tm="0">
                                          <p:val>
                                            <p:strVal val="#ppt_y"/>
                                          </p:val>
                                        </p:tav>
                                        <p:tav tm="100000">
                                          <p:val>
                                            <p:strVal val="#ppt_y"/>
                                          </p:val>
                                        </p:tav>
                                      </p:tavLst>
                                    </p:anim>
                                  </p:childTnLst>
                                </p:cTn>
                              </p:par>
                            </p:childTnLst>
                          </p:cTn>
                        </p:par>
                        <p:par>
                          <p:cTn id="24" fill="hold">
                            <p:stCondLst>
                              <p:cond delay="1000"/>
                            </p:stCondLst>
                            <p:childTnLst>
                              <p:par>
                                <p:cTn id="25" presetID="2" presetClass="entr" presetSubtype="12" fill="hold" nodeType="after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1000" fill="hold"/>
                                        <p:tgtEl>
                                          <p:spTgt spid="24"/>
                                        </p:tgtEl>
                                        <p:attrNameLst>
                                          <p:attrName>ppt_x</p:attrName>
                                        </p:attrNameLst>
                                      </p:cBhvr>
                                      <p:tavLst>
                                        <p:tav tm="0">
                                          <p:val>
                                            <p:strVal val="0-#ppt_w/2"/>
                                          </p:val>
                                        </p:tav>
                                        <p:tav tm="100000">
                                          <p:val>
                                            <p:strVal val="#ppt_x"/>
                                          </p:val>
                                        </p:tav>
                                      </p:tavLst>
                                    </p:anim>
                                    <p:anim calcmode="lin" valueType="num">
                                      <p:cBhvr additive="base">
                                        <p:cTn id="28" dur="10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29"/>
                                        </p:tgtEl>
                                        <p:attrNameLst>
                                          <p:attrName>style.visibility</p:attrName>
                                        </p:attrNameLst>
                                      </p:cBhvr>
                                      <p:to>
                                        <p:strVal val="visible"/>
                                      </p:to>
                                    </p:set>
                                    <p:anim calcmode="lin" valueType="num">
                                      <p:cBhvr additive="base">
                                        <p:cTn id="33" dur="1000" fill="hold"/>
                                        <p:tgtEl>
                                          <p:spTgt spid="29"/>
                                        </p:tgtEl>
                                        <p:attrNameLst>
                                          <p:attrName>ppt_x</p:attrName>
                                        </p:attrNameLst>
                                      </p:cBhvr>
                                      <p:tavLst>
                                        <p:tav tm="0">
                                          <p:val>
                                            <p:strVal val="1+#ppt_w/2"/>
                                          </p:val>
                                        </p:tav>
                                        <p:tav tm="100000">
                                          <p:val>
                                            <p:strVal val="#ppt_x"/>
                                          </p:val>
                                        </p:tav>
                                      </p:tavLst>
                                    </p:anim>
                                    <p:anim calcmode="lin" valueType="num">
                                      <p:cBhvr additive="base">
                                        <p:cTn id="34" dur="10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1000" fill="hold"/>
                                        <p:tgtEl>
                                          <p:spTgt spid="6"/>
                                        </p:tgtEl>
                                        <p:attrNameLst>
                                          <p:attrName>ppt_x</p:attrName>
                                        </p:attrNameLst>
                                      </p:cBhvr>
                                      <p:tavLst>
                                        <p:tav tm="0">
                                          <p:val>
                                            <p:strVal val="0-#ppt_w/2"/>
                                          </p:val>
                                        </p:tav>
                                        <p:tav tm="100000">
                                          <p:val>
                                            <p:strVal val="#ppt_x"/>
                                          </p:val>
                                        </p:tav>
                                      </p:tavLst>
                                    </p:anim>
                                    <p:anim calcmode="lin" valueType="num">
                                      <p:cBhvr additive="base">
                                        <p:cTn id="40" dur="1000" fill="hold"/>
                                        <p:tgtEl>
                                          <p:spTgt spid="6"/>
                                        </p:tgtEl>
                                        <p:attrNameLst>
                                          <p:attrName>ppt_y</p:attrName>
                                        </p:attrNameLst>
                                      </p:cBhvr>
                                      <p:tavLst>
                                        <p:tav tm="0">
                                          <p:val>
                                            <p:strVal val="#ppt_y"/>
                                          </p:val>
                                        </p:tav>
                                        <p:tav tm="100000">
                                          <p:val>
                                            <p:strVal val="#ppt_y"/>
                                          </p:val>
                                        </p:tav>
                                      </p:tavLst>
                                    </p:anim>
                                  </p:childTnLst>
                                </p:cTn>
                              </p:par>
                            </p:childTnLst>
                          </p:cTn>
                        </p:par>
                        <p:par>
                          <p:cTn id="41" fill="hold">
                            <p:stCondLst>
                              <p:cond delay="1000"/>
                            </p:stCondLst>
                            <p:childTnLst>
                              <p:par>
                                <p:cTn id="42" presetID="2" presetClass="entr" presetSubtype="12" fill="hold"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additive="base">
                                        <p:cTn id="44" dur="1000" fill="hold"/>
                                        <p:tgtEl>
                                          <p:spTgt spid="25"/>
                                        </p:tgtEl>
                                        <p:attrNameLst>
                                          <p:attrName>ppt_x</p:attrName>
                                        </p:attrNameLst>
                                      </p:cBhvr>
                                      <p:tavLst>
                                        <p:tav tm="0">
                                          <p:val>
                                            <p:strVal val="0-#ppt_w/2"/>
                                          </p:val>
                                        </p:tav>
                                        <p:tav tm="100000">
                                          <p:val>
                                            <p:strVal val="#ppt_x"/>
                                          </p:val>
                                        </p:tav>
                                      </p:tavLst>
                                    </p:anim>
                                    <p:anim calcmode="lin" valueType="num">
                                      <p:cBhvr additive="base">
                                        <p:cTn id="45" dur="10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2" fill="hold" grpId="0" nodeType="click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000" fill="hold"/>
                                        <p:tgtEl>
                                          <p:spTgt spid="30"/>
                                        </p:tgtEl>
                                        <p:attrNameLst>
                                          <p:attrName>ppt_x</p:attrName>
                                        </p:attrNameLst>
                                      </p:cBhvr>
                                      <p:tavLst>
                                        <p:tav tm="0">
                                          <p:val>
                                            <p:strVal val="1+#ppt_w/2"/>
                                          </p:val>
                                        </p:tav>
                                        <p:tav tm="100000">
                                          <p:val>
                                            <p:strVal val="#ppt_x"/>
                                          </p:val>
                                        </p:tav>
                                      </p:tavLst>
                                    </p:anim>
                                    <p:anim calcmode="lin" valueType="num">
                                      <p:cBhvr additive="base">
                                        <p:cTn id="51"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8" grpId="0" animBg="1"/>
      <p:bldP spid="29" grpId="0" animBg="1"/>
      <p:bldP spid="30" grpId="0" animBg="1"/>
    </p:bldLst>
  </p:timing>
</p:sld>
</file>

<file path=ppt/theme/theme1.xml><?xml version="1.0" encoding="utf-8"?>
<a:theme xmlns:a="http://schemas.openxmlformats.org/drawingml/2006/main" name="HMH standart">
  <a:themeElements>
    <a:clrScheme name="1_HMH Standa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HMH Standart">
      <a:majorFont>
        <a:latin typeface="Futura Hv BT"/>
        <a:ea typeface=""/>
        <a:cs typeface=""/>
      </a:majorFont>
      <a:minorFont>
        <a:latin typeface="Futura Md BT"/>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HMH Standa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HMH Standar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HMH Standar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HMH Standar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HMH Standar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HMH Standar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HMH Standar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HMH Standar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HMH Standar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HMH Standar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HMH Standar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HMH Standar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5104</Words>
  <Application>Microsoft Office PowerPoint</Application>
  <PresentationFormat>Bildschirmpräsentation (16:9)</PresentationFormat>
  <Paragraphs>438</Paragraphs>
  <Slides>44</Slides>
  <Notes>44</Notes>
  <HiddenSlides>0</HiddenSlides>
  <MMClips>0</MMClips>
  <ScaleCrop>false</ScaleCrop>
  <HeadingPairs>
    <vt:vector size="4" baseType="variant">
      <vt:variant>
        <vt:lpstr>Design</vt:lpstr>
      </vt:variant>
      <vt:variant>
        <vt:i4>1</vt:i4>
      </vt:variant>
      <vt:variant>
        <vt:lpstr>Folientitel</vt:lpstr>
      </vt:variant>
      <vt:variant>
        <vt:i4>44</vt:i4>
      </vt:variant>
    </vt:vector>
  </HeadingPairs>
  <TitlesOfParts>
    <vt:vector size="45" baseType="lpstr">
      <vt:lpstr>HMH standart</vt:lpstr>
      <vt:lpstr>Der Sternberg</vt:lpstr>
      <vt:lpstr>Der Sternberg</vt:lpstr>
      <vt:lpstr>50 Jahre Sternberg</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Niels Gärtner</dc:creator>
  <cp:lastModifiedBy>Niels Gärtner</cp:lastModifiedBy>
  <cp:revision>36</cp:revision>
  <dcterms:created xsi:type="dcterms:W3CDTF">2009-11-09T16:57:50Z</dcterms:created>
  <dcterms:modified xsi:type="dcterms:W3CDTF">2020-05-29T13:34:08Z</dcterms:modified>
</cp:coreProperties>
</file>